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bin" ContentType="application/vnd.openxmlformats-officedocument.oleObject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y="9906000" cx="13208000"/>
  <p:notesSz cx="6858000" cy="9144000"/>
  <p:defaultTextStyle>
    <a:defPPr>
      <a:defRPr lang="en-US"/>
    </a:defPPr>
    <a:lvl1pPr algn="l" defTabSz="4572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8" y="7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tableStyles" Target="tableStyle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90600" y="1621191"/>
            <a:ext cx="112268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651000" y="5202944"/>
            <a:ext cx="9906000" cy="2391656"/>
          </a:xfrm>
        </p:spPr>
        <p:txBody>
          <a:bodyPr/>
          <a:lstStyle>
            <a:lvl1pPr algn="ctr" indent="0" marL="0">
              <a:buNone/>
              <a:defRPr sz="3467"/>
            </a:lvl1pPr>
            <a:lvl2pPr algn="ctr" indent="0" marL="660380">
              <a:buNone/>
              <a:defRPr sz="2889"/>
            </a:lvl2pPr>
            <a:lvl3pPr algn="ctr" indent="0" marL="1320759">
              <a:buNone/>
              <a:defRPr sz="2600"/>
            </a:lvl3pPr>
            <a:lvl4pPr algn="ctr" indent="0" marL="1981139">
              <a:buNone/>
              <a:defRPr sz="2311"/>
            </a:lvl4pPr>
            <a:lvl5pPr algn="ctr" indent="0" marL="2641519">
              <a:buNone/>
              <a:defRPr sz="2311"/>
            </a:lvl5pPr>
            <a:lvl6pPr algn="ctr" indent="0" marL="3301898">
              <a:buNone/>
              <a:defRPr sz="2311"/>
            </a:lvl6pPr>
            <a:lvl7pPr algn="ctr" indent="0" marL="3962278">
              <a:buNone/>
              <a:defRPr sz="2311"/>
            </a:lvl7pPr>
            <a:lvl8pPr algn="ctr" indent="0" marL="4622658">
              <a:buNone/>
              <a:defRPr sz="2311"/>
            </a:lvl8pPr>
            <a:lvl9pPr algn="ctr" indent="0" marL="5283037">
              <a:buNone/>
              <a:defRPr sz="2311"/>
            </a:lvl9pPr>
          </a:lstStyle>
          <a:p>
            <a:r>
              <a:rPr lang="en-US"/>
              <a:t>Click to edit Master subtitle style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2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3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Vertical Title 1"/>
          <p:cNvSpPr>
            <a:spLocks noGrp="1"/>
          </p:cNvSpPr>
          <p:nvPr>
            <p:ph type="title" orient="vert"/>
          </p:nvPr>
        </p:nvSpPr>
        <p:spPr>
          <a:xfrm>
            <a:off x="9451976" y="527403"/>
            <a:ext cx="2847975" cy="8394877"/>
          </a:xfrm>
        </p:spPr>
        <p:txBody>
          <a:bodyPr vert="eaVert"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1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8051" y="527403"/>
            <a:ext cx="8378825" cy="8394877"/>
          </a:xfrm>
        </p:spPr>
        <p:txBody>
          <a:bodyPr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2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Title 1"/>
          <p:cNvSpPr>
            <a:spLocks noGrp="1"/>
          </p:cNvSpPr>
          <p:nvPr>
            <p:ph type="title"/>
          </p:nvPr>
        </p:nvSpPr>
        <p:spPr>
          <a:xfrm>
            <a:off x="901172" y="2469624"/>
            <a:ext cx="11391900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34" name="Text Placeholder 2"/>
          <p:cNvSpPr>
            <a:spLocks noGrp="1"/>
          </p:cNvSpPr>
          <p:nvPr>
            <p:ph type="body" idx="1"/>
          </p:nvPr>
        </p:nvSpPr>
        <p:spPr>
          <a:xfrm>
            <a:off x="901172" y="6629226"/>
            <a:ext cx="11391900" cy="2166937"/>
          </a:xfrm>
        </p:spPr>
        <p:txBody>
          <a:bodyPr/>
          <a:lstStyle>
            <a:lvl1pPr indent="0" marL="0">
              <a:buNone/>
              <a:defRPr sz="3467">
                <a:solidFill>
                  <a:schemeClr val="tx1"/>
                </a:solidFill>
              </a:defRPr>
            </a:lvl1pPr>
            <a:lvl2pPr indent="0" marL="66038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indent="0" marL="1320759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indent="0" marL="1981139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indent="0" marL="2641519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indent="0" marL="3301898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indent="0" marL="3962278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indent="0" marL="4622658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indent="0" marL="5283037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3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3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3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39" name="Content Placeholder 2"/>
          <p:cNvSpPr>
            <a:spLocks noGrp="1"/>
          </p:cNvSpPr>
          <p:nvPr>
            <p:ph sz="half" idx="1"/>
          </p:nvPr>
        </p:nvSpPr>
        <p:spPr>
          <a:xfrm>
            <a:off x="908050" y="2637014"/>
            <a:ext cx="5613400" cy="6285266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40" name="Content Placeholder 3"/>
          <p:cNvSpPr>
            <a:spLocks noGrp="1"/>
          </p:cNvSpPr>
          <p:nvPr>
            <p:ph sz="half" idx="2"/>
          </p:nvPr>
        </p:nvSpPr>
        <p:spPr>
          <a:xfrm>
            <a:off x="6686550" y="2637014"/>
            <a:ext cx="5613400" cy="6285266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4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4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4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Title 1"/>
          <p:cNvSpPr>
            <a:spLocks noGrp="1"/>
          </p:cNvSpPr>
          <p:nvPr>
            <p:ph type="title"/>
          </p:nvPr>
        </p:nvSpPr>
        <p:spPr>
          <a:xfrm>
            <a:off x="909770" y="527405"/>
            <a:ext cx="11391900" cy="1914702"/>
          </a:xfrm>
        </p:spPr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45" name="Text Placeholder 2"/>
          <p:cNvSpPr>
            <a:spLocks noGrp="1"/>
          </p:cNvSpPr>
          <p:nvPr>
            <p:ph type="body" idx="1"/>
          </p:nvPr>
        </p:nvSpPr>
        <p:spPr>
          <a:xfrm>
            <a:off x="909772" y="2428347"/>
            <a:ext cx="5587602" cy="1190095"/>
          </a:xfrm>
        </p:spPr>
        <p:txBody>
          <a:bodyPr anchor="b"/>
          <a:lstStyle>
            <a:lvl1pPr indent="0" marL="0">
              <a:buNone/>
              <a:defRPr b="1" sz="3467"/>
            </a:lvl1pPr>
            <a:lvl2pPr indent="0" marL="660380">
              <a:buNone/>
              <a:defRPr b="1" sz="2889"/>
            </a:lvl2pPr>
            <a:lvl3pPr indent="0" marL="1320759">
              <a:buNone/>
              <a:defRPr b="1" sz="2600"/>
            </a:lvl3pPr>
            <a:lvl4pPr indent="0" marL="1981139">
              <a:buNone/>
              <a:defRPr b="1" sz="2311"/>
            </a:lvl4pPr>
            <a:lvl5pPr indent="0" marL="2641519">
              <a:buNone/>
              <a:defRPr b="1" sz="2311"/>
            </a:lvl5pPr>
            <a:lvl6pPr indent="0" marL="3301898">
              <a:buNone/>
              <a:defRPr b="1" sz="2311"/>
            </a:lvl6pPr>
            <a:lvl7pPr indent="0" marL="3962278">
              <a:buNone/>
              <a:defRPr b="1" sz="2311"/>
            </a:lvl7pPr>
            <a:lvl8pPr indent="0" marL="4622658">
              <a:buNone/>
              <a:defRPr b="1" sz="2311"/>
            </a:lvl8pPr>
            <a:lvl9pPr indent="0" marL="5283037">
              <a:buNone/>
              <a:defRPr b="1" sz="231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46" name="Content Placeholder 3"/>
          <p:cNvSpPr>
            <a:spLocks noGrp="1"/>
          </p:cNvSpPr>
          <p:nvPr>
            <p:ph sz="half" idx="2"/>
          </p:nvPr>
        </p:nvSpPr>
        <p:spPr>
          <a:xfrm>
            <a:off x="909772" y="3618442"/>
            <a:ext cx="5587602" cy="5322183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4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6551" y="2428347"/>
            <a:ext cx="5615120" cy="1190095"/>
          </a:xfrm>
        </p:spPr>
        <p:txBody>
          <a:bodyPr anchor="b"/>
          <a:lstStyle>
            <a:lvl1pPr indent="0" marL="0">
              <a:buNone/>
              <a:defRPr b="1" sz="3467"/>
            </a:lvl1pPr>
            <a:lvl2pPr indent="0" marL="660380">
              <a:buNone/>
              <a:defRPr b="1" sz="2889"/>
            </a:lvl2pPr>
            <a:lvl3pPr indent="0" marL="1320759">
              <a:buNone/>
              <a:defRPr b="1" sz="2600"/>
            </a:lvl3pPr>
            <a:lvl4pPr indent="0" marL="1981139">
              <a:buNone/>
              <a:defRPr b="1" sz="2311"/>
            </a:lvl4pPr>
            <a:lvl5pPr indent="0" marL="2641519">
              <a:buNone/>
              <a:defRPr b="1" sz="2311"/>
            </a:lvl5pPr>
            <a:lvl6pPr indent="0" marL="3301898">
              <a:buNone/>
              <a:defRPr b="1" sz="2311"/>
            </a:lvl6pPr>
            <a:lvl7pPr indent="0" marL="3962278">
              <a:buNone/>
              <a:defRPr b="1" sz="2311"/>
            </a:lvl7pPr>
            <a:lvl8pPr indent="0" marL="4622658">
              <a:buNone/>
              <a:defRPr b="1" sz="2311"/>
            </a:lvl8pPr>
            <a:lvl9pPr indent="0" marL="5283037">
              <a:buNone/>
              <a:defRPr b="1" sz="231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48" name="Content Placeholder 5"/>
          <p:cNvSpPr>
            <a:spLocks noGrp="1"/>
          </p:cNvSpPr>
          <p:nvPr>
            <p:ph sz="quarter" idx="4"/>
          </p:nvPr>
        </p:nvSpPr>
        <p:spPr>
          <a:xfrm>
            <a:off x="6686551" y="3618442"/>
            <a:ext cx="5615120" cy="5322183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4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5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5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1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1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5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5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56" name="Content Placeholder 2"/>
          <p:cNvSpPr>
            <a:spLocks noGrp="1"/>
          </p:cNvSpPr>
          <p:nvPr>
            <p:ph idx="1"/>
          </p:nvPr>
        </p:nvSpPr>
        <p:spPr>
          <a:xfrm>
            <a:off x="5615120" y="1426283"/>
            <a:ext cx="6686550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657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indent="0" marL="0">
              <a:buNone/>
              <a:defRPr sz="2311"/>
            </a:lvl1pPr>
            <a:lvl2pPr indent="0" marL="660380">
              <a:buNone/>
              <a:defRPr sz="2022"/>
            </a:lvl2pPr>
            <a:lvl3pPr indent="0" marL="1320759">
              <a:buNone/>
              <a:defRPr sz="1733"/>
            </a:lvl3pPr>
            <a:lvl4pPr indent="0" marL="1981139">
              <a:buNone/>
              <a:defRPr sz="1444"/>
            </a:lvl4pPr>
            <a:lvl5pPr indent="0" marL="2641519">
              <a:buNone/>
              <a:defRPr sz="1444"/>
            </a:lvl5pPr>
            <a:lvl6pPr indent="0" marL="3301898">
              <a:buNone/>
              <a:defRPr sz="1444"/>
            </a:lvl6pPr>
            <a:lvl7pPr indent="0" marL="3962278">
              <a:buNone/>
              <a:defRPr sz="1444"/>
            </a:lvl7pPr>
            <a:lvl8pPr indent="0" marL="4622658">
              <a:buNone/>
              <a:defRPr sz="1444"/>
            </a:lvl8pPr>
            <a:lvl9pPr indent="0" marL="5283037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5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5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6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623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615120" y="1426283"/>
            <a:ext cx="6686550" cy="7039681"/>
          </a:xfrm>
        </p:spPr>
        <p:txBody>
          <a:bodyPr anchor="t"/>
          <a:lstStyle>
            <a:lvl1pPr indent="0" marL="0">
              <a:buNone/>
              <a:defRPr sz="4622"/>
            </a:lvl1pPr>
            <a:lvl2pPr indent="0" marL="660380">
              <a:buNone/>
              <a:defRPr sz="4044"/>
            </a:lvl2pPr>
            <a:lvl3pPr indent="0" marL="1320759">
              <a:buNone/>
              <a:defRPr sz="3467"/>
            </a:lvl3pPr>
            <a:lvl4pPr indent="0" marL="1981139">
              <a:buNone/>
              <a:defRPr sz="2889"/>
            </a:lvl4pPr>
            <a:lvl5pPr indent="0" marL="2641519">
              <a:buNone/>
              <a:defRPr sz="2889"/>
            </a:lvl5pPr>
            <a:lvl6pPr indent="0" marL="3301898">
              <a:buNone/>
              <a:defRPr sz="2889"/>
            </a:lvl6pPr>
            <a:lvl7pPr indent="0" marL="3962278">
              <a:buNone/>
              <a:defRPr sz="2889"/>
            </a:lvl7pPr>
            <a:lvl8pPr indent="0" marL="4622658">
              <a:buNone/>
              <a:defRPr sz="2889"/>
            </a:lvl8pPr>
            <a:lvl9pPr indent="0" marL="5283037">
              <a:buNone/>
              <a:defRPr sz="2889"/>
            </a:lvl9pPr>
          </a:lstStyle>
          <a:p>
            <a:r>
              <a:rPr lang="en-US"/>
              <a:t>Click icon to add picture</a:t>
            </a:r>
            <a:endParaRPr dirty="0" lang="en-US"/>
          </a:p>
        </p:txBody>
      </p:sp>
      <p:sp>
        <p:nvSpPr>
          <p:cNvPr id="104862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indent="0" marL="0">
              <a:buNone/>
              <a:defRPr sz="2311"/>
            </a:lvl1pPr>
            <a:lvl2pPr indent="0" marL="660380">
              <a:buNone/>
              <a:defRPr sz="2022"/>
            </a:lvl2pPr>
            <a:lvl3pPr indent="0" marL="1320759">
              <a:buNone/>
              <a:defRPr sz="1733"/>
            </a:lvl3pPr>
            <a:lvl4pPr indent="0" marL="1981139">
              <a:buNone/>
              <a:defRPr sz="1444"/>
            </a:lvl4pPr>
            <a:lvl5pPr indent="0" marL="2641519">
              <a:buNone/>
              <a:defRPr sz="1444"/>
            </a:lvl5pPr>
            <a:lvl6pPr indent="0" marL="3301898">
              <a:buNone/>
              <a:defRPr sz="1444"/>
            </a:lvl6pPr>
            <a:lvl7pPr indent="0" marL="3962278">
              <a:buNone/>
              <a:defRPr sz="1444"/>
            </a:lvl7pPr>
            <a:lvl8pPr indent="0" marL="4622658">
              <a:buNone/>
              <a:defRPr sz="1444"/>
            </a:lvl8pPr>
            <a:lvl9pPr indent="0" marL="5283037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62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62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62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908050" y="527405"/>
            <a:ext cx="11391900" cy="1914702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908050" y="2637014"/>
            <a:ext cx="11391900" cy="6285266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908050" y="9181397"/>
            <a:ext cx="2971800" cy="527403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734F2-E5E8-4FAA-A7FA-0F3931029121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5150" y="9181397"/>
            <a:ext cx="4457700" cy="527403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8150" y="9181397"/>
            <a:ext cx="2971800" cy="527403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31CFC-52A1-4026-B73B-52D62EEA43A1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320759" eaLnBrk="1" hangingPunct="1" latinLnBrk="0" rtl="0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1320759" eaLnBrk="1" hangingPunct="1" indent="-330190" latinLnBrk="0" marL="330190" rtl="0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1320759" eaLnBrk="1" hangingPunct="1" indent="-330190" latinLnBrk="0" marL="990570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1320759" eaLnBrk="1" hangingPunct="1" indent="-330190" latinLnBrk="0" marL="1650949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1320759" eaLnBrk="1" hangingPunct="1" indent="-330190" latinLnBrk="0" marL="2311329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1320759" eaLnBrk="1" hangingPunct="1" indent="-330190" latinLnBrk="0" marL="2971709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1320759" eaLnBrk="1" hangingPunct="1" indent="-330190" latinLnBrk="0" marL="3632088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1320759" eaLnBrk="1" hangingPunct="1" indent="-330190" latinLnBrk="0" marL="4292468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1320759" eaLnBrk="1" hangingPunct="1" indent="-330190" latinLnBrk="0" marL="4952848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1320759" eaLnBrk="1" hangingPunct="1" indent="-330190" latinLnBrk="0" marL="5613227" rtl="0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1320759" eaLnBrk="1" hangingPunct="1" latinLnBrk="0" marL="0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1320759" eaLnBrk="1" hangingPunct="1" latinLnBrk="0" marL="660380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1320759" eaLnBrk="1" hangingPunct="1" latinLnBrk="0" marL="1320759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1320759" eaLnBrk="1" hangingPunct="1" latinLnBrk="0" marL="1981139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1320759" eaLnBrk="1" hangingPunct="1" latinLnBrk="0" marL="2641519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1320759" eaLnBrk="1" hangingPunct="1" latinLnBrk="0" marL="3301898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1320759" eaLnBrk="1" hangingPunct="1" latinLnBrk="0" marL="3962278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1320759" eaLnBrk="1" hangingPunct="1" latinLnBrk="0" marL="4622658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1320759" eaLnBrk="1" hangingPunct="1" latinLnBrk="0" marL="5283037" rtl="0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oleObject" Target="../embeddings/oleObject0.bin"/><Relationship Id="rId2" Type="http://schemas.openxmlformats.org/officeDocument/2006/relationships/image" Target="../media/image1.emf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oleObject" Target="../embeddings/oleObject1.bin"/><Relationship Id="rId2" Type="http://schemas.openxmlformats.org/officeDocument/2006/relationships/image" Target="../media/image2.emf"/><Relationship Id="rId3" Type="http://schemas.openxmlformats.org/officeDocument/2006/relationships/slideLayout" Target="../slideLayouts/slideLayout1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oleObject" Target="../embeddings/oleObject2.bin"/><Relationship Id="rId2" Type="http://schemas.openxmlformats.org/officeDocument/2006/relationships/image" Target="../media/image3.emf"/><Relationship Id="rId3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r>
              <a:rPr dirty="0" lang="en-US"/>
              <a:t>Tata Kelola JKN di </a:t>
            </a:r>
            <a:r>
              <a:rPr dirty="0" lang="en-US" err="1"/>
              <a:t>Instalasi</a:t>
            </a:r>
            <a:r>
              <a:rPr dirty="0" lang="en-US"/>
              <a:t> </a:t>
            </a:r>
            <a:r>
              <a:rPr dirty="0" lang="en-US" err="1"/>
              <a:t>Manajemen</a:t>
            </a:r>
            <a:r>
              <a:rPr dirty="0" lang="en-US"/>
              <a:t> Nyeri</a:t>
            </a:r>
            <a:br>
              <a:rPr dirty="0" lang="en-US"/>
            </a:br>
            <a:r>
              <a:rPr dirty="0" lang="en-US"/>
              <a:t>RSUD </a:t>
            </a:r>
            <a:r>
              <a:rPr dirty="0" lang="en-US" err="1"/>
              <a:t>Ciawi</a:t>
            </a:r>
            <a:endParaRPr dirty="0" lang="en-US"/>
          </a:p>
        </p:txBody>
      </p:sp>
      <p:sp>
        <p:nvSpPr>
          <p:cNvPr id="1048587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dirty="0"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itle 1"/>
          <p:cNvSpPr>
            <a:spLocks noGrp="1"/>
          </p:cNvSpPr>
          <p:nvPr>
            <p:ph type="title"/>
          </p:nvPr>
        </p:nvSpPr>
        <p:spPr>
          <a:xfrm>
            <a:off x="908050" y="223002"/>
            <a:ext cx="11391900" cy="1015645"/>
          </a:xfrm>
        </p:spPr>
        <p:txBody>
          <a:bodyPr/>
          <a:p>
            <a:pPr algn="ctr"/>
            <a:r>
              <a:rPr dirty="0" lang="en-US" err="1"/>
              <a:t>Pengajuan</a:t>
            </a:r>
            <a:r>
              <a:rPr dirty="0" lang="en-US"/>
              <a:t> </a:t>
            </a:r>
            <a:r>
              <a:rPr dirty="0" lang="en-US" err="1"/>
              <a:t>Klaim</a:t>
            </a:r>
            <a:r>
              <a:rPr dirty="0" lang="en-US"/>
              <a:t> BPJS</a:t>
            </a:r>
          </a:p>
        </p:txBody>
      </p:sp>
      <p:sp>
        <p:nvSpPr>
          <p:cNvPr id="1048594" name="Content Placeholder 2"/>
          <p:cNvSpPr>
            <a:spLocks noGrp="1"/>
          </p:cNvSpPr>
          <p:nvPr>
            <p:ph idx="1"/>
          </p:nvPr>
        </p:nvSpPr>
        <p:spPr>
          <a:xfrm>
            <a:off x="908050" y="1619250"/>
            <a:ext cx="11391900" cy="7303030"/>
          </a:xfrm>
        </p:spPr>
        <p:txBody>
          <a:bodyPr>
            <a:normAutofit fontScale="95054" lnSpcReduction="20000"/>
          </a:bodyPr>
          <a:p>
            <a:pPr algn="ctr" indent="0" marL="0">
              <a:buNone/>
            </a:pPr>
            <a:r>
              <a:rPr dirty="0" lang="en-US" err="1"/>
              <a:t>Pelayanan</a:t>
            </a:r>
            <a:r>
              <a:rPr dirty="0" lang="en-US"/>
              <a:t> </a:t>
            </a:r>
            <a:r>
              <a:rPr dirty="0" lang="en-US" err="1"/>
              <a:t>pasien</a:t>
            </a:r>
            <a:r>
              <a:rPr dirty="0" lang="en-US"/>
              <a:t> </a:t>
            </a:r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/>
              <a:t>Resume </a:t>
            </a:r>
            <a:r>
              <a:rPr dirty="0" lang="en-US" err="1"/>
              <a:t>pasien</a:t>
            </a:r>
            <a:endParaRPr dirty="0" lang="en-US"/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/>
              <a:t>ICD 10 dan ICD 9</a:t>
            </a:r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 err="1"/>
              <a:t>Verifikasi</a:t>
            </a:r>
            <a:r>
              <a:rPr dirty="0" lang="en-US"/>
              <a:t> </a:t>
            </a:r>
            <a:r>
              <a:rPr dirty="0" lang="en-US" err="1"/>
              <a:t>berkas</a:t>
            </a:r>
            <a:r>
              <a:rPr dirty="0" lang="en-US"/>
              <a:t> </a:t>
            </a:r>
            <a:r>
              <a:rPr dirty="0" lang="en-US" err="1"/>
              <a:t>Klaim</a:t>
            </a:r>
            <a:endParaRPr dirty="0" lang="en-US"/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 err="1"/>
              <a:t>Pengajuan</a:t>
            </a:r>
            <a:r>
              <a:rPr dirty="0" lang="en-US"/>
              <a:t> </a:t>
            </a:r>
            <a:r>
              <a:rPr dirty="0" lang="en-US" err="1"/>
              <a:t>Klaim</a:t>
            </a:r>
            <a:r>
              <a:rPr dirty="0" lang="en-US"/>
              <a:t> </a:t>
            </a:r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 err="1"/>
              <a:t>Berita</a:t>
            </a:r>
            <a:r>
              <a:rPr dirty="0" lang="en-US"/>
              <a:t> Acara Hasil </a:t>
            </a:r>
            <a:r>
              <a:rPr dirty="0" lang="en-US" err="1"/>
              <a:t>Verifikasi</a:t>
            </a:r>
            <a:endParaRPr dirty="0" lang="en-US"/>
          </a:p>
          <a:p>
            <a:pPr algn="ctr" indent="0" marL="0">
              <a:buNone/>
            </a:pPr>
            <a:endParaRPr dirty="0" lang="en-US"/>
          </a:p>
          <a:p>
            <a:pPr algn="ctr" indent="0" marL="0">
              <a:buNone/>
            </a:pPr>
            <a:r>
              <a:rPr dirty="0" lang="en-US" err="1"/>
              <a:t>Pembayaran</a:t>
            </a:r>
            <a:r>
              <a:rPr dirty="0" lang="en-US"/>
              <a:t> </a:t>
            </a:r>
            <a:r>
              <a:rPr dirty="0" lang="en-US" err="1"/>
              <a:t>Klaim</a:t>
            </a:r>
            <a:r>
              <a:rPr dirty="0" lang="en-US"/>
              <a:t> </a:t>
            </a:r>
            <a:r>
              <a:rPr dirty="0" lang="en-US" err="1"/>
              <a:t>kepada</a:t>
            </a:r>
            <a:r>
              <a:rPr dirty="0" lang="en-US"/>
              <a:t> </a:t>
            </a:r>
            <a:r>
              <a:rPr dirty="0" lang="en-US" err="1"/>
              <a:t>Rumah</a:t>
            </a:r>
            <a:r>
              <a:rPr dirty="0" lang="en-US"/>
              <a:t> </a:t>
            </a:r>
            <a:r>
              <a:rPr dirty="0" lang="en-US" err="1"/>
              <a:t>Sakit</a:t>
            </a:r>
            <a:endParaRPr dirty="0" lang="en-US"/>
          </a:p>
          <a:p>
            <a:endParaRPr dirty="0" lang="en-US"/>
          </a:p>
          <a:p>
            <a:pPr indent="0" marL="0">
              <a:buNone/>
            </a:pPr>
            <a:endParaRPr dirty="0" lang="en-US"/>
          </a:p>
        </p:txBody>
      </p:sp>
      <p:sp>
        <p:nvSpPr>
          <p:cNvPr id="1048595" name="Arrow: Down 4"/>
          <p:cNvSpPr/>
          <p:nvPr/>
        </p:nvSpPr>
        <p:spPr>
          <a:xfrm>
            <a:off x="6119368" y="2216107"/>
            <a:ext cx="484632" cy="39374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96" name="Arrow: Down 9"/>
          <p:cNvSpPr/>
          <p:nvPr/>
        </p:nvSpPr>
        <p:spPr>
          <a:xfrm>
            <a:off x="6119368" y="3263857"/>
            <a:ext cx="484632" cy="39374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97" name="Arrow: Down 10"/>
          <p:cNvSpPr/>
          <p:nvPr/>
        </p:nvSpPr>
        <p:spPr>
          <a:xfrm>
            <a:off x="6119368" y="4349707"/>
            <a:ext cx="484632" cy="39374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98" name="Arrow: Down 11"/>
          <p:cNvSpPr/>
          <p:nvPr/>
        </p:nvSpPr>
        <p:spPr>
          <a:xfrm>
            <a:off x="6170168" y="5470393"/>
            <a:ext cx="484632" cy="39374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599" name="Arrow: Down 12"/>
          <p:cNvSpPr/>
          <p:nvPr/>
        </p:nvSpPr>
        <p:spPr>
          <a:xfrm>
            <a:off x="6170168" y="6518143"/>
            <a:ext cx="484632" cy="39374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sp>
        <p:nvSpPr>
          <p:cNvPr id="1048600" name="Arrow: Down 13"/>
          <p:cNvSpPr/>
          <p:nvPr/>
        </p:nvSpPr>
        <p:spPr>
          <a:xfrm>
            <a:off x="6119368" y="7689893"/>
            <a:ext cx="484632" cy="364993"/>
          </a:xfrm>
          <a:prstGeom prst="downArrow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 err="1"/>
              <a:t>Prosedur</a:t>
            </a:r>
            <a:r>
              <a:rPr dirty="0" lang="en-US"/>
              <a:t> (ICD 9)</a:t>
            </a:r>
          </a:p>
        </p:txBody>
      </p:sp>
      <p:sp>
        <p:nvSpPr>
          <p:cNvPr id="1048602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lang="en-US"/>
              <a:t>81.92 : injection of </a:t>
            </a:r>
            <a:r>
              <a:rPr dirty="0" lang="en-US" err="1"/>
              <a:t>terapeutik</a:t>
            </a:r>
            <a:r>
              <a:rPr dirty="0" lang="en-US"/>
              <a:t> substance into joint ligament</a:t>
            </a:r>
            <a:r>
              <a:rPr dirty="0" lang="en-US"/>
              <a:t> </a:t>
            </a:r>
            <a:r>
              <a:rPr dirty="0" lang="en-US"/>
              <a:t>(</a:t>
            </a:r>
            <a:r>
              <a:rPr dirty="0" lang="en-US"/>
              <a:t>p</a:t>
            </a:r>
            <a:r>
              <a:rPr dirty="0" lang="en-US"/>
              <a:t>r</a:t>
            </a:r>
            <a:r>
              <a:rPr dirty="0" lang="en-US"/>
              <a:t>o</a:t>
            </a:r>
            <a:r>
              <a:rPr dirty="0" lang="en-US"/>
              <a:t>l</a:t>
            </a:r>
            <a:r>
              <a:rPr dirty="0" lang="en-US"/>
              <a:t>o</a:t>
            </a:r>
            <a:r>
              <a:rPr dirty="0" lang="en-US"/>
              <a:t>t</a:t>
            </a:r>
            <a:r>
              <a:rPr dirty="0" lang="en-US"/>
              <a:t>e</a:t>
            </a:r>
            <a:r>
              <a:rPr dirty="0" lang="en-US"/>
              <a:t>r</a:t>
            </a:r>
            <a:r>
              <a:rPr dirty="0" lang="en-US"/>
              <a:t>a</a:t>
            </a:r>
            <a:r>
              <a:rPr dirty="0" lang="en-US"/>
              <a:t>p</a:t>
            </a:r>
            <a:r>
              <a:rPr dirty="0" lang="en-US"/>
              <a:t>i</a:t>
            </a:r>
            <a:r>
              <a:rPr dirty="0" lang="en-US"/>
              <a:t>)</a:t>
            </a:r>
            <a:r>
              <a:rPr dirty="0" lang="en-US"/>
              <a:t> </a:t>
            </a:r>
            <a:r>
              <a:rPr dirty="0" lang="en-US"/>
              <a:t>-</a:t>
            </a:r>
            <a:r>
              <a:rPr dirty="0" lang="en-US"/>
              <a:t>&gt;</a:t>
            </a:r>
            <a:r>
              <a:rPr dirty="0" lang="en-US"/>
              <a:t> </a:t>
            </a:r>
            <a:r>
              <a:rPr dirty="0" lang="en-US"/>
              <a:t>r</a:t>
            </a:r>
            <a:r>
              <a:rPr dirty="0" lang="en-US"/>
              <a:t>a</a:t>
            </a:r>
            <a:r>
              <a:rPr dirty="0" lang="en-US"/>
              <a:t>w</a:t>
            </a:r>
            <a:r>
              <a:rPr dirty="0" lang="en-US"/>
              <a:t>a</a:t>
            </a:r>
            <a:r>
              <a:rPr dirty="0" lang="en-US"/>
              <a:t>t</a:t>
            </a:r>
            <a:r>
              <a:rPr dirty="0" lang="en-US"/>
              <a:t> </a:t>
            </a:r>
            <a:r>
              <a:rPr dirty="0" lang="en-US"/>
              <a:t>j</a:t>
            </a:r>
            <a:r>
              <a:rPr dirty="0" lang="en-US"/>
              <a:t>a</a:t>
            </a:r>
            <a:r>
              <a:rPr dirty="0" lang="en-US"/>
              <a:t>l</a:t>
            </a:r>
            <a:r>
              <a:rPr dirty="0" lang="en-US"/>
              <a:t>a</a:t>
            </a:r>
            <a:r>
              <a:rPr dirty="0" lang="en-US"/>
              <a:t>n</a:t>
            </a:r>
            <a:endParaRPr altLang="en-US" lang="zh-CN"/>
          </a:p>
          <a:p>
            <a:r>
              <a:rPr dirty="0" lang="en-US"/>
              <a:t>04.2 : destruction of cranial and peripheral nerves</a:t>
            </a:r>
            <a:r>
              <a:rPr dirty="0" lang="en-US"/>
              <a:t> </a:t>
            </a:r>
            <a:r>
              <a:rPr dirty="0" lang="en-US"/>
              <a:t>(</a:t>
            </a:r>
            <a:r>
              <a:rPr dirty="0" lang="en-US"/>
              <a:t>r</a:t>
            </a:r>
            <a:r>
              <a:rPr dirty="0" lang="en-US"/>
              <a:t>a</a:t>
            </a:r>
            <a:r>
              <a:rPr dirty="0" lang="en-US"/>
              <a:t>d</a:t>
            </a:r>
            <a:r>
              <a:rPr dirty="0" lang="en-US"/>
              <a:t>i</a:t>
            </a:r>
            <a:r>
              <a:rPr dirty="0" lang="en-US"/>
              <a:t>o</a:t>
            </a:r>
            <a:r>
              <a:rPr dirty="0" lang="en-US"/>
              <a:t>f</a:t>
            </a:r>
            <a:r>
              <a:rPr dirty="0" lang="en-US"/>
              <a:t>r</a:t>
            </a:r>
            <a:r>
              <a:rPr dirty="0" lang="en-US"/>
              <a:t>e</a:t>
            </a:r>
            <a:r>
              <a:rPr dirty="0" lang="en-US"/>
              <a:t>q</a:t>
            </a:r>
            <a:r>
              <a:rPr dirty="0" lang="en-US"/>
              <a:t>u</a:t>
            </a:r>
            <a:r>
              <a:rPr dirty="0" lang="en-US"/>
              <a:t>e</a:t>
            </a:r>
            <a:r>
              <a:rPr dirty="0" lang="en-US"/>
              <a:t>n</a:t>
            </a:r>
            <a:r>
              <a:rPr dirty="0" lang="en-US"/>
              <a:t>c</a:t>
            </a:r>
            <a:r>
              <a:rPr dirty="0" lang="en-US"/>
              <a:t>y</a:t>
            </a:r>
            <a:r>
              <a:rPr dirty="0" lang="en-US"/>
              <a:t>)</a:t>
            </a:r>
            <a:r>
              <a:rPr dirty="0" lang="en-US"/>
              <a:t> </a:t>
            </a:r>
            <a:r>
              <a:rPr dirty="0" lang="en-US"/>
              <a:t>-</a:t>
            </a:r>
            <a:r>
              <a:rPr dirty="0" lang="en-US"/>
              <a:t>&gt;</a:t>
            </a:r>
            <a:r>
              <a:rPr dirty="0" lang="en-US"/>
              <a:t> </a:t>
            </a:r>
            <a:r>
              <a:rPr dirty="0" lang="en-US"/>
              <a:t>r</a:t>
            </a:r>
            <a:r>
              <a:rPr dirty="0" lang="en-US"/>
              <a:t>a</a:t>
            </a:r>
            <a:r>
              <a:rPr dirty="0" lang="en-US"/>
              <a:t>w</a:t>
            </a:r>
            <a:r>
              <a:rPr dirty="0" lang="en-US"/>
              <a:t>a</a:t>
            </a:r>
            <a:r>
              <a:rPr dirty="0" lang="en-US"/>
              <a:t>t</a:t>
            </a:r>
            <a:r>
              <a:rPr dirty="0" lang="en-US"/>
              <a:t> </a:t>
            </a:r>
            <a:r>
              <a:rPr dirty="0" lang="en-US"/>
              <a:t>i</a:t>
            </a:r>
            <a:r>
              <a:rPr dirty="0" lang="en-US"/>
              <a:t>n</a:t>
            </a:r>
            <a:r>
              <a:rPr dirty="0" lang="en-US"/>
              <a:t>a</a:t>
            </a:r>
            <a:r>
              <a:rPr dirty="0" lang="en-US"/>
              <a:t>p</a:t>
            </a:r>
            <a:endParaRPr altLang="en-US" lang="zh-CN"/>
          </a:p>
          <a:p>
            <a:r>
              <a:rPr dirty="0" lang="en-US"/>
              <a:t>03. 1 : division of intraspinal nerve root</a:t>
            </a:r>
            <a:r>
              <a:rPr dirty="0" lang="en-US"/>
              <a:t> </a:t>
            </a:r>
            <a:r>
              <a:rPr dirty="0" lang="en-US"/>
              <a:t>(</a:t>
            </a:r>
            <a:r>
              <a:rPr dirty="0" lang="en-US"/>
              <a:t>r</a:t>
            </a:r>
            <a:r>
              <a:rPr dirty="0" lang="en-US"/>
              <a:t>h</a:t>
            </a:r>
            <a:r>
              <a:rPr dirty="0" lang="en-US"/>
              <a:t>i</a:t>
            </a:r>
            <a:r>
              <a:rPr dirty="0" lang="en-US"/>
              <a:t>z</a:t>
            </a:r>
            <a:r>
              <a:rPr dirty="0" lang="en-US"/>
              <a:t>o</a:t>
            </a:r>
            <a:r>
              <a:rPr dirty="0" lang="en-US"/>
              <a:t>t</a:t>
            </a:r>
            <a:r>
              <a:rPr dirty="0" lang="en-US"/>
              <a:t>o</a:t>
            </a:r>
            <a:r>
              <a:rPr dirty="0" lang="en-US"/>
              <a:t>m</a:t>
            </a:r>
            <a:r>
              <a:rPr dirty="0" lang="en-US"/>
              <a:t>y</a:t>
            </a:r>
            <a:r>
              <a:rPr dirty="0" lang="en-US"/>
              <a:t>)</a:t>
            </a:r>
            <a:r>
              <a:rPr dirty="0" lang="en-US"/>
              <a:t> </a:t>
            </a:r>
            <a:r>
              <a:rPr dirty="0" lang="en-US"/>
              <a:t>-</a:t>
            </a:r>
            <a:r>
              <a:rPr dirty="0" lang="en-US"/>
              <a:t>&gt;</a:t>
            </a:r>
            <a:r>
              <a:rPr dirty="0" lang="en-US"/>
              <a:t> </a:t>
            </a:r>
            <a:r>
              <a:rPr dirty="0" lang="en-US"/>
              <a:t>r</a:t>
            </a:r>
            <a:r>
              <a:rPr dirty="0" lang="en-US"/>
              <a:t>a</a:t>
            </a:r>
            <a:r>
              <a:rPr dirty="0" lang="en-US"/>
              <a:t>w</a:t>
            </a:r>
            <a:r>
              <a:rPr dirty="0" lang="en-US"/>
              <a:t>a</a:t>
            </a:r>
            <a:r>
              <a:rPr dirty="0" lang="en-US"/>
              <a:t>t</a:t>
            </a:r>
            <a:r>
              <a:rPr dirty="0" lang="en-US"/>
              <a:t> </a:t>
            </a:r>
            <a:r>
              <a:rPr dirty="0" lang="en-US"/>
              <a:t>i</a:t>
            </a:r>
            <a:r>
              <a:rPr dirty="0" lang="en-US"/>
              <a:t>n</a:t>
            </a:r>
            <a:r>
              <a:rPr dirty="0" lang="en-US"/>
              <a:t>a</a:t>
            </a:r>
            <a:r>
              <a:rPr dirty="0" lang="en-US"/>
              <a:t>p</a:t>
            </a:r>
            <a:endParaRPr altLang="en-US" 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en-US" err="1"/>
              <a:t>Permasalahan</a:t>
            </a:r>
            <a:endParaRPr dirty="0" lang="en-US"/>
          </a:p>
        </p:txBody>
      </p:sp>
      <p:sp>
        <p:nvSpPr>
          <p:cNvPr id="1048604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indent="0" marL="0">
              <a:buNone/>
            </a:pPr>
            <a:r>
              <a:rPr dirty="0" lang="en-US" err="1"/>
              <a:t>Indikasi</a:t>
            </a:r>
            <a:r>
              <a:rPr dirty="0" lang="en-US"/>
              <a:t> </a:t>
            </a:r>
            <a:r>
              <a:rPr dirty="0" lang="en-US" err="1"/>
              <a:t>rawat</a:t>
            </a:r>
            <a:r>
              <a:rPr dirty="0" lang="en-US"/>
              <a:t> </a:t>
            </a:r>
            <a:r>
              <a:rPr dirty="0" lang="en-US" err="1"/>
              <a:t>inap</a:t>
            </a:r>
            <a:r>
              <a:rPr dirty="0" lang="en-US"/>
              <a:t> </a:t>
            </a:r>
            <a:r>
              <a:rPr dirty="0" lang="en-US">
                <a:sym typeface="Wingdings" panose="05000000000000000000" pitchFamily="2" charset="2"/>
              </a:rPr>
              <a:t> </a:t>
            </a:r>
            <a:r>
              <a:rPr dirty="0" lang="en-US" err="1">
                <a:sym typeface="Wingdings" panose="05000000000000000000" pitchFamily="2" charset="2"/>
              </a:rPr>
              <a:t>tergambar</a:t>
            </a:r>
            <a:r>
              <a:rPr dirty="0" lang="en-US">
                <a:sym typeface="Wingdings" panose="05000000000000000000" pitchFamily="2" charset="2"/>
              </a:rPr>
              <a:t> pada SPO </a:t>
            </a:r>
            <a:r>
              <a:rPr dirty="0" lang="en-US" err="1">
                <a:sym typeface="Wingdings" panose="05000000000000000000" pitchFamily="2" charset="2"/>
              </a:rPr>
              <a:t>pelayanan</a:t>
            </a:r>
            <a:endParaRPr dirty="0" lang="en-US">
              <a:sym typeface="Wingdings" panose="05000000000000000000" pitchFamily="2" charset="2"/>
            </a:endParaRPr>
          </a:p>
          <a:p>
            <a:pPr indent="0" marL="0">
              <a:buNone/>
            </a:pPr>
            <a:r>
              <a:rPr dirty="0" lang="en-US">
                <a:sym typeface="Wingdings" panose="05000000000000000000" pitchFamily="2" charset="2"/>
              </a:rPr>
              <a:t> </a:t>
            </a:r>
          </a:p>
          <a:p>
            <a:r>
              <a:rPr dirty="0" lang="en-US">
                <a:sym typeface="Wingdings" panose="05000000000000000000" pitchFamily="2" charset="2"/>
              </a:rPr>
              <a:t>Area </a:t>
            </a:r>
            <a:r>
              <a:rPr dirty="0" lang="en-US" err="1">
                <a:sym typeface="Wingdings" panose="05000000000000000000" pitchFamily="2" charset="2"/>
              </a:rPr>
              <a:t>dilakukannya</a:t>
            </a:r>
            <a:r>
              <a:rPr dirty="0" lang="en-US">
                <a:sym typeface="Wingdings" panose="05000000000000000000" pitchFamily="2" charset="2"/>
              </a:rPr>
              <a:t> Tindakan</a:t>
            </a:r>
          </a:p>
          <a:p>
            <a:r>
              <a:rPr dirty="0" lang="en-US" err="1">
                <a:sym typeface="Wingdings" panose="05000000000000000000" pitchFamily="2" charset="2"/>
              </a:rPr>
              <a:t>Kemungkinan</a:t>
            </a:r>
            <a:r>
              <a:rPr dirty="0" lang="en-US">
                <a:sym typeface="Wingdings" panose="05000000000000000000" pitchFamily="2" charset="2"/>
              </a:rPr>
              <a:t> </a:t>
            </a:r>
            <a:r>
              <a:rPr dirty="0" lang="en-US" err="1">
                <a:sym typeface="Wingdings" panose="05000000000000000000" pitchFamily="2" charset="2"/>
              </a:rPr>
              <a:t>efek</a:t>
            </a:r>
            <a:r>
              <a:rPr dirty="0" lang="en-US">
                <a:sym typeface="Wingdings" panose="05000000000000000000" pitchFamily="2" charset="2"/>
              </a:rPr>
              <a:t> </a:t>
            </a:r>
            <a:r>
              <a:rPr dirty="0" lang="en-US" err="1">
                <a:sym typeface="Wingdings" panose="05000000000000000000" pitchFamily="2" charset="2"/>
              </a:rPr>
              <a:t>samping</a:t>
            </a:r>
            <a:r>
              <a:rPr dirty="0" lang="en-US">
                <a:sym typeface="Wingdings" panose="05000000000000000000" pitchFamily="2" charset="2"/>
              </a:rPr>
              <a:t> yang </a:t>
            </a:r>
            <a:r>
              <a:rPr dirty="0" lang="en-US" err="1">
                <a:sym typeface="Wingdings" panose="05000000000000000000" pitchFamily="2" charset="2"/>
              </a:rPr>
              <a:t>terjadi</a:t>
            </a:r>
            <a:endParaRPr dirty="0" lang="en-US">
              <a:sym typeface="Wingdings" panose="05000000000000000000" pitchFamily="2" charset="2"/>
            </a:endParaRPr>
          </a:p>
          <a:p>
            <a:r>
              <a:rPr dirty="0" lang="en-US">
                <a:sym typeface="Wingdings" panose="05000000000000000000" pitchFamily="2" charset="2"/>
              </a:rPr>
              <a:t>Waktu yang </a:t>
            </a:r>
            <a:r>
              <a:rPr dirty="0" lang="en-US" err="1">
                <a:sym typeface="Wingdings" panose="05000000000000000000" pitchFamily="2" charset="2"/>
              </a:rPr>
              <a:t>diperlukan</a:t>
            </a:r>
            <a:r>
              <a:rPr dirty="0" lang="en-US">
                <a:sym typeface="Wingdings" panose="05000000000000000000" pitchFamily="2" charset="2"/>
              </a:rPr>
              <a:t> </a:t>
            </a:r>
            <a:r>
              <a:rPr dirty="0" lang="en-US" err="1">
                <a:sym typeface="Wingdings" panose="05000000000000000000" pitchFamily="2" charset="2"/>
              </a:rPr>
              <a:t>untuk</a:t>
            </a:r>
            <a:r>
              <a:rPr dirty="0" lang="en-US">
                <a:sym typeface="Wingdings" panose="05000000000000000000" pitchFamily="2" charset="2"/>
              </a:rPr>
              <a:t> </a:t>
            </a:r>
            <a:r>
              <a:rPr dirty="0" lang="en-US" err="1">
                <a:sym typeface="Wingdings" panose="05000000000000000000" pitchFamily="2" charset="2"/>
              </a:rPr>
              <a:t>melakukan</a:t>
            </a:r>
            <a:r>
              <a:rPr dirty="0" lang="en-US">
                <a:sym typeface="Wingdings" panose="05000000000000000000" pitchFamily="2" charset="2"/>
              </a:rPr>
              <a:t> </a:t>
            </a:r>
            <a:r>
              <a:rPr dirty="0" lang="en-US" err="1">
                <a:sym typeface="Wingdings" panose="05000000000000000000" pitchFamily="2" charset="2"/>
              </a:rPr>
              <a:t>observasi</a:t>
            </a:r>
            <a:endParaRPr dirty="0"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606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graphicFrame>
        <p:nvGraphicFramePr>
          <p:cNvPr id="4194304" name="Object 3"/>
          <p:cNvGraphicFramePr>
            <a:graphicFrameLocks noChangeAspect="1"/>
          </p:cNvGraphicFramePr>
          <p:nvPr/>
        </p:nvGraphicFramePr>
        <p:xfrm>
          <a:off x="908048" y="-3570368"/>
          <a:ext cx="11509451" cy="14894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" spid="" imgH="7543536" imgW="5828911" progId="Acrobat.Document.DC">
                  <p:embed/>
                </p:oleObj>
              </mc:Choice>
              <mc:Fallback>
                <p:oleObj name="Acrobat Document" r:id="rId1" spid="" imgH="7543536" imgW="5828911" progId="Acrobat.Document.DC">
                  <p:embed/>
                  <p:pic>
                    <p:nvPicPr>
                      <p:cNvPr id="2097152" name=""/>
                      <p:cNvPicPr>
                        <a:picLocks/>
                      </p:cNvPicPr>
                      <p:nvPr/>
                    </p:nvPicPr>
                    <p:blipFill>
                      <a:blip xmlns:r="http://schemas.openxmlformats.org/officeDocument/2006/relationships" r:embed="rId2"/>
                      <a:stretch>
                        <a:fillRect/>
                      </a:stretch>
                    </p:blipFill>
                    <p:spPr>
                      <a:xfrm>
                        <a:off x="908048" y="-3570368"/>
                        <a:ext cx="11509451" cy="14894583"/>
                      </a:xfrm>
                      <a:prstGeom prst="rect"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dirty="0" lang="en-US"/>
          </a:p>
        </p:txBody>
      </p:sp>
      <p:sp>
        <p:nvSpPr>
          <p:cNvPr id="1048608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dirty="0" lang="en-US"/>
          </a:p>
        </p:txBody>
      </p:sp>
      <p:graphicFrame>
        <p:nvGraphicFramePr>
          <p:cNvPr id="4194305" name="Object 3"/>
          <p:cNvGraphicFramePr>
            <a:graphicFrameLocks noChangeAspect="1"/>
          </p:cNvGraphicFramePr>
          <p:nvPr/>
        </p:nvGraphicFramePr>
        <p:xfrm>
          <a:off x="2152650" y="-209550"/>
          <a:ext cx="8902699" cy="1249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" spid="" imgH="7543536" imgW="5828911" progId="Acrobat.Document.DC">
                  <p:embed/>
                </p:oleObj>
              </mc:Choice>
              <mc:Fallback>
                <p:oleObj name="Acrobat Document" r:id="rId1" spid="" imgH="7543536" imgW="5828911" progId="Acrobat.Document.DC">
                  <p:embed/>
                  <p:pic>
                    <p:nvPicPr>
                      <p:cNvPr id="2097153" name="Object 3"/>
                      <p:cNvPicPr>
                        <a:picLocks/>
                      </p:cNvPicPr>
                      <p:nvPr/>
                    </p:nvPicPr>
                    <p:blipFill>
                      <a:blip xmlns:r="http://schemas.openxmlformats.org/officeDocument/2006/relationships" r:embed="rId2"/>
                      <a:stretch>
                        <a:fillRect/>
                      </a:stretch>
                    </p:blipFill>
                    <p:spPr>
                      <a:xfrm>
                        <a:off x="2152650" y="-209550"/>
                        <a:ext cx="8902699" cy="12491788"/>
                      </a:xfrm>
                      <a:prstGeom prst="rect"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610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graphicFrame>
        <p:nvGraphicFramePr>
          <p:cNvPr id="4194306" name="Object 3"/>
          <p:cNvGraphicFramePr>
            <a:graphicFrameLocks noChangeAspect="1"/>
          </p:cNvGraphicFramePr>
          <p:nvPr/>
        </p:nvGraphicFramePr>
        <p:xfrm>
          <a:off x="1457324" y="-1901071"/>
          <a:ext cx="10293351" cy="13320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" spid="" imgH="7543536" imgW="5828911" progId="Acrobat.Document.DC">
                  <p:embed/>
                </p:oleObj>
              </mc:Choice>
              <mc:Fallback>
                <p:oleObj name="Acrobat Document" r:id="rId1" spid="" imgH="7543536" imgW="5828911" progId="Acrobat.Document.DC">
                  <p:embed/>
                  <p:pic>
                    <p:nvPicPr>
                      <p:cNvPr id="2097154" name=""/>
                      <p:cNvPicPr>
                        <a:picLocks/>
                      </p:cNvPicPr>
                      <p:nvPr/>
                    </p:nvPicPr>
                    <p:blipFill>
                      <a:blip xmlns:r="http://schemas.openxmlformats.org/officeDocument/2006/relationships" r:embed="rId2"/>
                      <a:stretch>
                        <a:fillRect/>
                      </a:stretch>
                    </p:blipFill>
                    <p:spPr>
                      <a:xfrm>
                        <a:off x="1457324" y="-1901071"/>
                        <a:ext cx="10293351" cy="13320807"/>
                      </a:xfrm>
                      <a:prstGeom prst="rect"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55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37938" y="-141658"/>
            <a:ext cx="16387588" cy="985715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1048612" name="Rectangle 5"/>
          <p:cNvSpPr/>
          <p:nvPr/>
        </p:nvSpPr>
        <p:spPr>
          <a:xfrm>
            <a:off x="546100" y="5355528"/>
            <a:ext cx="9095055" cy="1399541"/>
          </a:xfrm>
          <a:prstGeom prst="rect"/>
          <a:noFill/>
        </p:spPr>
        <p:txBody>
          <a:bodyPr bIns="45720" lIns="91440" rIns="91440" tIns="45720" wrap="none">
            <a:spAutoFit/>
          </a:bodyPr>
          <a:p>
            <a:pPr algn="ctr"/>
            <a:r>
              <a:rPr dirty="0" sz="8800" lang="en-US" err="1">
                <a:ln w="0"/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</a:rPr>
              <a:t>Terimakasih</a:t>
            </a:r>
            <a:r>
              <a:rPr dirty="0" sz="8800" lang="en-US">
                <a:ln w="0"/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</a:rPr>
              <a:t>………..</a:t>
            </a:r>
            <a:endParaRPr b="0" cap="none" dirty="0" sz="8800" lang="en-US" spc="0">
              <a:ln w="0"/>
              <a:solidFill>
                <a:schemeClr val="tx1"/>
              </a:solidFill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Tata Kelola JKN di Instalasi Manajemen Nyeri RSUD Ciawi</dc:title>
  <dc:creator>Win10_64</dc:creator>
  <cp:lastModifiedBy>Win10_64</cp:lastModifiedBy>
  <dcterms:created xsi:type="dcterms:W3CDTF">2024-03-03T03:00:49Z</dcterms:created>
  <dcterms:modified xsi:type="dcterms:W3CDTF">2024-03-04T04:21:53Z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3cc44c03d9d141b49b383f59dd97f60b</vt:lpwstr>
  </property>
</Properties>
</file>