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3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9" r:id="rId4"/>
  </p:sldMasterIdLst>
  <p:notesMasterIdLst>
    <p:notesMasterId r:id="rId26"/>
  </p:notesMasterIdLst>
  <p:handoutMasterIdLst>
    <p:handoutMasterId r:id="rId27"/>
  </p:handoutMasterIdLst>
  <p:sldIdLst>
    <p:sldId id="256" r:id="rId5"/>
    <p:sldId id="322" r:id="rId6"/>
    <p:sldId id="301" r:id="rId7"/>
    <p:sldId id="320" r:id="rId8"/>
    <p:sldId id="321" r:id="rId9"/>
    <p:sldId id="284" r:id="rId10"/>
    <p:sldId id="285" r:id="rId11"/>
    <p:sldId id="286" r:id="rId12"/>
    <p:sldId id="313" r:id="rId13"/>
    <p:sldId id="300" r:id="rId14"/>
    <p:sldId id="311" r:id="rId15"/>
    <p:sldId id="318" r:id="rId16"/>
    <p:sldId id="287" r:id="rId17"/>
    <p:sldId id="289" r:id="rId18"/>
    <p:sldId id="293" r:id="rId19"/>
    <p:sldId id="319" r:id="rId20"/>
    <p:sldId id="317" r:id="rId21"/>
    <p:sldId id="312" r:id="rId22"/>
    <p:sldId id="295" r:id="rId23"/>
    <p:sldId id="296" r:id="rId24"/>
    <p:sldId id="299" r:id="rId25"/>
  </p:sldIdLst>
  <p:sldSz cx="12192000" cy="6858000"/>
  <p:notesSz cx="7102475" cy="93884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elcome" id="{E75E278A-FF0E-49A4-B170-79828D63BBAD}">
          <p14:sldIdLst>
            <p14:sldId id="256"/>
            <p14:sldId id="322"/>
            <p14:sldId id="301"/>
            <p14:sldId id="320"/>
            <p14:sldId id="321"/>
            <p14:sldId id="284"/>
            <p14:sldId id="285"/>
            <p14:sldId id="286"/>
            <p14:sldId id="313"/>
            <p14:sldId id="300"/>
            <p14:sldId id="311"/>
            <p14:sldId id="318"/>
            <p14:sldId id="287"/>
            <p14:sldId id="289"/>
            <p14:sldId id="293"/>
            <p14:sldId id="319"/>
            <p14:sldId id="317"/>
            <p14:sldId id="312"/>
            <p14:sldId id="295"/>
            <p14:sldId id="296"/>
            <p14:sldId id="29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77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DD462F"/>
    <a:srgbClr val="F2F2F2"/>
    <a:srgbClr val="D24726"/>
    <a:srgbClr val="FF9B45"/>
    <a:srgbClr val="F8CFB6"/>
    <a:srgbClr val="F8CAB6"/>
    <a:srgbClr val="923922"/>
    <a:srgbClr val="F5F5F5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3842" autoAdjust="0"/>
  </p:normalViewPr>
  <p:slideViewPr>
    <p:cSldViewPr snapToGrid="0">
      <p:cViewPr>
        <p:scale>
          <a:sx n="74" d="100"/>
          <a:sy n="74" d="100"/>
        </p:scale>
        <p:origin x="48" y="351"/>
      </p:cViewPr>
      <p:guideLst>
        <p:guide orient="horz" pos="2115"/>
        <p:guide pos="37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860"/>
    </p:cViewPr>
  </p:sorter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iikfr\OneDrive\Documents\Laporan%20Bulanan\2023\Grafik%202023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poran%20Bulanan%20BPC\2023\Grafik%202023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poran%20Bulanan%20BPC\2023\Grafik%202023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iikfr\OneDrive\Documents\Laporan%20Bulanan\2023\Grafik%202023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iikfr\OneDrive\Documents\Laporan%20Bulanan\2023\GRAFIK%20PENDAPATAN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Laporan%20Bulanan%20BPC\2023\GRAFIK%20PENDAPATAN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iikfr\OneDrive\Documents\Laporan%20Bulanan\2023\Januari%202023\Laporan%20Indikator%20Mutu%202023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iikfr\OneDrive\Documents\Laporan%20Bulanan\2023\Januari%202023\Laporan%20Indikator%20Mutu%202023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iikfr\OneDrive\Documents\Laporan%20Bulanan\2023\Januari%202023\Laporan%20Indikator%20Mutu%202023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iikfr\OneDrive\Documents\Laporan%20Bulanan\2023\Januari%202023\Laporan%20Indikator%20Mutu%202023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Laporan%20Bulanan%20BPC\2023\Grafik%202023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E:\Laporan%20Bulanan%20BPC\2023\Grafik%202023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iikfr\OneDrive\Documents\Laporan%20Bulanan\2023\Grafik%202023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iikfr\OneDrive\Documents\Laporan%20Bulanan\2023\Grafik%202023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iikfr\OneDrive\Documents\Laporan%20Bulanan\2023\Grafik%202023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iikfr\OneDrive\Documents\Laporan%20Bulanan\2023\Grafik%202023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iikfr\OneDrive\Documents\Laporan%20Bulanan\2023\Grafik%202023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 i="0" u="none" strike="noStrike" kern="120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id-ID" sz="1800" b="0" i="0" baseline="0">
                <a:effectLst/>
              </a:rPr>
              <a:t>Laporan Kunjungan Pasien di Instalasi Manajemen Nyeri Tahun 2023</a:t>
            </a:r>
            <a:endParaRPr lang="en-ID">
              <a:effectLst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endParaRPr lang="en-ID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1" i="0" u="none" strike="noStrike" kern="120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Sheet1!$C$6</c:f>
              <c:strCache>
                <c:ptCount val="1"/>
                <c:pt idx="0">
                  <c:v>JUMLAH 
PASIEN KLINIK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Sheet1!$A$7:$B$18</c:f>
              <c:multiLvlStrCache>
                <c:ptCount val="12"/>
                <c:lvl>
                  <c:pt idx="0">
                    <c:v>JANUARI</c:v>
                  </c:pt>
                  <c:pt idx="1">
                    <c:v>FEBRUARI</c:v>
                  </c:pt>
                  <c:pt idx="2">
                    <c:v>MARET</c:v>
                  </c:pt>
                  <c:pt idx="3">
                    <c:v>APRIL</c:v>
                  </c:pt>
                  <c:pt idx="4">
                    <c:v>MEI</c:v>
                  </c:pt>
                  <c:pt idx="5">
                    <c:v>JUNI</c:v>
                  </c:pt>
                  <c:pt idx="6">
                    <c:v>JULI</c:v>
                  </c:pt>
                  <c:pt idx="7">
                    <c:v>AGUSTUS</c:v>
                  </c:pt>
                  <c:pt idx="8">
                    <c:v>SEPTEMBER</c:v>
                  </c:pt>
                  <c:pt idx="9">
                    <c:v>OKTOBER</c:v>
                  </c:pt>
                  <c:pt idx="10">
                    <c:v>NOPEMBER</c:v>
                  </c:pt>
                  <c:pt idx="11">
                    <c:v>DESEMBER</c:v>
                  </c:pt>
                </c:lvl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</c:lvl>
              </c:multiLvlStrCache>
            </c:multiLvlStrRef>
          </c:cat>
          <c:val>
            <c:numRef>
              <c:f>Sheet1!$C$7:$C$18</c:f>
              <c:numCache>
                <c:formatCode>General</c:formatCode>
                <c:ptCount val="12"/>
                <c:pt idx="0">
                  <c:v>200</c:v>
                </c:pt>
                <c:pt idx="1">
                  <c:v>206</c:v>
                </c:pt>
                <c:pt idx="2">
                  <c:v>258</c:v>
                </c:pt>
                <c:pt idx="3">
                  <c:v>180</c:v>
                </c:pt>
                <c:pt idx="4">
                  <c:v>238</c:v>
                </c:pt>
                <c:pt idx="5">
                  <c:v>205</c:v>
                </c:pt>
                <c:pt idx="6">
                  <c:v>377</c:v>
                </c:pt>
                <c:pt idx="7">
                  <c:v>413</c:v>
                </c:pt>
                <c:pt idx="8">
                  <c:v>432</c:v>
                </c:pt>
                <c:pt idx="9">
                  <c:v>453</c:v>
                </c:pt>
                <c:pt idx="10">
                  <c:v>369</c:v>
                </c:pt>
                <c:pt idx="11">
                  <c:v>260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86-4B22-92F6-62C982705C52}"/>
            </c:ext>
          </c:extLst>
        </c:ser>
        <c:ser>
          <c:idx val="1"/>
          <c:order val="1"/>
          <c:tx>
            <c:strRef>
              <c:f>Sheet1!$D$6</c:f>
              <c:strCache>
                <c:ptCount val="1"/>
                <c:pt idx="0">
                  <c:v>PASIEN 
KONSUL RUANGAN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Sheet1!$A$7:$B$18</c:f>
              <c:multiLvlStrCache>
                <c:ptCount val="12"/>
                <c:lvl>
                  <c:pt idx="0">
                    <c:v>JANUARI</c:v>
                  </c:pt>
                  <c:pt idx="1">
                    <c:v>FEBRUARI</c:v>
                  </c:pt>
                  <c:pt idx="2">
                    <c:v>MARET</c:v>
                  </c:pt>
                  <c:pt idx="3">
                    <c:v>APRIL</c:v>
                  </c:pt>
                  <c:pt idx="4">
                    <c:v>MEI</c:v>
                  </c:pt>
                  <c:pt idx="5">
                    <c:v>JUNI</c:v>
                  </c:pt>
                  <c:pt idx="6">
                    <c:v>JULI</c:v>
                  </c:pt>
                  <c:pt idx="7">
                    <c:v>AGUSTUS</c:v>
                  </c:pt>
                  <c:pt idx="8">
                    <c:v>SEPTEMBER</c:v>
                  </c:pt>
                  <c:pt idx="9">
                    <c:v>OKTOBER</c:v>
                  </c:pt>
                  <c:pt idx="10">
                    <c:v>NOPEMBER</c:v>
                  </c:pt>
                  <c:pt idx="11">
                    <c:v>DESEMBER</c:v>
                  </c:pt>
                </c:lvl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</c:lvl>
              </c:multiLvlStrCache>
            </c:multiLvlStrRef>
          </c:cat>
          <c:val>
            <c:numRef>
              <c:f>Sheet1!$D$7:$D$18</c:f>
              <c:numCache>
                <c:formatCode>General</c:formatCode>
                <c:ptCount val="12"/>
                <c:pt idx="0">
                  <c:v>1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2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86-4B22-92F6-62C982705C52}"/>
            </c:ext>
          </c:extLst>
        </c:ser>
        <c:ser>
          <c:idx val="2"/>
          <c:order val="2"/>
          <c:tx>
            <c:strRef>
              <c:f>Sheet1!$E$6</c:f>
              <c:strCache>
                <c:ptCount val="1"/>
                <c:pt idx="0">
                  <c:v>PASIEN AMALAN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Sheet1!$A$7:$B$18</c:f>
              <c:multiLvlStrCache>
                <c:ptCount val="12"/>
                <c:lvl>
                  <c:pt idx="0">
                    <c:v>JANUARI</c:v>
                  </c:pt>
                  <c:pt idx="1">
                    <c:v>FEBRUARI</c:v>
                  </c:pt>
                  <c:pt idx="2">
                    <c:v>MARET</c:v>
                  </c:pt>
                  <c:pt idx="3">
                    <c:v>APRIL</c:v>
                  </c:pt>
                  <c:pt idx="4">
                    <c:v>MEI</c:v>
                  </c:pt>
                  <c:pt idx="5">
                    <c:v>JUNI</c:v>
                  </c:pt>
                  <c:pt idx="6">
                    <c:v>JULI</c:v>
                  </c:pt>
                  <c:pt idx="7">
                    <c:v>AGUSTUS</c:v>
                  </c:pt>
                  <c:pt idx="8">
                    <c:v>SEPTEMBER</c:v>
                  </c:pt>
                  <c:pt idx="9">
                    <c:v>OKTOBER</c:v>
                  </c:pt>
                  <c:pt idx="10">
                    <c:v>NOPEMBER</c:v>
                  </c:pt>
                  <c:pt idx="11">
                    <c:v>DESEMBER</c:v>
                  </c:pt>
                </c:lvl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</c:lvl>
              </c:multiLvlStrCache>
            </c:multiLvlStrRef>
          </c:cat>
          <c:val>
            <c:numRef>
              <c:f>Sheet1!$E$7:$E$18</c:f>
              <c:numCache>
                <c:formatCode>General</c:formatCode>
                <c:ptCount val="12"/>
                <c:pt idx="0">
                  <c:v>10</c:v>
                </c:pt>
                <c:pt idx="1">
                  <c:v>7</c:v>
                </c:pt>
                <c:pt idx="2">
                  <c:v>8</c:v>
                </c:pt>
                <c:pt idx="3">
                  <c:v>7</c:v>
                </c:pt>
                <c:pt idx="4">
                  <c:v>12</c:v>
                </c:pt>
                <c:pt idx="5">
                  <c:v>12</c:v>
                </c:pt>
                <c:pt idx="6">
                  <c:v>15</c:v>
                </c:pt>
                <c:pt idx="7">
                  <c:v>14</c:v>
                </c:pt>
                <c:pt idx="8">
                  <c:v>15</c:v>
                </c:pt>
                <c:pt idx="9">
                  <c:v>14</c:v>
                </c:pt>
                <c:pt idx="10">
                  <c:v>12</c:v>
                </c:pt>
                <c:pt idx="1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F86-4B22-92F6-62C982705C5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754616080"/>
        <c:axId val="754618992"/>
      </c:barChart>
      <c:catAx>
        <c:axId val="754616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54618992"/>
        <c:crosses val="autoZero"/>
        <c:auto val="1"/>
        <c:lblAlgn val="ctr"/>
        <c:lblOffset val="100"/>
        <c:noMultiLvlLbl val="0"/>
      </c:catAx>
      <c:valAx>
        <c:axId val="754618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54616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Tindakan</a:t>
            </a:r>
            <a:r>
              <a:rPr lang="en-US" baseline="0"/>
              <a:t> Tahun 2023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3246081508636515"/>
          <c:y val="0.13937380468612756"/>
          <c:w val="0.54883927206681715"/>
          <c:h val="0.86062619531387241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726-4E01-B383-1A9E86F43C5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3726-4E01-B383-1A9E86F43C5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3726-4E01-B383-1A9E86F43C5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3726-4E01-B383-1A9E86F43C51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3726-4E01-B383-1A9E86F43C51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3726-4E01-B383-1A9E86F43C51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3726-4E01-B383-1A9E86F43C51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3726-4E01-B383-1A9E86F43C51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3726-4E01-B383-1A9E86F43C51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3-3726-4E01-B383-1A9E86F43C51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5-3726-4E01-B383-1A9E86F43C51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7-3726-4E01-B383-1A9E86F43C51}"/>
              </c:ext>
            </c:extLst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9-3726-4E01-B383-1A9E86F43C51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Sheet4!$C$52:$O$52</c:f>
              <c:strCache>
                <c:ptCount val="13"/>
                <c:pt idx="0">
                  <c:v>RADIOFREKUENCY</c:v>
                </c:pt>
                <c:pt idx="1">
                  <c:v>NEUROLITIK</c:v>
                </c:pt>
                <c:pt idx="2">
                  <c:v>PROLOTHERAPY</c:v>
                </c:pt>
                <c:pt idx="3">
                  <c:v>PRP</c:v>
                </c:pt>
                <c:pt idx="4">
                  <c:v>STEROID</c:v>
                </c:pt>
                <c:pt idx="5">
                  <c:v>SERVICE AKUT</c:v>
                </c:pt>
                <c:pt idx="6">
                  <c:v>TEST BLOCK</c:v>
                </c:pt>
                <c:pt idx="7">
                  <c:v>Epidural</c:v>
                </c:pt>
                <c:pt idx="8">
                  <c:v>Hidrodiseksi</c:v>
                </c:pt>
                <c:pt idx="9">
                  <c:v>Diagnostik</c:v>
                </c:pt>
                <c:pt idx="10">
                  <c:v>Rhizotomi</c:v>
                </c:pt>
                <c:pt idx="11">
                  <c:v>Substance</c:v>
                </c:pt>
                <c:pt idx="12">
                  <c:v>PCA</c:v>
                </c:pt>
              </c:strCache>
            </c:strRef>
          </c:cat>
          <c:val>
            <c:numRef>
              <c:f>Sheet4!$C$53:$O$53</c:f>
              <c:numCache>
                <c:formatCode>General</c:formatCode>
                <c:ptCount val="13"/>
                <c:pt idx="0">
                  <c:v>230</c:v>
                </c:pt>
                <c:pt idx="1">
                  <c:v>14</c:v>
                </c:pt>
                <c:pt idx="2">
                  <c:v>665</c:v>
                </c:pt>
                <c:pt idx="3">
                  <c:v>7</c:v>
                </c:pt>
                <c:pt idx="4">
                  <c:v>56</c:v>
                </c:pt>
                <c:pt idx="5">
                  <c:v>0</c:v>
                </c:pt>
                <c:pt idx="6">
                  <c:v>1</c:v>
                </c:pt>
                <c:pt idx="7">
                  <c:v>1</c:v>
                </c:pt>
                <c:pt idx="8">
                  <c:v>2</c:v>
                </c:pt>
                <c:pt idx="9">
                  <c:v>7</c:v>
                </c:pt>
                <c:pt idx="10">
                  <c:v>5</c:v>
                </c:pt>
                <c:pt idx="11">
                  <c:v>1017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3726-4E01-B383-1A9E86F43C51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err="1"/>
              <a:t>Laporan</a:t>
            </a:r>
            <a:r>
              <a:rPr lang="en-US" dirty="0"/>
              <a:t> </a:t>
            </a:r>
            <a:r>
              <a:rPr lang="en-US" dirty="0" err="1"/>
              <a:t>Distribusi</a:t>
            </a:r>
            <a:r>
              <a:rPr lang="en-US" dirty="0"/>
              <a:t> </a:t>
            </a:r>
            <a:r>
              <a:rPr lang="en-US" dirty="0" err="1"/>
              <a:t>Tindakan</a:t>
            </a:r>
            <a:r>
              <a:rPr lang="en-US" dirty="0"/>
              <a:t> </a:t>
            </a:r>
            <a:r>
              <a:rPr lang="en-US" dirty="0" err="1"/>
              <a:t>Pasien</a:t>
            </a:r>
            <a:r>
              <a:rPr lang="en-US" dirty="0"/>
              <a:t> </a:t>
            </a:r>
            <a:r>
              <a:rPr lang="en-US" dirty="0" err="1"/>
              <a:t>Perbulan</a:t>
            </a:r>
            <a:r>
              <a:rPr lang="en-US" dirty="0"/>
              <a:t> di </a:t>
            </a:r>
            <a:r>
              <a:rPr lang="en-US" dirty="0" err="1"/>
              <a:t>Instalasi</a:t>
            </a:r>
            <a:r>
              <a:rPr lang="en-US" dirty="0"/>
              <a:t> </a:t>
            </a:r>
            <a:r>
              <a:rPr lang="en-US" dirty="0" err="1"/>
              <a:t>Manajemen</a:t>
            </a:r>
            <a:r>
              <a:rPr lang="en-US" dirty="0"/>
              <a:t> </a:t>
            </a:r>
            <a:r>
              <a:rPr lang="en-US" dirty="0" err="1"/>
              <a:t>Nyeri</a:t>
            </a:r>
            <a:r>
              <a:rPr lang="en-US" dirty="0"/>
              <a:t> </a:t>
            </a:r>
            <a:r>
              <a:rPr lang="en-US" dirty="0" err="1"/>
              <a:t>Tahun</a:t>
            </a:r>
            <a:r>
              <a:rPr lang="en-US" dirty="0"/>
              <a:t> 2023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Sheet4!$C$5</c:f>
              <c:strCache>
                <c:ptCount val="1"/>
                <c:pt idx="0">
                  <c:v>RADIOFREKUENCY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Sheet4!$B$6:$B$17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Sheet4!$C$6:$C$17</c:f>
              <c:numCache>
                <c:formatCode>General</c:formatCode>
                <c:ptCount val="12"/>
                <c:pt idx="0">
                  <c:v>18</c:v>
                </c:pt>
                <c:pt idx="1">
                  <c:v>13</c:v>
                </c:pt>
                <c:pt idx="2">
                  <c:v>12</c:v>
                </c:pt>
                <c:pt idx="3">
                  <c:v>8</c:v>
                </c:pt>
                <c:pt idx="4">
                  <c:v>20</c:v>
                </c:pt>
                <c:pt idx="5">
                  <c:v>13</c:v>
                </c:pt>
                <c:pt idx="6">
                  <c:v>17</c:v>
                </c:pt>
                <c:pt idx="7">
                  <c:v>25</c:v>
                </c:pt>
                <c:pt idx="8">
                  <c:v>27</c:v>
                </c:pt>
                <c:pt idx="9">
                  <c:v>32</c:v>
                </c:pt>
                <c:pt idx="10">
                  <c:v>24</c:v>
                </c:pt>
                <c:pt idx="11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59-4E04-8B99-0773EB929D80}"/>
            </c:ext>
          </c:extLst>
        </c:ser>
        <c:ser>
          <c:idx val="1"/>
          <c:order val="1"/>
          <c:tx>
            <c:strRef>
              <c:f>Sheet4!$D$5</c:f>
              <c:strCache>
                <c:ptCount val="1"/>
                <c:pt idx="0">
                  <c:v>NEUROLITIK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Sheet4!$B$6:$B$17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Sheet4!$D$6:$D$17</c:f>
              <c:numCache>
                <c:formatCode>General</c:formatCode>
                <c:ptCount val="12"/>
                <c:pt idx="0">
                  <c:v>1</c:v>
                </c:pt>
                <c:pt idx="1">
                  <c:v>4</c:v>
                </c:pt>
                <c:pt idx="2">
                  <c:v>0</c:v>
                </c:pt>
                <c:pt idx="3">
                  <c:v>1</c:v>
                </c:pt>
                <c:pt idx="4">
                  <c:v>1</c:v>
                </c:pt>
                <c:pt idx="5">
                  <c:v>2</c:v>
                </c:pt>
                <c:pt idx="6">
                  <c:v>4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1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59-4E04-8B99-0773EB929D80}"/>
            </c:ext>
          </c:extLst>
        </c:ser>
        <c:ser>
          <c:idx val="2"/>
          <c:order val="2"/>
          <c:tx>
            <c:strRef>
              <c:f>Sheet4!$E$5</c:f>
              <c:strCache>
                <c:ptCount val="1"/>
                <c:pt idx="0">
                  <c:v>PROLOTHERAPY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Sheet4!$B$6:$B$17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Sheet4!$E$6:$E$17</c:f>
              <c:numCache>
                <c:formatCode>General</c:formatCode>
                <c:ptCount val="12"/>
                <c:pt idx="0">
                  <c:v>90</c:v>
                </c:pt>
                <c:pt idx="1">
                  <c:v>66</c:v>
                </c:pt>
                <c:pt idx="2">
                  <c:v>68</c:v>
                </c:pt>
                <c:pt idx="3">
                  <c:v>25</c:v>
                </c:pt>
                <c:pt idx="4">
                  <c:v>32</c:v>
                </c:pt>
                <c:pt idx="5">
                  <c:v>10</c:v>
                </c:pt>
                <c:pt idx="6">
                  <c:v>47</c:v>
                </c:pt>
                <c:pt idx="7">
                  <c:v>78</c:v>
                </c:pt>
                <c:pt idx="8">
                  <c:v>67</c:v>
                </c:pt>
                <c:pt idx="9">
                  <c:v>68</c:v>
                </c:pt>
                <c:pt idx="10">
                  <c:v>72</c:v>
                </c:pt>
                <c:pt idx="11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159-4E04-8B99-0773EB929D80}"/>
            </c:ext>
          </c:extLst>
        </c:ser>
        <c:ser>
          <c:idx val="3"/>
          <c:order val="3"/>
          <c:tx>
            <c:strRef>
              <c:f>Sheet4!$F$5</c:f>
              <c:strCache>
                <c:ptCount val="1"/>
                <c:pt idx="0">
                  <c:v>PRP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Sheet4!$B$6:$B$17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Sheet4!$F$6:$F$17</c:f>
              <c:numCache>
                <c:formatCode>General</c:formatCode>
                <c:ptCount val="12"/>
                <c:pt idx="0">
                  <c:v>1</c:v>
                </c:pt>
                <c:pt idx="1">
                  <c:v>0</c:v>
                </c:pt>
                <c:pt idx="2">
                  <c:v>2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159-4E04-8B99-0773EB929D80}"/>
            </c:ext>
          </c:extLst>
        </c:ser>
        <c:ser>
          <c:idx val="4"/>
          <c:order val="4"/>
          <c:tx>
            <c:strRef>
              <c:f>Sheet4!$G$5</c:f>
              <c:strCache>
                <c:ptCount val="1"/>
                <c:pt idx="0">
                  <c:v>STEROID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Sheet4!$B$6:$B$17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Sheet4!$G$6:$G$17</c:f>
              <c:numCache>
                <c:formatCode>General</c:formatCode>
                <c:ptCount val="12"/>
                <c:pt idx="0">
                  <c:v>10</c:v>
                </c:pt>
                <c:pt idx="1">
                  <c:v>8</c:v>
                </c:pt>
                <c:pt idx="2">
                  <c:v>3</c:v>
                </c:pt>
                <c:pt idx="3">
                  <c:v>3</c:v>
                </c:pt>
                <c:pt idx="4">
                  <c:v>5</c:v>
                </c:pt>
                <c:pt idx="5">
                  <c:v>4</c:v>
                </c:pt>
                <c:pt idx="6">
                  <c:v>4</c:v>
                </c:pt>
                <c:pt idx="7">
                  <c:v>3</c:v>
                </c:pt>
                <c:pt idx="8">
                  <c:v>5</c:v>
                </c:pt>
                <c:pt idx="9">
                  <c:v>5</c:v>
                </c:pt>
                <c:pt idx="10">
                  <c:v>4</c:v>
                </c:pt>
                <c:pt idx="1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159-4E04-8B99-0773EB929D80}"/>
            </c:ext>
          </c:extLst>
        </c:ser>
        <c:ser>
          <c:idx val="5"/>
          <c:order val="5"/>
          <c:tx>
            <c:strRef>
              <c:f>Sheet4!$H$5</c:f>
              <c:strCache>
                <c:ptCount val="1"/>
                <c:pt idx="0">
                  <c:v>SERVICE AKUT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Sheet4!$B$6:$B$17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Sheet4!$H$6:$H$17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159-4E04-8B99-0773EB929D80}"/>
            </c:ext>
          </c:extLst>
        </c:ser>
        <c:ser>
          <c:idx val="6"/>
          <c:order val="6"/>
          <c:tx>
            <c:strRef>
              <c:f>Sheet4!$I$5</c:f>
              <c:strCache>
                <c:ptCount val="1"/>
                <c:pt idx="0">
                  <c:v>TEST BLOCK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Sheet4!$B$6:$B$17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Sheet4!$I$6:$I$17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159-4E04-8B99-0773EB929D80}"/>
            </c:ext>
          </c:extLst>
        </c:ser>
        <c:ser>
          <c:idx val="7"/>
          <c:order val="7"/>
          <c:tx>
            <c:strRef>
              <c:f>Sheet4!$J$5</c:f>
              <c:strCache>
                <c:ptCount val="1"/>
                <c:pt idx="0">
                  <c:v>Epidural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Sheet4!$B$6:$B$17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Sheet4!$J$6:$J$17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0159-4E04-8B99-0773EB929D80}"/>
            </c:ext>
          </c:extLst>
        </c:ser>
        <c:ser>
          <c:idx val="8"/>
          <c:order val="8"/>
          <c:tx>
            <c:strRef>
              <c:f>Sheet4!$K$5</c:f>
              <c:strCache>
                <c:ptCount val="1"/>
                <c:pt idx="0">
                  <c:v>Hidrodiseksi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Sheet4!$B$6:$B$17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Sheet4!$K$6:$K$17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159-4E04-8B99-0773EB929D80}"/>
            </c:ext>
          </c:extLst>
        </c:ser>
        <c:ser>
          <c:idx val="9"/>
          <c:order val="9"/>
          <c:tx>
            <c:strRef>
              <c:f>Sheet4!$L$5</c:f>
              <c:strCache>
                <c:ptCount val="1"/>
                <c:pt idx="0">
                  <c:v>Diagnostik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Sheet4!$B$6:$B$17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Sheet4!$L$6:$L$17</c:f>
              <c:numCache>
                <c:formatCode>General</c:formatCode>
                <c:ptCount val="12"/>
                <c:pt idx="0">
                  <c:v>2</c:v>
                </c:pt>
                <c:pt idx="1">
                  <c:v>1</c:v>
                </c:pt>
                <c:pt idx="2">
                  <c:v>1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2</c:v>
                </c:pt>
                <c:pt idx="10">
                  <c:v>1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0159-4E04-8B99-0773EB929D80}"/>
            </c:ext>
          </c:extLst>
        </c:ser>
        <c:ser>
          <c:idx val="10"/>
          <c:order val="10"/>
          <c:tx>
            <c:strRef>
              <c:f>Sheet4!$M$5</c:f>
              <c:strCache>
                <c:ptCount val="1"/>
                <c:pt idx="0">
                  <c:v>Rhizotomi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Sheet4!$B$6:$B$17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Sheet4!$M$6:$M$17</c:f>
              <c:numCache>
                <c:formatCode>General</c:formatCode>
                <c:ptCount val="12"/>
                <c:pt idx="0">
                  <c:v>2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</c:v>
                </c:pt>
                <c:pt idx="8">
                  <c:v>0</c:v>
                </c:pt>
                <c:pt idx="9">
                  <c:v>0</c:v>
                </c:pt>
                <c:pt idx="10">
                  <c:v>1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0159-4E04-8B99-0773EB929D80}"/>
            </c:ext>
          </c:extLst>
        </c:ser>
        <c:ser>
          <c:idx val="11"/>
          <c:order val="11"/>
          <c:tx>
            <c:strRef>
              <c:f>Sheet4!$N$5</c:f>
              <c:strCache>
                <c:ptCount val="1"/>
                <c:pt idx="0">
                  <c:v>Substance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Sheet4!$B$6:$B$17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Sheet4!$N$6:$N$17</c:f>
              <c:numCache>
                <c:formatCode>General</c:formatCode>
                <c:ptCount val="12"/>
                <c:pt idx="0">
                  <c:v>1</c:v>
                </c:pt>
                <c:pt idx="1">
                  <c:v>26</c:v>
                </c:pt>
                <c:pt idx="2">
                  <c:v>59</c:v>
                </c:pt>
                <c:pt idx="3">
                  <c:v>45</c:v>
                </c:pt>
                <c:pt idx="4">
                  <c:v>73</c:v>
                </c:pt>
                <c:pt idx="5">
                  <c:v>97</c:v>
                </c:pt>
                <c:pt idx="6">
                  <c:v>136</c:v>
                </c:pt>
                <c:pt idx="7">
                  <c:v>110</c:v>
                </c:pt>
                <c:pt idx="8">
                  <c:v>125</c:v>
                </c:pt>
                <c:pt idx="9">
                  <c:v>145</c:v>
                </c:pt>
                <c:pt idx="10">
                  <c:v>108</c:v>
                </c:pt>
                <c:pt idx="11">
                  <c:v>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0159-4E04-8B99-0773EB929D80}"/>
            </c:ext>
          </c:extLst>
        </c:ser>
        <c:ser>
          <c:idx val="12"/>
          <c:order val="12"/>
          <c:tx>
            <c:strRef>
              <c:f>Sheet4!$O$5</c:f>
              <c:strCache>
                <c:ptCount val="1"/>
                <c:pt idx="0">
                  <c:v>PCA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Sheet4!$B$6:$B$17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Sheet4!$O$6:$O$17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0159-4E04-8B99-0773EB929D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35229615"/>
        <c:axId val="1833548319"/>
      </c:barChart>
      <c:catAx>
        <c:axId val="18352296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33548319"/>
        <c:crosses val="autoZero"/>
        <c:auto val="1"/>
        <c:lblAlgn val="ctr"/>
        <c:lblOffset val="100"/>
        <c:noMultiLvlLbl val="0"/>
      </c:catAx>
      <c:valAx>
        <c:axId val="183354831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352296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7183332588047292E-2"/>
          <c:y val="0.82648285750680806"/>
          <c:w val="0.95432026363802935"/>
          <c:h val="0.1593054785964322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d-ID"/>
              <a:t>Penggunaan</a:t>
            </a:r>
            <a:r>
              <a:rPr lang="id-ID" baseline="0"/>
              <a:t> Alat Tahun 2023</a:t>
            </a:r>
            <a:endParaRPr lang="en-ID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Sheet5!$B$7:$B$8</c:f>
              <c:strCache>
                <c:ptCount val="2"/>
                <c:pt idx="0">
                  <c:v>PENGGUNAAN ALAT </c:v>
                </c:pt>
                <c:pt idx="1">
                  <c:v>C-ARM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cat>
            <c:strRef>
              <c:f>Sheet5!$A$9:$A$20</c:f>
              <c:strCache>
                <c:ptCount val="12"/>
                <c:pt idx="0">
                  <c:v>Januari </c:v>
                </c:pt>
                <c:pt idx="1">
                  <c:v>Februari</c:v>
                </c:pt>
                <c:pt idx="2">
                  <c:v>Maret</c:v>
                </c:pt>
                <c:pt idx="3">
                  <c:v>April 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 </c:v>
                </c:pt>
                <c:pt idx="10">
                  <c:v>November</c:v>
                </c:pt>
                <c:pt idx="11">
                  <c:v>Desember</c:v>
                </c:pt>
              </c:strCache>
            </c:strRef>
          </c:cat>
          <c:val>
            <c:numRef>
              <c:f>Sheet5!$B$9:$B$20</c:f>
              <c:numCache>
                <c:formatCode>General</c:formatCode>
                <c:ptCount val="12"/>
                <c:pt idx="0">
                  <c:v>22</c:v>
                </c:pt>
                <c:pt idx="1">
                  <c:v>17</c:v>
                </c:pt>
                <c:pt idx="2">
                  <c:v>14</c:v>
                </c:pt>
                <c:pt idx="3">
                  <c:v>13</c:v>
                </c:pt>
                <c:pt idx="4">
                  <c:v>21</c:v>
                </c:pt>
                <c:pt idx="5">
                  <c:v>15</c:v>
                </c:pt>
                <c:pt idx="6">
                  <c:v>21</c:v>
                </c:pt>
                <c:pt idx="7">
                  <c:v>29</c:v>
                </c:pt>
                <c:pt idx="8">
                  <c:v>27</c:v>
                </c:pt>
                <c:pt idx="9">
                  <c:v>32</c:v>
                </c:pt>
                <c:pt idx="10">
                  <c:v>28</c:v>
                </c:pt>
                <c:pt idx="11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D7-46D8-95C2-512D4D3E2032}"/>
            </c:ext>
          </c:extLst>
        </c:ser>
        <c:ser>
          <c:idx val="1"/>
          <c:order val="1"/>
          <c:tx>
            <c:strRef>
              <c:f>Sheet5!$C$7:$C$8</c:f>
              <c:strCache>
                <c:ptCount val="2"/>
                <c:pt idx="0">
                  <c:v>PENGGUNAAN ALAT </c:v>
                </c:pt>
                <c:pt idx="1">
                  <c:v>USG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accent2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2">
                  <a:lumMod val="75000"/>
                </a:schemeClr>
              </a:contourClr>
            </a:sp3d>
          </c:spPr>
          <c:invertIfNegative val="0"/>
          <c:cat>
            <c:strRef>
              <c:f>Sheet5!$A$9:$A$20</c:f>
              <c:strCache>
                <c:ptCount val="12"/>
                <c:pt idx="0">
                  <c:v>Januari </c:v>
                </c:pt>
                <c:pt idx="1">
                  <c:v>Februari</c:v>
                </c:pt>
                <c:pt idx="2">
                  <c:v>Maret</c:v>
                </c:pt>
                <c:pt idx="3">
                  <c:v>April 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 </c:v>
                </c:pt>
                <c:pt idx="10">
                  <c:v>November</c:v>
                </c:pt>
                <c:pt idx="11">
                  <c:v>Desember</c:v>
                </c:pt>
              </c:strCache>
            </c:strRef>
          </c:cat>
          <c:val>
            <c:numRef>
              <c:f>Sheet5!$C$9:$C$20</c:f>
              <c:numCache>
                <c:formatCode>General</c:formatCode>
                <c:ptCount val="12"/>
                <c:pt idx="0">
                  <c:v>116</c:v>
                </c:pt>
                <c:pt idx="1">
                  <c:v>101</c:v>
                </c:pt>
                <c:pt idx="2">
                  <c:v>151</c:v>
                </c:pt>
                <c:pt idx="3">
                  <c:v>71</c:v>
                </c:pt>
                <c:pt idx="4">
                  <c:v>110</c:v>
                </c:pt>
                <c:pt idx="5">
                  <c:v>111</c:v>
                </c:pt>
                <c:pt idx="6">
                  <c:v>188</c:v>
                </c:pt>
                <c:pt idx="7">
                  <c:v>190</c:v>
                </c:pt>
                <c:pt idx="8">
                  <c:v>198</c:v>
                </c:pt>
                <c:pt idx="9">
                  <c:v>220</c:v>
                </c:pt>
                <c:pt idx="10">
                  <c:v>183</c:v>
                </c:pt>
                <c:pt idx="11">
                  <c:v>136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6D7-46D8-95C2-512D4D3E2032}"/>
            </c:ext>
          </c:extLst>
        </c:ser>
        <c:ser>
          <c:idx val="2"/>
          <c:order val="2"/>
          <c:tx>
            <c:strRef>
              <c:f>Sheet5!$D$7:$D$8</c:f>
              <c:strCache>
                <c:ptCount val="2"/>
                <c:pt idx="0">
                  <c:v>PENGGUNAAN ALAT </c:v>
                </c:pt>
                <c:pt idx="1">
                  <c:v>RADIOFREKUENCY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accent3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3">
                  <a:lumMod val="75000"/>
                </a:schemeClr>
              </a:contourClr>
            </a:sp3d>
          </c:spPr>
          <c:invertIfNegative val="0"/>
          <c:cat>
            <c:strRef>
              <c:f>Sheet5!$A$9:$A$20</c:f>
              <c:strCache>
                <c:ptCount val="12"/>
                <c:pt idx="0">
                  <c:v>Januari </c:v>
                </c:pt>
                <c:pt idx="1">
                  <c:v>Februari</c:v>
                </c:pt>
                <c:pt idx="2">
                  <c:v>Maret</c:v>
                </c:pt>
                <c:pt idx="3">
                  <c:v>April 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 </c:v>
                </c:pt>
                <c:pt idx="10">
                  <c:v>November</c:v>
                </c:pt>
                <c:pt idx="11">
                  <c:v>Desember</c:v>
                </c:pt>
              </c:strCache>
            </c:strRef>
          </c:cat>
          <c:val>
            <c:numRef>
              <c:f>Sheet5!$D$9:$D$20</c:f>
              <c:numCache>
                <c:formatCode>General</c:formatCode>
                <c:ptCount val="12"/>
                <c:pt idx="0">
                  <c:v>22</c:v>
                </c:pt>
                <c:pt idx="1">
                  <c:v>17</c:v>
                </c:pt>
                <c:pt idx="2">
                  <c:v>14</c:v>
                </c:pt>
                <c:pt idx="3">
                  <c:v>13</c:v>
                </c:pt>
                <c:pt idx="4">
                  <c:v>20</c:v>
                </c:pt>
                <c:pt idx="5">
                  <c:v>15</c:v>
                </c:pt>
                <c:pt idx="6">
                  <c:v>21</c:v>
                </c:pt>
                <c:pt idx="7">
                  <c:v>26</c:v>
                </c:pt>
                <c:pt idx="8">
                  <c:v>27</c:v>
                </c:pt>
                <c:pt idx="9">
                  <c:v>32</c:v>
                </c:pt>
                <c:pt idx="10">
                  <c:v>26</c:v>
                </c:pt>
                <c:pt idx="11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6D7-46D8-95C2-512D4D3E2032}"/>
            </c:ext>
          </c:extLst>
        </c:ser>
        <c:ser>
          <c:idx val="3"/>
          <c:order val="3"/>
          <c:tx>
            <c:strRef>
              <c:f>Sheet5!$E$7:$E$8</c:f>
              <c:strCache>
                <c:ptCount val="2"/>
                <c:pt idx="0">
                  <c:v>PENGGUNAAN ALAT </c:v>
                </c:pt>
                <c:pt idx="1">
                  <c:v>MONITOR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accent4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4">
                  <a:lumMod val="75000"/>
                </a:schemeClr>
              </a:contourClr>
            </a:sp3d>
          </c:spPr>
          <c:invertIfNegative val="0"/>
          <c:cat>
            <c:strRef>
              <c:f>Sheet5!$A$9:$A$20</c:f>
              <c:strCache>
                <c:ptCount val="12"/>
                <c:pt idx="0">
                  <c:v>Januari </c:v>
                </c:pt>
                <c:pt idx="1">
                  <c:v>Februari</c:v>
                </c:pt>
                <c:pt idx="2">
                  <c:v>Maret</c:v>
                </c:pt>
                <c:pt idx="3">
                  <c:v>April 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 </c:v>
                </c:pt>
                <c:pt idx="10">
                  <c:v>November</c:v>
                </c:pt>
                <c:pt idx="11">
                  <c:v>Desember</c:v>
                </c:pt>
              </c:strCache>
            </c:strRef>
          </c:cat>
          <c:val>
            <c:numRef>
              <c:f>Sheet5!$E$9:$E$20</c:f>
              <c:numCache>
                <c:formatCode>General</c:formatCode>
                <c:ptCount val="12"/>
                <c:pt idx="0">
                  <c:v>126</c:v>
                </c:pt>
                <c:pt idx="1">
                  <c:v>119</c:v>
                </c:pt>
                <c:pt idx="2">
                  <c:v>165</c:v>
                </c:pt>
                <c:pt idx="3">
                  <c:v>84</c:v>
                </c:pt>
                <c:pt idx="4">
                  <c:v>131</c:v>
                </c:pt>
                <c:pt idx="5">
                  <c:v>126</c:v>
                </c:pt>
                <c:pt idx="6">
                  <c:v>209</c:v>
                </c:pt>
                <c:pt idx="7">
                  <c:v>219</c:v>
                </c:pt>
                <c:pt idx="8">
                  <c:v>225</c:v>
                </c:pt>
                <c:pt idx="9">
                  <c:v>252</c:v>
                </c:pt>
                <c:pt idx="10">
                  <c:v>211</c:v>
                </c:pt>
                <c:pt idx="11">
                  <c:v>157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6D7-46D8-95C2-512D4D3E2032}"/>
            </c:ext>
          </c:extLst>
        </c:ser>
        <c:ser>
          <c:idx val="4"/>
          <c:order val="4"/>
          <c:tx>
            <c:strRef>
              <c:f>Sheet5!$F$7:$F$8</c:f>
              <c:strCache>
                <c:ptCount val="2"/>
                <c:pt idx="0">
                  <c:v>PENGGUNAAN ALAT </c:v>
                </c:pt>
                <c:pt idx="1">
                  <c:v>MESIN ANESTESI</c:v>
                </c:pt>
              </c:strCache>
            </c:strRef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accent5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5">
                  <a:lumMod val="75000"/>
                </a:schemeClr>
              </a:contourClr>
            </a:sp3d>
          </c:spPr>
          <c:invertIfNegative val="0"/>
          <c:cat>
            <c:strRef>
              <c:f>Sheet5!$A$9:$A$20</c:f>
              <c:strCache>
                <c:ptCount val="12"/>
                <c:pt idx="0">
                  <c:v>Januari </c:v>
                </c:pt>
                <c:pt idx="1">
                  <c:v>Februari</c:v>
                </c:pt>
                <c:pt idx="2">
                  <c:v>Maret</c:v>
                </c:pt>
                <c:pt idx="3">
                  <c:v>April 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 </c:v>
                </c:pt>
                <c:pt idx="10">
                  <c:v>November</c:v>
                </c:pt>
                <c:pt idx="11">
                  <c:v>Desember</c:v>
                </c:pt>
              </c:strCache>
            </c:strRef>
          </c:cat>
          <c:val>
            <c:numRef>
              <c:f>Sheet5!$F$9:$F$20</c:f>
              <c:numCache>
                <c:formatCode>General</c:formatCode>
                <c:ptCount val="12"/>
                <c:pt idx="0">
                  <c:v>126</c:v>
                </c:pt>
                <c:pt idx="1">
                  <c:v>119</c:v>
                </c:pt>
                <c:pt idx="2">
                  <c:v>165</c:v>
                </c:pt>
                <c:pt idx="3">
                  <c:v>84</c:v>
                </c:pt>
                <c:pt idx="4">
                  <c:v>131</c:v>
                </c:pt>
                <c:pt idx="5">
                  <c:v>126</c:v>
                </c:pt>
                <c:pt idx="6">
                  <c:v>209</c:v>
                </c:pt>
                <c:pt idx="7">
                  <c:v>219</c:v>
                </c:pt>
                <c:pt idx="8">
                  <c:v>225</c:v>
                </c:pt>
                <c:pt idx="9">
                  <c:v>252</c:v>
                </c:pt>
                <c:pt idx="10">
                  <c:v>211</c:v>
                </c:pt>
                <c:pt idx="11">
                  <c:v>157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6D7-46D8-95C2-512D4D3E2032}"/>
            </c:ext>
          </c:extLst>
        </c:ser>
        <c:ser>
          <c:idx val="5"/>
          <c:order val="5"/>
          <c:tx>
            <c:strRef>
              <c:f>Sheet5!$G$7:$G$8</c:f>
              <c:strCache>
                <c:ptCount val="2"/>
                <c:pt idx="0">
                  <c:v>PENGGUNAAN ALAT </c:v>
                </c:pt>
                <c:pt idx="1">
                  <c:v>SUCTION</c:v>
                </c:pt>
              </c:strCache>
            </c:strRef>
          </c:tx>
          <c:spPr>
            <a:solidFill>
              <a:schemeClr val="accent6">
                <a:alpha val="85000"/>
              </a:schemeClr>
            </a:solidFill>
            <a:ln w="9525" cap="flat" cmpd="sng" algn="ctr">
              <a:solidFill>
                <a:schemeClr val="accent6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6">
                  <a:lumMod val="75000"/>
                </a:schemeClr>
              </a:contourClr>
            </a:sp3d>
          </c:spPr>
          <c:invertIfNegative val="0"/>
          <c:cat>
            <c:strRef>
              <c:f>Sheet5!$A$9:$A$20</c:f>
              <c:strCache>
                <c:ptCount val="12"/>
                <c:pt idx="0">
                  <c:v>Januari </c:v>
                </c:pt>
                <c:pt idx="1">
                  <c:v>Februari</c:v>
                </c:pt>
                <c:pt idx="2">
                  <c:v>Maret</c:v>
                </c:pt>
                <c:pt idx="3">
                  <c:v>April 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 </c:v>
                </c:pt>
                <c:pt idx="10">
                  <c:v>November</c:v>
                </c:pt>
                <c:pt idx="11">
                  <c:v>Desember</c:v>
                </c:pt>
              </c:strCache>
            </c:strRef>
          </c:cat>
          <c:val>
            <c:numRef>
              <c:f>Sheet5!$G$9:$G$20</c:f>
              <c:numCache>
                <c:formatCode>General</c:formatCode>
                <c:ptCount val="12"/>
                <c:pt idx="0">
                  <c:v>126</c:v>
                </c:pt>
                <c:pt idx="1">
                  <c:v>119</c:v>
                </c:pt>
                <c:pt idx="2">
                  <c:v>165</c:v>
                </c:pt>
                <c:pt idx="3">
                  <c:v>84</c:v>
                </c:pt>
                <c:pt idx="4">
                  <c:v>131</c:v>
                </c:pt>
                <c:pt idx="5">
                  <c:v>126</c:v>
                </c:pt>
                <c:pt idx="6">
                  <c:v>209</c:v>
                </c:pt>
                <c:pt idx="7">
                  <c:v>219</c:v>
                </c:pt>
                <c:pt idx="8">
                  <c:v>225</c:v>
                </c:pt>
                <c:pt idx="9">
                  <c:v>252</c:v>
                </c:pt>
                <c:pt idx="10">
                  <c:v>211</c:v>
                </c:pt>
                <c:pt idx="11">
                  <c:v>157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6D7-46D8-95C2-512D4D3E2032}"/>
            </c:ext>
          </c:extLst>
        </c:ser>
        <c:ser>
          <c:idx val="6"/>
          <c:order val="6"/>
          <c:tx>
            <c:strRef>
              <c:f>Sheet5!$H$7:$H$8</c:f>
              <c:strCache>
                <c:ptCount val="2"/>
                <c:pt idx="0">
                  <c:v>PENGGUNAAN ALAT </c:v>
                </c:pt>
                <c:pt idx="1">
                  <c:v>AKUPUNTUR</c:v>
                </c:pt>
              </c:strCache>
            </c:strRef>
          </c:tx>
          <c:spPr>
            <a:solidFill>
              <a:schemeClr val="accent1">
                <a:lumMod val="60000"/>
                <a:alpha val="85000"/>
              </a:schemeClr>
            </a:solidFill>
            <a:ln w="9525" cap="flat" cmpd="sng" algn="ctr">
              <a:solidFill>
                <a:schemeClr val="accent1">
                  <a:lumMod val="60000"/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60000"/>
                  <a:lumMod val="75000"/>
                </a:schemeClr>
              </a:contourClr>
            </a:sp3d>
          </c:spPr>
          <c:invertIfNegative val="0"/>
          <c:cat>
            <c:strRef>
              <c:f>Sheet5!$A$9:$A$20</c:f>
              <c:strCache>
                <c:ptCount val="12"/>
                <c:pt idx="0">
                  <c:v>Januari </c:v>
                </c:pt>
                <c:pt idx="1">
                  <c:v>Februari</c:v>
                </c:pt>
                <c:pt idx="2">
                  <c:v>Maret</c:v>
                </c:pt>
                <c:pt idx="3">
                  <c:v>April 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 </c:v>
                </c:pt>
                <c:pt idx="10">
                  <c:v>November</c:v>
                </c:pt>
                <c:pt idx="11">
                  <c:v>Desember</c:v>
                </c:pt>
              </c:strCache>
            </c:strRef>
          </c:cat>
          <c:val>
            <c:numRef>
              <c:f>Sheet5!$H$9:$H$20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6D7-46D8-95C2-512D4D3E2032}"/>
            </c:ext>
          </c:extLst>
        </c:ser>
        <c:ser>
          <c:idx val="7"/>
          <c:order val="7"/>
          <c:tx>
            <c:strRef>
              <c:f>Sheet5!$I$7:$I$8</c:f>
              <c:strCache>
                <c:ptCount val="2"/>
                <c:pt idx="0">
                  <c:v>PENGGUNAAN ALAT </c:v>
                </c:pt>
                <c:pt idx="1">
                  <c:v>CENTRIFUGE</c:v>
                </c:pt>
              </c:strCache>
            </c:strRef>
          </c:tx>
          <c:spPr>
            <a:solidFill>
              <a:schemeClr val="accent2">
                <a:lumMod val="60000"/>
                <a:alpha val="85000"/>
              </a:schemeClr>
            </a:solidFill>
            <a:ln w="9525" cap="flat" cmpd="sng" algn="ctr">
              <a:solidFill>
                <a:schemeClr val="accent2">
                  <a:lumMod val="60000"/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2">
                  <a:lumMod val="60000"/>
                  <a:lumMod val="75000"/>
                </a:schemeClr>
              </a:contourClr>
            </a:sp3d>
          </c:spPr>
          <c:invertIfNegative val="0"/>
          <c:cat>
            <c:strRef>
              <c:f>Sheet5!$A$9:$A$20</c:f>
              <c:strCache>
                <c:ptCount val="12"/>
                <c:pt idx="0">
                  <c:v>Januari </c:v>
                </c:pt>
                <c:pt idx="1">
                  <c:v>Februari</c:v>
                </c:pt>
                <c:pt idx="2">
                  <c:v>Maret</c:v>
                </c:pt>
                <c:pt idx="3">
                  <c:v>April 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 </c:v>
                </c:pt>
                <c:pt idx="10">
                  <c:v>November</c:v>
                </c:pt>
                <c:pt idx="11">
                  <c:v>Desember</c:v>
                </c:pt>
              </c:strCache>
            </c:strRef>
          </c:cat>
          <c:val>
            <c:numRef>
              <c:f>Sheet5!$I$9:$I$20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66D7-46D8-95C2-512D4D3E2032}"/>
            </c:ext>
          </c:extLst>
        </c:ser>
        <c:ser>
          <c:idx val="8"/>
          <c:order val="8"/>
          <c:tx>
            <c:strRef>
              <c:f>Sheet5!$J$7:$J$8</c:f>
              <c:strCache>
                <c:ptCount val="2"/>
                <c:pt idx="0">
                  <c:v>PENGGUNAAN ALAT </c:v>
                </c:pt>
                <c:pt idx="1">
                  <c:v>NERVE STIMULATOR</c:v>
                </c:pt>
              </c:strCache>
            </c:strRef>
          </c:tx>
          <c:spPr>
            <a:solidFill>
              <a:schemeClr val="accent3">
                <a:lumMod val="60000"/>
                <a:alpha val="85000"/>
              </a:schemeClr>
            </a:solidFill>
            <a:ln w="9525" cap="flat" cmpd="sng" algn="ctr">
              <a:solidFill>
                <a:schemeClr val="accent3">
                  <a:lumMod val="60000"/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3">
                  <a:lumMod val="60000"/>
                  <a:lumMod val="75000"/>
                </a:schemeClr>
              </a:contourClr>
            </a:sp3d>
          </c:spPr>
          <c:invertIfNegative val="0"/>
          <c:cat>
            <c:strRef>
              <c:f>Sheet5!$A$9:$A$20</c:f>
              <c:strCache>
                <c:ptCount val="12"/>
                <c:pt idx="0">
                  <c:v>Januari </c:v>
                </c:pt>
                <c:pt idx="1">
                  <c:v>Februari</c:v>
                </c:pt>
                <c:pt idx="2">
                  <c:v>Maret</c:v>
                </c:pt>
                <c:pt idx="3">
                  <c:v>April 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 </c:v>
                </c:pt>
                <c:pt idx="10">
                  <c:v>November</c:v>
                </c:pt>
                <c:pt idx="11">
                  <c:v>Desember</c:v>
                </c:pt>
              </c:strCache>
            </c:strRef>
          </c:cat>
          <c:val>
            <c:numRef>
              <c:f>Sheet5!$J$9:$J$20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6D7-46D8-95C2-512D4D3E2032}"/>
            </c:ext>
          </c:extLst>
        </c:ser>
        <c:ser>
          <c:idx val="9"/>
          <c:order val="9"/>
          <c:tx>
            <c:strRef>
              <c:f>Sheet5!$K$7:$K$8</c:f>
              <c:strCache>
                <c:ptCount val="2"/>
                <c:pt idx="0">
                  <c:v>PENGGUNAAN ALAT </c:v>
                </c:pt>
                <c:pt idx="1">
                  <c:v>PCA</c:v>
                </c:pt>
              </c:strCache>
            </c:strRef>
          </c:tx>
          <c:spPr>
            <a:solidFill>
              <a:schemeClr val="accent4">
                <a:lumMod val="60000"/>
                <a:alpha val="85000"/>
              </a:schemeClr>
            </a:solidFill>
            <a:ln w="9525" cap="flat" cmpd="sng" algn="ctr">
              <a:solidFill>
                <a:schemeClr val="accent4">
                  <a:lumMod val="60000"/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4">
                  <a:lumMod val="60000"/>
                  <a:lumMod val="75000"/>
                </a:schemeClr>
              </a:contourClr>
            </a:sp3d>
          </c:spPr>
          <c:invertIfNegative val="0"/>
          <c:cat>
            <c:strRef>
              <c:f>Sheet5!$A$9:$A$20</c:f>
              <c:strCache>
                <c:ptCount val="12"/>
                <c:pt idx="0">
                  <c:v>Januari </c:v>
                </c:pt>
                <c:pt idx="1">
                  <c:v>Februari</c:v>
                </c:pt>
                <c:pt idx="2">
                  <c:v>Maret</c:v>
                </c:pt>
                <c:pt idx="3">
                  <c:v>April 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 </c:v>
                </c:pt>
                <c:pt idx="10">
                  <c:v>November</c:v>
                </c:pt>
                <c:pt idx="11">
                  <c:v>Desember</c:v>
                </c:pt>
              </c:strCache>
            </c:strRef>
          </c:cat>
          <c:val>
            <c:numRef>
              <c:f>Sheet5!$K$9:$K$20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66D7-46D8-95C2-512D4D3E20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shape val="box"/>
        <c:axId val="2010343504"/>
        <c:axId val="2010337264"/>
        <c:axId val="0"/>
      </c:bar3DChart>
      <c:catAx>
        <c:axId val="2010343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10337264"/>
        <c:crosses val="autoZero"/>
        <c:auto val="1"/>
        <c:lblAlgn val="ctr"/>
        <c:lblOffset val="100"/>
        <c:noMultiLvlLbl val="0"/>
      </c:catAx>
      <c:valAx>
        <c:axId val="2010337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10343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'Tahun 2023'!$C$5</c:f>
              <c:strCache>
                <c:ptCount val="1"/>
                <c:pt idx="0">
                  <c:v>PENDAPATAN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'Tahun 2023'!$B$6:$B$17</c:f>
              <c:strCache>
                <c:ptCount val="12"/>
                <c:pt idx="0">
                  <c:v>Januari </c:v>
                </c:pt>
                <c:pt idx="1">
                  <c:v>Februari</c:v>
                </c:pt>
                <c:pt idx="2">
                  <c:v>Maret</c:v>
                </c:pt>
                <c:pt idx="3">
                  <c:v>April 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 </c:v>
                </c:pt>
                <c:pt idx="10">
                  <c:v>November</c:v>
                </c:pt>
                <c:pt idx="11">
                  <c:v>Desember</c:v>
                </c:pt>
              </c:strCache>
            </c:strRef>
          </c:cat>
          <c:val>
            <c:numRef>
              <c:f>'Tahun 2023'!$C$6:$C$17</c:f>
              <c:numCache>
                <c:formatCode>_("Rp"* #,##0_);_("Rp"* \(#,##0\);_("Rp"* "-"_);_(@_)</c:formatCode>
                <c:ptCount val="12"/>
                <c:pt idx="0">
                  <c:v>319219000</c:v>
                </c:pt>
                <c:pt idx="1">
                  <c:v>305984000</c:v>
                </c:pt>
                <c:pt idx="2">
                  <c:v>317237000</c:v>
                </c:pt>
                <c:pt idx="3">
                  <c:v>227738000</c:v>
                </c:pt>
                <c:pt idx="4">
                  <c:v>380555000</c:v>
                </c:pt>
                <c:pt idx="5">
                  <c:v>336399000</c:v>
                </c:pt>
                <c:pt idx="6">
                  <c:v>495940284</c:v>
                </c:pt>
                <c:pt idx="7">
                  <c:v>415387704</c:v>
                </c:pt>
                <c:pt idx="8">
                  <c:v>433184455</c:v>
                </c:pt>
                <c:pt idx="9">
                  <c:v>460292873</c:v>
                </c:pt>
                <c:pt idx="10">
                  <c:v>548910000</c:v>
                </c:pt>
                <c:pt idx="11">
                  <c:v>396090000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E7A-4239-97FF-9A1186CD7E7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1696464304"/>
        <c:axId val="1696460144"/>
      </c:barChart>
      <c:catAx>
        <c:axId val="16964643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6460144"/>
        <c:crosses val="autoZero"/>
        <c:auto val="1"/>
        <c:lblAlgn val="ctr"/>
        <c:lblOffset val="100"/>
        <c:noMultiLvlLbl val="0"/>
      </c:catAx>
      <c:valAx>
        <c:axId val="1696460144"/>
        <c:scaling>
          <c:orientation val="minMax"/>
        </c:scaling>
        <c:delete val="1"/>
        <c:axPos val="l"/>
        <c:numFmt formatCode="_(&quot;Rp&quot;* #,##0_);_(&quot;Rp&quot;* \(#,##0\);_(&quot;Rp&quot;* &quot;-&quot;_);_(@_)" sourceLinked="1"/>
        <c:majorTickMark val="none"/>
        <c:minorTickMark val="none"/>
        <c:tickLblPos val="nextTo"/>
        <c:crossAx val="1696464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Laporan</a:t>
            </a:r>
            <a:r>
              <a:rPr lang="en-US" baseline="0"/>
              <a:t> Pendapatan Instalasi Manajemen Nyeri Tahun 2021-2023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'Rekap 2021-2023'!$C$2:$C$37</c:f>
              <c:numCache>
                <c:formatCode>mmm\-yy</c:formatCode>
                <c:ptCount val="36"/>
                <c:pt idx="0">
                  <c:v>44197</c:v>
                </c:pt>
                <c:pt idx="1">
                  <c:v>44228</c:v>
                </c:pt>
                <c:pt idx="2">
                  <c:v>44256</c:v>
                </c:pt>
                <c:pt idx="3">
                  <c:v>44287</c:v>
                </c:pt>
                <c:pt idx="4">
                  <c:v>44317</c:v>
                </c:pt>
                <c:pt idx="5">
                  <c:v>44348</c:v>
                </c:pt>
                <c:pt idx="6">
                  <c:v>44378</c:v>
                </c:pt>
                <c:pt idx="7">
                  <c:v>44409</c:v>
                </c:pt>
                <c:pt idx="8">
                  <c:v>44440</c:v>
                </c:pt>
                <c:pt idx="9">
                  <c:v>44470</c:v>
                </c:pt>
                <c:pt idx="10">
                  <c:v>44501</c:v>
                </c:pt>
                <c:pt idx="11">
                  <c:v>44531</c:v>
                </c:pt>
                <c:pt idx="12">
                  <c:v>44562</c:v>
                </c:pt>
                <c:pt idx="13">
                  <c:v>44593</c:v>
                </c:pt>
                <c:pt idx="14">
                  <c:v>44621</c:v>
                </c:pt>
                <c:pt idx="15">
                  <c:v>44652</c:v>
                </c:pt>
                <c:pt idx="16">
                  <c:v>44682</c:v>
                </c:pt>
                <c:pt idx="17">
                  <c:v>44713</c:v>
                </c:pt>
                <c:pt idx="18">
                  <c:v>44743</c:v>
                </c:pt>
                <c:pt idx="19">
                  <c:v>44774</c:v>
                </c:pt>
                <c:pt idx="20">
                  <c:v>44805</c:v>
                </c:pt>
                <c:pt idx="21">
                  <c:v>44835</c:v>
                </c:pt>
                <c:pt idx="22">
                  <c:v>44866</c:v>
                </c:pt>
                <c:pt idx="23">
                  <c:v>44896</c:v>
                </c:pt>
                <c:pt idx="24">
                  <c:v>44927</c:v>
                </c:pt>
                <c:pt idx="25">
                  <c:v>44958</c:v>
                </c:pt>
                <c:pt idx="26">
                  <c:v>44986</c:v>
                </c:pt>
                <c:pt idx="27">
                  <c:v>45017</c:v>
                </c:pt>
                <c:pt idx="28">
                  <c:v>45047</c:v>
                </c:pt>
                <c:pt idx="29">
                  <c:v>45078</c:v>
                </c:pt>
                <c:pt idx="30">
                  <c:v>45108</c:v>
                </c:pt>
                <c:pt idx="31">
                  <c:v>45139</c:v>
                </c:pt>
                <c:pt idx="32">
                  <c:v>45170</c:v>
                </c:pt>
                <c:pt idx="33">
                  <c:v>45200</c:v>
                </c:pt>
                <c:pt idx="34">
                  <c:v>45231</c:v>
                </c:pt>
                <c:pt idx="35">
                  <c:v>45261</c:v>
                </c:pt>
              </c:numCache>
            </c:numRef>
          </c:cat>
          <c:val>
            <c:numRef>
              <c:f>'Rekap 2021-2023'!$D$2:$D$37</c:f>
              <c:numCache>
                <c:formatCode>_("Rp"* #,##0_);_("Rp"* \(#,##0\);_("Rp"* "-"_);_(@_)</c:formatCode>
                <c:ptCount val="36"/>
                <c:pt idx="0">
                  <c:v>4641000</c:v>
                </c:pt>
                <c:pt idx="1">
                  <c:v>11216000</c:v>
                </c:pt>
                <c:pt idx="2">
                  <c:v>2620000</c:v>
                </c:pt>
                <c:pt idx="3">
                  <c:v>14806000</c:v>
                </c:pt>
                <c:pt idx="4">
                  <c:v>13425000</c:v>
                </c:pt>
                <c:pt idx="5">
                  <c:v>22300000</c:v>
                </c:pt>
                <c:pt idx="6">
                  <c:v>11405000</c:v>
                </c:pt>
                <c:pt idx="7">
                  <c:v>25060000</c:v>
                </c:pt>
                <c:pt idx="8">
                  <c:v>31258000</c:v>
                </c:pt>
                <c:pt idx="9">
                  <c:v>64579000</c:v>
                </c:pt>
                <c:pt idx="10">
                  <c:v>47341000</c:v>
                </c:pt>
                <c:pt idx="11">
                  <c:v>30886000</c:v>
                </c:pt>
                <c:pt idx="12">
                  <c:v>21358000</c:v>
                </c:pt>
                <c:pt idx="13">
                  <c:v>18500500</c:v>
                </c:pt>
                <c:pt idx="14">
                  <c:v>38683000</c:v>
                </c:pt>
                <c:pt idx="15">
                  <c:v>17300000</c:v>
                </c:pt>
                <c:pt idx="16">
                  <c:v>7140000</c:v>
                </c:pt>
                <c:pt idx="17">
                  <c:v>16210000</c:v>
                </c:pt>
                <c:pt idx="18">
                  <c:v>47773100</c:v>
                </c:pt>
                <c:pt idx="19">
                  <c:v>148980000</c:v>
                </c:pt>
                <c:pt idx="20">
                  <c:v>192929000</c:v>
                </c:pt>
                <c:pt idx="21">
                  <c:v>166976000</c:v>
                </c:pt>
                <c:pt idx="22">
                  <c:v>210850000</c:v>
                </c:pt>
                <c:pt idx="23">
                  <c:v>200318000</c:v>
                </c:pt>
                <c:pt idx="24">
                  <c:v>319219000</c:v>
                </c:pt>
                <c:pt idx="25">
                  <c:v>305984000</c:v>
                </c:pt>
                <c:pt idx="26">
                  <c:v>317237000</c:v>
                </c:pt>
                <c:pt idx="27">
                  <c:v>227738000</c:v>
                </c:pt>
                <c:pt idx="28">
                  <c:v>380555000</c:v>
                </c:pt>
                <c:pt idx="29">
                  <c:v>336399000</c:v>
                </c:pt>
                <c:pt idx="30">
                  <c:v>495940284</c:v>
                </c:pt>
                <c:pt idx="31">
                  <c:v>415387704</c:v>
                </c:pt>
                <c:pt idx="32">
                  <c:v>433184455</c:v>
                </c:pt>
                <c:pt idx="33">
                  <c:v>460292873</c:v>
                </c:pt>
                <c:pt idx="34">
                  <c:v>548910000</c:v>
                </c:pt>
                <c:pt idx="35">
                  <c:v>396090000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6F6-4FA5-9888-7AAC7D6E16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82970768"/>
        <c:axId val="1282973680"/>
      </c:lineChart>
      <c:dateAx>
        <c:axId val="1282970768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82973680"/>
        <c:crosses val="autoZero"/>
        <c:auto val="1"/>
        <c:lblOffset val="100"/>
        <c:baseTimeUnit val="months"/>
      </c:dateAx>
      <c:valAx>
        <c:axId val="1282973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Rp&quot;* #,##0_);_(&quot;Rp&quot;* \(#,##0\);_(&quot;Rp&quot;* &quot;-&quot;_);_(@_)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82970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d-ID"/>
              <a:t>Indikator 1</a:t>
            </a:r>
          </a:p>
          <a:p>
            <a:pPr>
              <a:defRPr/>
            </a:pPr>
            <a:r>
              <a:rPr lang="en-US"/>
              <a:t>Kepatuhan memasang gelang identitas pasien, memasang identitas pasien pada rekam medik dan mencocokkan gelang pasien dengan dokumen rekam medis, data dari rekam medis</a:t>
            </a:r>
          </a:p>
        </c:rich>
      </c:tx>
      <c:layout>
        <c:manualLayout>
          <c:xMode val="edge"/>
          <c:yMode val="edge"/>
          <c:x val="0.12221100686882228"/>
          <c:y val="3.304261855160481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4658114610673667"/>
          <c:y val="0.36492822966507177"/>
          <c:w val="0.85341885389326333"/>
          <c:h val="0.54799871905963904"/>
        </c:manualLayout>
      </c:layout>
      <c:lineChart>
        <c:grouping val="stacked"/>
        <c:varyColors val="0"/>
        <c:ser>
          <c:idx val="0"/>
          <c:order val="0"/>
          <c:tx>
            <c:strRef>
              <c:f>Rekap!$B$7</c:f>
              <c:strCache>
                <c:ptCount val="1"/>
                <c:pt idx="0">
                  <c:v>Kepatuhan memasang gelang identitas pasien, memasang identitas pasien pada rekam medik dan mencocokkan gelang pasien dengan dokumen rekam medis, data dari rekam medis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Rekap!$C$6:$N$6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November</c:v>
                </c:pt>
                <c:pt idx="11">
                  <c:v>Desember</c:v>
                </c:pt>
              </c:strCache>
            </c:strRef>
          </c:cat>
          <c:val>
            <c:numRef>
              <c:f>Rekap!$C$7:$N$7</c:f>
              <c:numCache>
                <c:formatCode>0.00%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820-412E-ABC4-5651CC0A8B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9674704"/>
        <c:axId val="686624256"/>
      </c:lineChart>
      <c:catAx>
        <c:axId val="379674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6624256"/>
        <c:crosses val="autoZero"/>
        <c:auto val="1"/>
        <c:lblAlgn val="ctr"/>
        <c:lblOffset val="100"/>
        <c:noMultiLvlLbl val="0"/>
      </c:catAx>
      <c:valAx>
        <c:axId val="686624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674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d-ID"/>
              <a:t>Indikator 2</a:t>
            </a:r>
          </a:p>
          <a:p>
            <a:pPr>
              <a:defRPr/>
            </a:pPr>
            <a:r>
              <a:rPr lang="en-US"/>
              <a:t>Kepatuhan upaya pencegahan risiko cidera akibat pasien terjatuh</a:t>
            </a:r>
          </a:p>
        </c:rich>
      </c:tx>
      <c:layout>
        <c:manualLayout>
          <c:xMode val="edge"/>
          <c:yMode val="edge"/>
          <c:x val="0.11689184427508582"/>
          <c:y val="5.26315403665834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4658114610673667"/>
          <c:y val="0.36492822966507177"/>
          <c:w val="0.85341885389326333"/>
          <c:h val="0.54799871905963904"/>
        </c:manualLayout>
      </c:layout>
      <c:lineChart>
        <c:grouping val="stacked"/>
        <c:varyColors val="0"/>
        <c:ser>
          <c:idx val="0"/>
          <c:order val="0"/>
          <c:tx>
            <c:strRef>
              <c:f>Rekap!$B$8</c:f>
              <c:strCache>
                <c:ptCount val="1"/>
                <c:pt idx="0">
                  <c:v>Kepatuhan upaya pencegahan risiko cidera akibat pasien terjatuh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Rekap!$C$6:$N$6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November</c:v>
                </c:pt>
                <c:pt idx="11">
                  <c:v>Desember</c:v>
                </c:pt>
              </c:strCache>
            </c:strRef>
          </c:cat>
          <c:val>
            <c:numRef>
              <c:f>Rekap!$C$8:$N$8</c:f>
              <c:numCache>
                <c:formatCode>0.00%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99F-47EA-901E-D0BF3F0816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9674704"/>
        <c:axId val="686624256"/>
      </c:lineChart>
      <c:catAx>
        <c:axId val="379674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6624256"/>
        <c:crosses val="autoZero"/>
        <c:auto val="1"/>
        <c:lblAlgn val="ctr"/>
        <c:lblOffset val="100"/>
        <c:noMultiLvlLbl val="0"/>
      </c:catAx>
      <c:valAx>
        <c:axId val="686624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674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d-ID"/>
              <a:t>Indikator</a:t>
            </a:r>
            <a:r>
              <a:rPr lang="id-ID" baseline="0"/>
              <a:t> 3</a:t>
            </a:r>
            <a:endParaRPr lang="id-ID"/>
          </a:p>
          <a:p>
            <a:pPr>
              <a:defRPr/>
            </a:pPr>
            <a:r>
              <a:rPr lang="en-US"/>
              <a:t>Kepatuhan marking site sebelum melakukan Intervensi Nyeri</a:t>
            </a:r>
          </a:p>
        </c:rich>
      </c:tx>
      <c:layout>
        <c:manualLayout>
          <c:xMode val="edge"/>
          <c:yMode val="edge"/>
          <c:x val="0.13459011373578306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percentStacked"/>
        <c:varyColors val="0"/>
        <c:ser>
          <c:idx val="0"/>
          <c:order val="0"/>
          <c:tx>
            <c:strRef>
              <c:f>Rekap!$A$9:$B$9</c:f>
              <c:strCache>
                <c:ptCount val="2"/>
                <c:pt idx="0">
                  <c:v>3</c:v>
                </c:pt>
                <c:pt idx="1">
                  <c:v>Kepatuhan marking site sebelum melakukan Intervensi Nyeri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Rekap!$C$6:$N$6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November</c:v>
                </c:pt>
                <c:pt idx="11">
                  <c:v>Desember</c:v>
                </c:pt>
              </c:strCache>
            </c:strRef>
          </c:cat>
          <c:val>
            <c:numRef>
              <c:f>Rekap!$C$9:$N$9</c:f>
              <c:numCache>
                <c:formatCode>0.00%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F72-40DD-8598-3962D98505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1002928"/>
        <c:axId val="141003344"/>
      </c:lineChart>
      <c:catAx>
        <c:axId val="141002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1003344"/>
        <c:crosses val="autoZero"/>
        <c:auto val="1"/>
        <c:lblAlgn val="ctr"/>
        <c:lblOffset val="100"/>
        <c:noMultiLvlLbl val="0"/>
      </c:catAx>
      <c:valAx>
        <c:axId val="141003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1002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d-ID"/>
              <a:t>Indikator 4</a:t>
            </a:r>
          </a:p>
          <a:p>
            <a:pPr>
              <a:defRPr/>
            </a:pPr>
            <a:r>
              <a:rPr lang="en-US"/>
              <a:t>Kelengkapan Dokumen di Ruang Konsultasi Instalasi Manajemen Nyeri</a:t>
            </a:r>
          </a:p>
        </c:rich>
      </c:tx>
      <c:layout>
        <c:manualLayout>
          <c:xMode val="edge"/>
          <c:yMode val="edge"/>
          <c:x val="0.15859271278138068"/>
          <c:y val="4.5454545454545452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percentStacked"/>
        <c:varyColors val="0"/>
        <c:ser>
          <c:idx val="0"/>
          <c:order val="0"/>
          <c:tx>
            <c:strRef>
              <c:f>Rekap!$A$10:$B$10</c:f>
              <c:strCache>
                <c:ptCount val="2"/>
                <c:pt idx="0">
                  <c:v>4</c:v>
                </c:pt>
                <c:pt idx="1">
                  <c:v>Kelengkapan Dokumen di Ruang Konsultasi Instalasi Manajemen Nyeri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Rekap!$C$6:$N$6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November</c:v>
                </c:pt>
                <c:pt idx="11">
                  <c:v>Desember</c:v>
                </c:pt>
              </c:strCache>
            </c:strRef>
          </c:cat>
          <c:val>
            <c:numRef>
              <c:f>Rekap!$C$10:$N$10</c:f>
              <c:numCache>
                <c:formatCode>0.00%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C97-4E14-AAE9-BD15C5D1E5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1004176"/>
        <c:axId val="141000848"/>
      </c:lineChart>
      <c:catAx>
        <c:axId val="141004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1000848"/>
        <c:crosses val="autoZero"/>
        <c:auto val="1"/>
        <c:lblAlgn val="ctr"/>
        <c:lblOffset val="100"/>
        <c:noMultiLvlLbl val="0"/>
      </c:catAx>
      <c:valAx>
        <c:axId val="141000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1004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Jumlah Pasien yang Dilayani di Instalasi Manajemen Nyeri Tahun 2020-2023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34925" cap="rnd">
              <a:solidFill>
                <a:schemeClr val="accent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157</a:t>
                    </a:r>
                    <a:endParaRPr lang="en-US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1E79-4EF7-882A-B69ECDA2139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3591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1E79-4EF7-882A-B69ECDA2139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Sheet1!$R$77:$R$80</c:f>
              <c:strCache>
                <c:ptCount val="4"/>
                <c:pt idx="0">
                  <c:v>Tahun 2020</c:v>
                </c:pt>
                <c:pt idx="1">
                  <c:v>Tahun 2021</c:v>
                </c:pt>
                <c:pt idx="2">
                  <c:v>Tahun 2022</c:v>
                </c:pt>
                <c:pt idx="3">
                  <c:v>Tahun 2023</c:v>
                </c:pt>
              </c:strCache>
            </c:strRef>
          </c:cat>
          <c:val>
            <c:numRef>
              <c:f>Sheet1!$S$77:$S$80</c:f>
              <c:numCache>
                <c:formatCode>General</c:formatCode>
                <c:ptCount val="4"/>
                <c:pt idx="0">
                  <c:v>121</c:v>
                </c:pt>
                <c:pt idx="1">
                  <c:v>547</c:v>
                </c:pt>
                <c:pt idx="2">
                  <c:v>966</c:v>
                </c:pt>
                <c:pt idx="3">
                  <c:v>3727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FE4-4F7D-B1E9-66C58A5BD64E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2126126911"/>
        <c:axId val="2126115263"/>
      </c:lineChart>
      <c:catAx>
        <c:axId val="21261269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26115263"/>
        <c:crosses val="autoZero"/>
        <c:auto val="1"/>
        <c:lblAlgn val="ctr"/>
        <c:lblOffset val="100"/>
        <c:noMultiLvlLbl val="0"/>
      </c:catAx>
      <c:valAx>
        <c:axId val="212611526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261269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b="1" dirty="0" err="1"/>
              <a:t>Jumlah</a:t>
            </a:r>
            <a:r>
              <a:rPr lang="en-US" sz="2400" b="1" baseline="0" dirty="0"/>
              <a:t> </a:t>
            </a:r>
            <a:r>
              <a:rPr lang="en-US" sz="2400" b="1" baseline="0" dirty="0" err="1"/>
              <a:t>Pasien</a:t>
            </a:r>
            <a:r>
              <a:rPr lang="en-US" sz="2400" b="1" baseline="0" dirty="0"/>
              <a:t> di </a:t>
            </a:r>
            <a:r>
              <a:rPr lang="en-US" sz="2400" b="1" baseline="0" dirty="0" err="1"/>
              <a:t>Instalasi</a:t>
            </a:r>
            <a:r>
              <a:rPr lang="en-US" sz="2400" b="1" baseline="0" dirty="0"/>
              <a:t> </a:t>
            </a:r>
            <a:r>
              <a:rPr lang="en-US" sz="2400" b="1" baseline="0" dirty="0" err="1"/>
              <a:t>Manajemen</a:t>
            </a:r>
            <a:r>
              <a:rPr lang="en-US" sz="2400" b="1" baseline="0" dirty="0"/>
              <a:t> </a:t>
            </a:r>
            <a:r>
              <a:rPr lang="en-US" sz="2400" b="1" baseline="0" dirty="0" err="1"/>
              <a:t>Nyeri</a:t>
            </a:r>
            <a:r>
              <a:rPr lang="en-US" sz="2400" b="1" baseline="0" dirty="0"/>
              <a:t> </a:t>
            </a:r>
            <a:r>
              <a:rPr lang="en-US" sz="2400" b="1" baseline="0" dirty="0" err="1"/>
              <a:t>Tahun</a:t>
            </a:r>
            <a:r>
              <a:rPr lang="en-US" sz="2400" b="1" baseline="0" dirty="0"/>
              <a:t> 2020 -2023</a:t>
            </a:r>
            <a:endParaRPr lang="en-US" sz="24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Sheet1!$C$75</c:f>
              <c:strCache>
                <c:ptCount val="1"/>
                <c:pt idx="0">
                  <c:v>JUMLAH 
TOTAL BPC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Sheet1!$B$76:$B$123</c:f>
              <c:numCache>
                <c:formatCode>mmm\-yy</c:formatCode>
                <c:ptCount val="48"/>
                <c:pt idx="0">
                  <c:v>43831</c:v>
                </c:pt>
                <c:pt idx="1">
                  <c:v>43862</c:v>
                </c:pt>
                <c:pt idx="2">
                  <c:v>43891</c:v>
                </c:pt>
                <c:pt idx="3">
                  <c:v>43922</c:v>
                </c:pt>
                <c:pt idx="4">
                  <c:v>43952</c:v>
                </c:pt>
                <c:pt idx="5">
                  <c:v>43983</c:v>
                </c:pt>
                <c:pt idx="6">
                  <c:v>44013</c:v>
                </c:pt>
                <c:pt idx="7">
                  <c:v>44044</c:v>
                </c:pt>
                <c:pt idx="8">
                  <c:v>44075</c:v>
                </c:pt>
                <c:pt idx="9">
                  <c:v>44105</c:v>
                </c:pt>
                <c:pt idx="10">
                  <c:v>44136</c:v>
                </c:pt>
                <c:pt idx="11">
                  <c:v>44166</c:v>
                </c:pt>
                <c:pt idx="12">
                  <c:v>44197</c:v>
                </c:pt>
                <c:pt idx="13">
                  <c:v>44228</c:v>
                </c:pt>
                <c:pt idx="14">
                  <c:v>44256</c:v>
                </c:pt>
                <c:pt idx="15">
                  <c:v>44287</c:v>
                </c:pt>
                <c:pt idx="16">
                  <c:v>44317</c:v>
                </c:pt>
                <c:pt idx="17">
                  <c:v>44348</c:v>
                </c:pt>
                <c:pt idx="18">
                  <c:v>44378</c:v>
                </c:pt>
                <c:pt idx="19">
                  <c:v>44409</c:v>
                </c:pt>
                <c:pt idx="20">
                  <c:v>44440</c:v>
                </c:pt>
                <c:pt idx="21">
                  <c:v>44470</c:v>
                </c:pt>
                <c:pt idx="22">
                  <c:v>44501</c:v>
                </c:pt>
                <c:pt idx="23">
                  <c:v>44531</c:v>
                </c:pt>
                <c:pt idx="24">
                  <c:v>44562</c:v>
                </c:pt>
                <c:pt idx="25">
                  <c:v>44593</c:v>
                </c:pt>
                <c:pt idx="26">
                  <c:v>44621</c:v>
                </c:pt>
                <c:pt idx="27">
                  <c:v>44652</c:v>
                </c:pt>
                <c:pt idx="28">
                  <c:v>44682</c:v>
                </c:pt>
                <c:pt idx="29">
                  <c:v>44713</c:v>
                </c:pt>
                <c:pt idx="30">
                  <c:v>44743</c:v>
                </c:pt>
                <c:pt idx="31">
                  <c:v>44774</c:v>
                </c:pt>
                <c:pt idx="32">
                  <c:v>44805</c:v>
                </c:pt>
                <c:pt idx="33">
                  <c:v>44835</c:v>
                </c:pt>
                <c:pt idx="34">
                  <c:v>44866</c:v>
                </c:pt>
                <c:pt idx="35">
                  <c:v>44896</c:v>
                </c:pt>
                <c:pt idx="36">
                  <c:v>44927</c:v>
                </c:pt>
                <c:pt idx="37">
                  <c:v>44958</c:v>
                </c:pt>
                <c:pt idx="38">
                  <c:v>44986</c:v>
                </c:pt>
                <c:pt idx="39">
                  <c:v>45017</c:v>
                </c:pt>
                <c:pt idx="40">
                  <c:v>45047</c:v>
                </c:pt>
                <c:pt idx="41">
                  <c:v>45078</c:v>
                </c:pt>
                <c:pt idx="42">
                  <c:v>45108</c:v>
                </c:pt>
                <c:pt idx="43">
                  <c:v>45139</c:v>
                </c:pt>
                <c:pt idx="44">
                  <c:v>45170</c:v>
                </c:pt>
                <c:pt idx="45">
                  <c:v>45200</c:v>
                </c:pt>
                <c:pt idx="46">
                  <c:v>45231</c:v>
                </c:pt>
                <c:pt idx="47">
                  <c:v>45261</c:v>
                </c:pt>
              </c:numCache>
            </c:numRef>
          </c:cat>
          <c:val>
            <c:numRef>
              <c:f>Sheet1!$C$76:$C$123</c:f>
              <c:numCache>
                <c:formatCode>General</c:formatCode>
                <c:ptCount val="48"/>
                <c:pt idx="0">
                  <c:v>6</c:v>
                </c:pt>
                <c:pt idx="1">
                  <c:v>12</c:v>
                </c:pt>
                <c:pt idx="2">
                  <c:v>4</c:v>
                </c:pt>
                <c:pt idx="3">
                  <c:v>0</c:v>
                </c:pt>
                <c:pt idx="4">
                  <c:v>0</c:v>
                </c:pt>
                <c:pt idx="5">
                  <c:v>9</c:v>
                </c:pt>
                <c:pt idx="6">
                  <c:v>11</c:v>
                </c:pt>
                <c:pt idx="7">
                  <c:v>10</c:v>
                </c:pt>
                <c:pt idx="8">
                  <c:v>16</c:v>
                </c:pt>
                <c:pt idx="9">
                  <c:v>14</c:v>
                </c:pt>
                <c:pt idx="10">
                  <c:v>18</c:v>
                </c:pt>
                <c:pt idx="11">
                  <c:v>21</c:v>
                </c:pt>
                <c:pt idx="12">
                  <c:v>36</c:v>
                </c:pt>
                <c:pt idx="13">
                  <c:v>41</c:v>
                </c:pt>
                <c:pt idx="14">
                  <c:v>19</c:v>
                </c:pt>
                <c:pt idx="15">
                  <c:v>33</c:v>
                </c:pt>
                <c:pt idx="16">
                  <c:v>31</c:v>
                </c:pt>
                <c:pt idx="17">
                  <c:v>41</c:v>
                </c:pt>
                <c:pt idx="18">
                  <c:v>27</c:v>
                </c:pt>
                <c:pt idx="19">
                  <c:v>36</c:v>
                </c:pt>
                <c:pt idx="20">
                  <c:v>51</c:v>
                </c:pt>
                <c:pt idx="21">
                  <c:v>74</c:v>
                </c:pt>
                <c:pt idx="22">
                  <c:v>81</c:v>
                </c:pt>
                <c:pt idx="23">
                  <c:v>77</c:v>
                </c:pt>
                <c:pt idx="24">
                  <c:v>63</c:v>
                </c:pt>
                <c:pt idx="25">
                  <c:v>47</c:v>
                </c:pt>
                <c:pt idx="26">
                  <c:v>58</c:v>
                </c:pt>
                <c:pt idx="27">
                  <c:v>35</c:v>
                </c:pt>
                <c:pt idx="28">
                  <c:v>26</c:v>
                </c:pt>
                <c:pt idx="29">
                  <c:v>40</c:v>
                </c:pt>
                <c:pt idx="30">
                  <c:v>61</c:v>
                </c:pt>
                <c:pt idx="31">
                  <c:v>95</c:v>
                </c:pt>
                <c:pt idx="32">
                  <c:v>110</c:v>
                </c:pt>
                <c:pt idx="33">
                  <c:v>143</c:v>
                </c:pt>
                <c:pt idx="34">
                  <c:v>162</c:v>
                </c:pt>
                <c:pt idx="35">
                  <c:v>126</c:v>
                </c:pt>
                <c:pt idx="36">
                  <c:v>211</c:v>
                </c:pt>
                <c:pt idx="37">
                  <c:v>213</c:v>
                </c:pt>
                <c:pt idx="38">
                  <c:v>267</c:v>
                </c:pt>
                <c:pt idx="39">
                  <c:v>187</c:v>
                </c:pt>
                <c:pt idx="40">
                  <c:v>250</c:v>
                </c:pt>
                <c:pt idx="41">
                  <c:v>217</c:v>
                </c:pt>
                <c:pt idx="42">
                  <c:v>392</c:v>
                </c:pt>
                <c:pt idx="43">
                  <c:v>429</c:v>
                </c:pt>
                <c:pt idx="44">
                  <c:v>447</c:v>
                </c:pt>
                <c:pt idx="45">
                  <c:v>467</c:v>
                </c:pt>
                <c:pt idx="46">
                  <c:v>381</c:v>
                </c:pt>
                <c:pt idx="47">
                  <c:v>266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823-490C-A7A1-AA3518942CF9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21970271"/>
        <c:axId val="2121977759"/>
      </c:lineChart>
      <c:dateAx>
        <c:axId val="2121970271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21977759"/>
        <c:crosses val="autoZero"/>
        <c:auto val="1"/>
        <c:lblOffset val="100"/>
        <c:baseTimeUnit val="months"/>
      </c:dateAx>
      <c:valAx>
        <c:axId val="21219777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2197027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ID"/>
              <a:t>LAPORAN DISTRIBUSI PASIEN BERDASARKAN JENIS KELAMIN</a:t>
            </a:r>
            <a:r>
              <a:rPr lang="id-ID"/>
              <a:t> Tahun 2023</a:t>
            </a:r>
            <a:endParaRPr lang="en-ID"/>
          </a:p>
        </c:rich>
      </c:tx>
      <c:layout>
        <c:manualLayout>
          <c:xMode val="edge"/>
          <c:yMode val="edge"/>
          <c:x val="0.11693186114567473"/>
          <c:y val="1.531792842909015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Sheet2!$C$5:$C$6</c:f>
              <c:strCache>
                <c:ptCount val="2"/>
                <c:pt idx="0">
                  <c:v>JENIS KELAMIN</c:v>
                </c:pt>
                <c:pt idx="1">
                  <c:v>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Sheet2!$B$7:$B$18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Sheet2!$C$7:$C$18</c:f>
              <c:numCache>
                <c:formatCode>General</c:formatCode>
                <c:ptCount val="12"/>
                <c:pt idx="0">
                  <c:v>52</c:v>
                </c:pt>
                <c:pt idx="1">
                  <c:v>63</c:v>
                </c:pt>
                <c:pt idx="2">
                  <c:v>59</c:v>
                </c:pt>
                <c:pt idx="3">
                  <c:v>46</c:v>
                </c:pt>
                <c:pt idx="4">
                  <c:v>66</c:v>
                </c:pt>
                <c:pt idx="5">
                  <c:v>47</c:v>
                </c:pt>
                <c:pt idx="6">
                  <c:v>109</c:v>
                </c:pt>
                <c:pt idx="7">
                  <c:v>111</c:v>
                </c:pt>
                <c:pt idx="8">
                  <c:v>113</c:v>
                </c:pt>
                <c:pt idx="9">
                  <c:v>120</c:v>
                </c:pt>
                <c:pt idx="10">
                  <c:v>100</c:v>
                </c:pt>
                <c:pt idx="11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8E-43C8-B59C-23EAC95E4DD0}"/>
            </c:ext>
          </c:extLst>
        </c:ser>
        <c:ser>
          <c:idx val="1"/>
          <c:order val="1"/>
          <c:tx>
            <c:strRef>
              <c:f>Sheet2!$D$5:$D$6</c:f>
              <c:strCache>
                <c:ptCount val="2"/>
                <c:pt idx="0">
                  <c:v>JENIS KELAMIN</c:v>
                </c:pt>
                <c:pt idx="1">
                  <c:v>P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Sheet2!$B$7:$B$18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Sheet2!$D$7:$D$18</c:f>
              <c:numCache>
                <c:formatCode>General</c:formatCode>
                <c:ptCount val="12"/>
                <c:pt idx="0">
                  <c:v>148</c:v>
                </c:pt>
                <c:pt idx="1">
                  <c:v>143</c:v>
                </c:pt>
                <c:pt idx="2">
                  <c:v>199</c:v>
                </c:pt>
                <c:pt idx="3">
                  <c:v>134</c:v>
                </c:pt>
                <c:pt idx="4">
                  <c:v>172</c:v>
                </c:pt>
                <c:pt idx="5">
                  <c:v>158</c:v>
                </c:pt>
                <c:pt idx="6">
                  <c:v>268</c:v>
                </c:pt>
                <c:pt idx="7">
                  <c:v>302</c:v>
                </c:pt>
                <c:pt idx="8">
                  <c:v>319</c:v>
                </c:pt>
                <c:pt idx="9">
                  <c:v>333</c:v>
                </c:pt>
                <c:pt idx="10">
                  <c:v>269</c:v>
                </c:pt>
                <c:pt idx="11">
                  <c:v>183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58E-43C8-B59C-23EAC95E4DD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493388880"/>
        <c:axId val="1493389296"/>
      </c:barChart>
      <c:catAx>
        <c:axId val="1493388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93389296"/>
        <c:crosses val="autoZero"/>
        <c:auto val="1"/>
        <c:lblAlgn val="ctr"/>
        <c:lblOffset val="100"/>
        <c:noMultiLvlLbl val="0"/>
      </c:catAx>
      <c:valAx>
        <c:axId val="1493389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93388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d-ID"/>
              <a:t>Distribusi</a:t>
            </a:r>
            <a:r>
              <a:rPr lang="id-ID" baseline="0"/>
              <a:t> Pasien Berdasarkan Usia Tahun 2023</a:t>
            </a:r>
            <a:endParaRPr lang="en-ID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Sheet2!$E$30:$E$31</c:f>
              <c:strCache>
                <c:ptCount val="2"/>
                <c:pt idx="0">
                  <c:v>KATEGORI USIA PASIEN BPC</c:v>
                </c:pt>
                <c:pt idx="1">
                  <c:v>(12-16)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Sheet2!$D$32:$D$43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Sheet2!$E$32:$E$43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2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C8-4A59-9B7F-EE4FD9167373}"/>
            </c:ext>
          </c:extLst>
        </c:ser>
        <c:ser>
          <c:idx val="1"/>
          <c:order val="1"/>
          <c:tx>
            <c:strRef>
              <c:f>Sheet2!$F$30:$F$31</c:f>
              <c:strCache>
                <c:ptCount val="2"/>
                <c:pt idx="0">
                  <c:v>KATEGORI USIA PASIEN BPC</c:v>
                </c:pt>
                <c:pt idx="1">
                  <c:v>(17-25)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Sheet2!$D$32:$D$43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Sheet2!$F$32:$F$43</c:f>
              <c:numCache>
                <c:formatCode>General</c:formatCode>
                <c:ptCount val="12"/>
                <c:pt idx="0">
                  <c:v>5</c:v>
                </c:pt>
                <c:pt idx="1">
                  <c:v>11</c:v>
                </c:pt>
                <c:pt idx="2">
                  <c:v>12</c:v>
                </c:pt>
                <c:pt idx="3">
                  <c:v>5</c:v>
                </c:pt>
                <c:pt idx="4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2C8-4A59-9B7F-EE4FD9167373}"/>
            </c:ext>
          </c:extLst>
        </c:ser>
        <c:ser>
          <c:idx val="2"/>
          <c:order val="2"/>
          <c:tx>
            <c:strRef>
              <c:f>Sheet2!$G$30:$G$31</c:f>
              <c:strCache>
                <c:ptCount val="2"/>
                <c:pt idx="0">
                  <c:v>KATEGORI USIA PASIEN BPC</c:v>
                </c:pt>
                <c:pt idx="1">
                  <c:v>(26-35)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Sheet2!$D$32:$D$43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Sheet2!$G$32:$G$43</c:f>
              <c:numCache>
                <c:formatCode>General</c:formatCode>
                <c:ptCount val="12"/>
                <c:pt idx="0">
                  <c:v>10</c:v>
                </c:pt>
                <c:pt idx="1">
                  <c:v>15</c:v>
                </c:pt>
                <c:pt idx="2">
                  <c:v>14</c:v>
                </c:pt>
                <c:pt idx="3">
                  <c:v>11</c:v>
                </c:pt>
                <c:pt idx="4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2C8-4A59-9B7F-EE4FD9167373}"/>
            </c:ext>
          </c:extLst>
        </c:ser>
        <c:ser>
          <c:idx val="3"/>
          <c:order val="3"/>
          <c:tx>
            <c:strRef>
              <c:f>Sheet2!$H$30:$H$31</c:f>
              <c:strCache>
                <c:ptCount val="2"/>
                <c:pt idx="0">
                  <c:v>KATEGORI USIA PASIEN BPC</c:v>
                </c:pt>
                <c:pt idx="1">
                  <c:v>(36-45)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Sheet2!$D$32:$D$43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Sheet2!$H$32:$H$43</c:f>
              <c:numCache>
                <c:formatCode>General</c:formatCode>
                <c:ptCount val="12"/>
                <c:pt idx="0">
                  <c:v>25</c:v>
                </c:pt>
                <c:pt idx="1">
                  <c:v>18</c:v>
                </c:pt>
                <c:pt idx="2">
                  <c:v>21</c:v>
                </c:pt>
                <c:pt idx="3">
                  <c:v>20</c:v>
                </c:pt>
                <c:pt idx="4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2C8-4A59-9B7F-EE4FD9167373}"/>
            </c:ext>
          </c:extLst>
        </c:ser>
        <c:ser>
          <c:idx val="4"/>
          <c:order val="4"/>
          <c:tx>
            <c:strRef>
              <c:f>Sheet2!$I$30:$I$31</c:f>
              <c:strCache>
                <c:ptCount val="2"/>
                <c:pt idx="0">
                  <c:v>KATEGORI USIA PASIEN BPC</c:v>
                </c:pt>
                <c:pt idx="1">
                  <c:v>(46-55)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Sheet2!$D$32:$D$43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Sheet2!$I$32:$I$43</c:f>
              <c:numCache>
                <c:formatCode>General</c:formatCode>
                <c:ptCount val="12"/>
                <c:pt idx="0">
                  <c:v>45</c:v>
                </c:pt>
                <c:pt idx="1">
                  <c:v>48</c:v>
                </c:pt>
                <c:pt idx="2">
                  <c:v>63</c:v>
                </c:pt>
                <c:pt idx="3">
                  <c:v>42</c:v>
                </c:pt>
                <c:pt idx="4">
                  <c:v>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2C8-4A59-9B7F-EE4FD9167373}"/>
            </c:ext>
          </c:extLst>
        </c:ser>
        <c:ser>
          <c:idx val="5"/>
          <c:order val="5"/>
          <c:tx>
            <c:strRef>
              <c:f>Sheet2!$J$30:$J$31</c:f>
              <c:strCache>
                <c:ptCount val="2"/>
                <c:pt idx="0">
                  <c:v>KATEGORI USIA PASIEN BPC</c:v>
                </c:pt>
                <c:pt idx="1">
                  <c:v>(56-65)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Sheet2!$D$32:$D$43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Sheet2!$J$32:$J$43</c:f>
              <c:numCache>
                <c:formatCode>General</c:formatCode>
                <c:ptCount val="12"/>
                <c:pt idx="0">
                  <c:v>53</c:v>
                </c:pt>
                <c:pt idx="1">
                  <c:v>52</c:v>
                </c:pt>
                <c:pt idx="2">
                  <c:v>72</c:v>
                </c:pt>
                <c:pt idx="3">
                  <c:v>50</c:v>
                </c:pt>
                <c:pt idx="4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2C8-4A59-9B7F-EE4FD9167373}"/>
            </c:ext>
          </c:extLst>
        </c:ser>
        <c:ser>
          <c:idx val="6"/>
          <c:order val="6"/>
          <c:tx>
            <c:strRef>
              <c:f>Sheet2!$K$30:$K$31</c:f>
              <c:strCache>
                <c:ptCount val="2"/>
                <c:pt idx="0">
                  <c:v>KATEGORI USIA PASIEN BPC</c:v>
                </c:pt>
                <c:pt idx="1">
                  <c:v>(&gt;65)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Sheet2!$D$32:$D$43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Sheet2!$K$32:$K$43</c:f>
              <c:numCache>
                <c:formatCode>General</c:formatCode>
                <c:ptCount val="12"/>
                <c:pt idx="0">
                  <c:v>61</c:v>
                </c:pt>
                <c:pt idx="1">
                  <c:v>60</c:v>
                </c:pt>
                <c:pt idx="2">
                  <c:v>74</c:v>
                </c:pt>
                <c:pt idx="3">
                  <c:v>52</c:v>
                </c:pt>
                <c:pt idx="4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2C8-4A59-9B7F-EE4FD916737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953178080"/>
        <c:axId val="953167680"/>
      </c:barChart>
      <c:catAx>
        <c:axId val="95317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53167680"/>
        <c:crosses val="autoZero"/>
        <c:auto val="1"/>
        <c:lblAlgn val="ctr"/>
        <c:lblOffset val="100"/>
        <c:noMultiLvlLbl val="0"/>
      </c:catAx>
      <c:valAx>
        <c:axId val="953167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53178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d-ID" sz="1600" dirty="0"/>
              <a:t>Distribusi PAsien Berdasarkan Domisili Tahun 2024</a:t>
            </a:r>
            <a:endParaRPr lang="en-ID" sz="1600" dirty="0"/>
          </a:p>
        </c:rich>
      </c:tx>
      <c:layout>
        <c:manualLayout>
          <c:xMode val="edge"/>
          <c:yMode val="edge"/>
          <c:x val="0.1091963705959969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4058486734102601E-2"/>
          <c:y val="0.12444971047697614"/>
          <c:w val="0.957391832273633"/>
          <c:h val="0.780144302516788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Sheet2!$D$73:$D$74</c:f>
              <c:strCache>
                <c:ptCount val="2"/>
                <c:pt idx="0">
                  <c:v>BULAN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Sheet2!$C$75:$C$86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Sheet2!$D$75:$D$86</c:f>
              <c:numCache>
                <c:formatCode>General</c:formatCode>
                <c:ptCount val="12"/>
              </c:numCache>
            </c:numRef>
          </c:val>
          <c:extLst>
            <c:ext xmlns:c16="http://schemas.microsoft.com/office/drawing/2014/chart" uri="{C3380CC4-5D6E-409C-BE32-E72D297353CC}">
              <c16:uniqueId val="{00000000-9D3D-4D0B-8A27-562335880D66}"/>
            </c:ext>
          </c:extLst>
        </c:ser>
        <c:ser>
          <c:idx val="1"/>
          <c:order val="1"/>
          <c:tx>
            <c:strRef>
              <c:f>Sheet2!$E$73:$E$74</c:f>
              <c:strCache>
                <c:ptCount val="2"/>
                <c:pt idx="0">
                  <c:v>KATEGORI DAERAH PASIEN BPC</c:v>
                </c:pt>
                <c:pt idx="1">
                  <c:v>KAB. 
BOGOR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Sheet2!$C$75:$C$86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Sheet2!$E$75:$E$86</c:f>
              <c:numCache>
                <c:formatCode>General</c:formatCode>
                <c:ptCount val="12"/>
                <c:pt idx="0">
                  <c:v>76</c:v>
                </c:pt>
                <c:pt idx="1">
                  <c:v>81</c:v>
                </c:pt>
                <c:pt idx="2">
                  <c:v>109</c:v>
                </c:pt>
                <c:pt idx="3">
                  <c:v>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D3D-4D0B-8A27-562335880D66}"/>
            </c:ext>
          </c:extLst>
        </c:ser>
        <c:ser>
          <c:idx val="2"/>
          <c:order val="2"/>
          <c:tx>
            <c:strRef>
              <c:f>Sheet2!$F$73:$F$74</c:f>
              <c:strCache>
                <c:ptCount val="2"/>
                <c:pt idx="0">
                  <c:v>KATEGORI DAERAH PASIEN BPC</c:v>
                </c:pt>
                <c:pt idx="1">
                  <c:v>KOTA 
BOGOR</c:v>
                </c:pt>
              </c:strCache>
            </c:strRef>
          </c:tx>
          <c:spPr>
            <a:pattFill prst="narHorz">
              <a:fgClr>
                <a:schemeClr val="accent3"/>
              </a:fgClr>
              <a:bgClr>
                <a:schemeClr val="accent3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3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Sheet2!$C$75:$C$86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Sheet2!$F$75:$F$86</c:f>
              <c:numCache>
                <c:formatCode>General</c:formatCode>
                <c:ptCount val="12"/>
                <c:pt idx="0">
                  <c:v>73</c:v>
                </c:pt>
                <c:pt idx="1">
                  <c:v>86</c:v>
                </c:pt>
                <c:pt idx="2">
                  <c:v>105</c:v>
                </c:pt>
                <c:pt idx="3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D3D-4D0B-8A27-562335880D66}"/>
            </c:ext>
          </c:extLst>
        </c:ser>
        <c:ser>
          <c:idx val="3"/>
          <c:order val="3"/>
          <c:tx>
            <c:strRef>
              <c:f>Sheet2!$G$73:$G$74</c:f>
              <c:strCache>
                <c:ptCount val="2"/>
                <c:pt idx="0">
                  <c:v>KATEGORI DAERAH PASIEN BPC</c:v>
                </c:pt>
                <c:pt idx="1">
                  <c:v>JAKARTA 
</c:v>
                </c:pt>
              </c:strCache>
            </c:strRef>
          </c:tx>
          <c:spPr>
            <a:pattFill prst="narHorz">
              <a:fgClr>
                <a:schemeClr val="accent4"/>
              </a:fgClr>
              <a:bgClr>
                <a:schemeClr val="accent4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4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Sheet2!$C$75:$C$86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Sheet2!$G$75:$G$86</c:f>
              <c:numCache>
                <c:formatCode>General</c:formatCode>
                <c:ptCount val="12"/>
                <c:pt idx="0">
                  <c:v>19</c:v>
                </c:pt>
                <c:pt idx="1">
                  <c:v>15</c:v>
                </c:pt>
                <c:pt idx="2">
                  <c:v>11</c:v>
                </c:pt>
                <c:pt idx="3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D3D-4D0B-8A27-562335880D66}"/>
            </c:ext>
          </c:extLst>
        </c:ser>
        <c:ser>
          <c:idx val="4"/>
          <c:order val="4"/>
          <c:tx>
            <c:strRef>
              <c:f>Sheet2!$J$73:$J$74</c:f>
              <c:strCache>
                <c:ptCount val="2"/>
                <c:pt idx="0">
                  <c:v>KATEGORI DAERAH PASIEN BPC</c:v>
                </c:pt>
                <c:pt idx="1">
                  <c:v>DEPOK </c:v>
                </c:pt>
              </c:strCache>
            </c:strRef>
          </c:tx>
          <c:spPr>
            <a:pattFill prst="narHorz">
              <a:fgClr>
                <a:schemeClr val="accent5"/>
              </a:fgClr>
              <a:bgClr>
                <a:schemeClr val="accent5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5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Sheet2!$C$75:$C$86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Sheet2!$J$75:$J$86</c:f>
              <c:numCache>
                <c:formatCode>General</c:formatCode>
                <c:ptCount val="12"/>
                <c:pt idx="0">
                  <c:v>8</c:v>
                </c:pt>
                <c:pt idx="1">
                  <c:v>2</c:v>
                </c:pt>
                <c:pt idx="2">
                  <c:v>5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D3D-4D0B-8A27-562335880D66}"/>
            </c:ext>
          </c:extLst>
        </c:ser>
        <c:ser>
          <c:idx val="5"/>
          <c:order val="5"/>
          <c:tx>
            <c:strRef>
              <c:f>Sheet2!$K$73:$K$74</c:f>
              <c:strCache>
                <c:ptCount val="2"/>
                <c:pt idx="0">
                  <c:v>KATEGORI DAERAH PASIEN BPC</c:v>
                </c:pt>
                <c:pt idx="1">
                  <c:v>CIANJUR</c:v>
                </c:pt>
              </c:strCache>
            </c:strRef>
          </c:tx>
          <c:spPr>
            <a:pattFill prst="narHorz">
              <a:fgClr>
                <a:schemeClr val="accent6"/>
              </a:fgClr>
              <a:bgClr>
                <a:schemeClr val="accent6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6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Sheet2!$C$75:$C$86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Sheet2!$K$75:$K$86</c:f>
              <c:numCache>
                <c:formatCode>General</c:formatCode>
                <c:ptCount val="12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D3D-4D0B-8A27-562335880D66}"/>
            </c:ext>
          </c:extLst>
        </c:ser>
        <c:ser>
          <c:idx val="6"/>
          <c:order val="6"/>
          <c:tx>
            <c:strRef>
              <c:f>Sheet2!$L$73:$L$74</c:f>
              <c:strCache>
                <c:ptCount val="2"/>
                <c:pt idx="0">
                  <c:v>KATEGORI DAERAH PASIEN BPC</c:v>
                </c:pt>
                <c:pt idx="1">
                  <c:v>BANDUNG</c:v>
                </c:pt>
              </c:strCache>
            </c:strRef>
          </c:tx>
          <c:spPr>
            <a:pattFill prst="narHorz">
              <a:fgClr>
                <a:schemeClr val="accent1">
                  <a:lumMod val="60000"/>
                </a:schemeClr>
              </a:fgClr>
              <a:bgClr>
                <a:schemeClr val="accent1">
                  <a:lumMod val="60000"/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>
                  <a:lumMod val="60000"/>
                </a:scheme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Sheet2!$C$75:$C$86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Sheet2!$L$75:$L$86</c:f>
              <c:numCache>
                <c:formatCode>General</c:formatCode>
                <c:ptCount val="12"/>
                <c:pt idx="0">
                  <c:v>1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D3D-4D0B-8A27-562335880D66}"/>
            </c:ext>
          </c:extLst>
        </c:ser>
        <c:ser>
          <c:idx val="7"/>
          <c:order val="7"/>
          <c:tx>
            <c:strRef>
              <c:f>Sheet2!$N$73</c:f>
              <c:strCache>
                <c:ptCount val="1"/>
              </c:strCache>
              <c:extLst xmlns:c15="http://schemas.microsoft.com/office/drawing/2012/chart"/>
            </c:strRef>
          </c:tx>
          <c:spPr>
            <a:pattFill prst="narHorz">
              <a:fgClr>
                <a:schemeClr val="accent2">
                  <a:lumMod val="60000"/>
                </a:schemeClr>
              </a:fgClr>
              <a:bgClr>
                <a:schemeClr val="accent2">
                  <a:lumMod val="60000"/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>
                  <a:lumMod val="60000"/>
                </a:scheme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Sheet2!$C$75:$C$86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  <c:extLst xmlns:c15="http://schemas.microsoft.com/office/drawing/2012/chart"/>
            </c:strRef>
          </c:cat>
          <c:val>
            <c:numRef>
              <c:f>Sheet2!$M$75:$M$86</c:f>
              <c:numCache>
                <c:formatCode>General</c:formatCode>
                <c:ptCount val="12"/>
                <c:pt idx="0">
                  <c:v>1</c:v>
                </c:pt>
                <c:pt idx="2">
                  <c:v>3</c:v>
                </c:pt>
                <c:pt idx="3">
                  <c:v>3</c:v>
                </c:pt>
              </c:numCache>
              <c:extLst xmlns:c15="http://schemas.microsoft.com/office/drawing/2012/chart"/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7-9D3D-4D0B-8A27-562335880D66}"/>
            </c:ext>
          </c:extLst>
        </c:ser>
        <c:ser>
          <c:idx val="8"/>
          <c:order val="8"/>
          <c:tx>
            <c:strRef>
              <c:f>Sheet2!$O$73:$O$74</c:f>
              <c:strCache>
                <c:ptCount val="2"/>
                <c:pt idx="0">
                  <c:v>KATEGORI DAERAH PASIEN BPC</c:v>
                </c:pt>
                <c:pt idx="1">
                  <c:v>BANTEN</c:v>
                </c:pt>
              </c:strCache>
              <c:extLst xmlns:c15="http://schemas.microsoft.com/office/drawing/2012/chart"/>
            </c:strRef>
          </c:tx>
          <c:spPr>
            <a:pattFill prst="narHorz">
              <a:fgClr>
                <a:schemeClr val="accent3">
                  <a:lumMod val="60000"/>
                </a:schemeClr>
              </a:fgClr>
              <a:bgClr>
                <a:schemeClr val="accent3">
                  <a:lumMod val="60000"/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3">
                  <a:lumMod val="60000"/>
                </a:scheme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Sheet2!$C$75:$C$86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  <c:extLst xmlns:c15="http://schemas.microsoft.com/office/drawing/2012/chart"/>
            </c:strRef>
          </c:cat>
          <c:val>
            <c:numRef>
              <c:f>Sheet2!$N$76:$N$86</c:f>
              <c:numCache>
                <c:formatCode>General</c:formatCode>
                <c:ptCount val="11"/>
                <c:pt idx="0">
                  <c:v>1</c:v>
                </c:pt>
                <c:pt idx="1">
                  <c:v>3</c:v>
                </c:pt>
                <c:pt idx="2">
                  <c:v>5</c:v>
                </c:pt>
              </c:numCache>
              <c:extLst xmlns:c15="http://schemas.microsoft.com/office/drawing/2012/chart"/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8-9D3D-4D0B-8A27-562335880D66}"/>
            </c:ext>
          </c:extLst>
        </c:ser>
        <c:ser>
          <c:idx val="9"/>
          <c:order val="9"/>
          <c:tx>
            <c:strRef>
              <c:f>Sheet2!$T$73</c:f>
              <c:strCache>
                <c:ptCount val="1"/>
              </c:strCache>
              <c:extLst xmlns:c15="http://schemas.microsoft.com/office/drawing/2012/chart"/>
            </c:strRef>
          </c:tx>
          <c:spPr>
            <a:pattFill prst="narHorz">
              <a:fgClr>
                <a:schemeClr val="accent4">
                  <a:lumMod val="60000"/>
                </a:schemeClr>
              </a:fgClr>
              <a:bgClr>
                <a:schemeClr val="accent4">
                  <a:lumMod val="60000"/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4">
                  <a:lumMod val="60000"/>
                </a:scheme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Sheet2!$C$75:$C$86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  <c:extLst xmlns:c15="http://schemas.microsoft.com/office/drawing/2012/chart"/>
            </c:strRef>
          </c:cat>
          <c:val>
            <c:numRef>
              <c:f>Sheet2!$P$75:$P$86</c:f>
              <c:numCache>
                <c:formatCode>General</c:formatCode>
                <c:ptCount val="12"/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  <c:extLst xmlns:c15="http://schemas.microsoft.com/office/drawing/2012/chart"/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9-9D3D-4D0B-8A27-562335880D66}"/>
            </c:ext>
          </c:extLst>
        </c:ser>
        <c:ser>
          <c:idx val="10"/>
          <c:order val="10"/>
          <c:tx>
            <c:strRef>
              <c:f>Sheet2!$AA$73</c:f>
              <c:strCache>
                <c:ptCount val="1"/>
              </c:strCache>
            </c:strRef>
          </c:tx>
          <c:spPr>
            <a:pattFill prst="narHorz">
              <a:fgClr>
                <a:schemeClr val="accent5">
                  <a:lumMod val="60000"/>
                </a:schemeClr>
              </a:fgClr>
              <a:bgClr>
                <a:schemeClr val="accent5">
                  <a:lumMod val="60000"/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5">
                  <a:lumMod val="60000"/>
                </a:scheme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Sheet2!$C$75:$C$86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Sheet2!#REF!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9D3D-4D0B-8A27-562335880D6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2031477424"/>
        <c:axId val="2031478256"/>
        <c:extLst/>
      </c:barChart>
      <c:catAx>
        <c:axId val="2031477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31478256"/>
        <c:crosses val="autoZero"/>
        <c:auto val="1"/>
        <c:lblAlgn val="ctr"/>
        <c:lblOffset val="100"/>
        <c:noMultiLvlLbl val="0"/>
      </c:catAx>
      <c:valAx>
        <c:axId val="20314782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31477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d-ID" sz="1400" b="1" i="0" u="none" strike="noStrike" kern="1200" baseline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Proporsi Cara Pembayaran </a:t>
            </a:r>
          </a:p>
          <a:p>
            <a:pPr>
              <a:defRPr/>
            </a:pPr>
            <a:r>
              <a:rPr lang="id-ID" sz="1400" b="1" i="0" u="none" strike="noStrike" kern="1200" baseline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Pasien Instalasi Manajemen Nyeri </a:t>
            </a:r>
          </a:p>
          <a:p>
            <a:pPr>
              <a:defRPr/>
            </a:pPr>
            <a:r>
              <a:rPr lang="id-ID" sz="1400" b="1" i="0" u="none" strike="noStrike" kern="1200" baseline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Tahun 2023</a:t>
            </a:r>
            <a:endParaRPr lang="en-ID" sz="1400" b="1" i="0" u="none" strike="noStrike" kern="1200" baseline="0">
              <a:solidFill>
                <a:sysClr val="windowText" lastClr="000000">
                  <a:lumMod val="75000"/>
                  <a:lumOff val="25000"/>
                </a:sysClr>
              </a:solidFill>
            </a:endParaRPr>
          </a:p>
          <a:p>
            <a:pPr>
              <a:defRPr/>
            </a:pPr>
            <a:endParaRPr lang="en-ID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'Cara Bayar'!$C$23:$C$26</c:f>
              <c:strCache>
                <c:ptCount val="4"/>
                <c:pt idx="0">
                  <c:v>Umum</c:v>
                </c:pt>
                <c:pt idx="1">
                  <c:v>BPJS</c:v>
                </c:pt>
                <c:pt idx="2">
                  <c:v>Pihak ke-3</c:v>
                </c:pt>
                <c:pt idx="3">
                  <c:v>BPJS TK</c:v>
                </c:pt>
              </c:strCache>
            </c:strRef>
          </c:cat>
          <c:val>
            <c:numRef>
              <c:f>'Cara Bayar'!$D$23:$D$26</c:f>
            </c:numRef>
          </c:val>
          <c:extLst>
            <c:ext xmlns:c16="http://schemas.microsoft.com/office/drawing/2014/chart" uri="{C3380CC4-5D6E-409C-BE32-E72D297353CC}">
              <c16:uniqueId val="{00000000-4A37-4287-A945-CA0A403D28A5}"/>
            </c:ext>
          </c:extLst>
        </c:ser>
        <c:ser>
          <c:idx val="1"/>
          <c:order val="1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4A37-4287-A945-CA0A403D28A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4A37-4287-A945-CA0A403D28A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4A37-4287-A945-CA0A403D28A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4A37-4287-A945-CA0A403D28A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'Cara Bayar'!$C$23:$C$26</c:f>
              <c:strCache>
                <c:ptCount val="4"/>
                <c:pt idx="0">
                  <c:v>Umum</c:v>
                </c:pt>
                <c:pt idx="1">
                  <c:v>BPJS</c:v>
                </c:pt>
                <c:pt idx="2">
                  <c:v>Pihak ke-3</c:v>
                </c:pt>
                <c:pt idx="3">
                  <c:v>BPJS TK</c:v>
                </c:pt>
              </c:strCache>
            </c:strRef>
          </c:cat>
          <c:val>
            <c:numRef>
              <c:f>'Cara Bayar'!$E$23:$E$26</c:f>
              <c:numCache>
                <c:formatCode>General</c:formatCode>
                <c:ptCount val="4"/>
                <c:pt idx="0">
                  <c:v>1085</c:v>
                </c:pt>
                <c:pt idx="1">
                  <c:v>2390</c:v>
                </c:pt>
                <c:pt idx="2">
                  <c:v>53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4A37-4287-A945-CA0A403D28A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d-ID" dirty="0"/>
              <a:t>Persentase</a:t>
            </a:r>
            <a:r>
              <a:rPr lang="id-ID" baseline="0" dirty="0"/>
              <a:t> Pasien Tindakan dan Nontindakan </a:t>
            </a:r>
          </a:p>
          <a:p>
            <a:pPr>
              <a:defRPr/>
            </a:pPr>
            <a:r>
              <a:rPr lang="id-ID" baseline="0" dirty="0"/>
              <a:t>Tahun 2023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CAA8-45C3-9DB3-F1B8CB453BF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CAA8-45C3-9DB3-F1B8CB453BF9}"/>
              </c:ext>
            </c:extLst>
          </c:dPt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Sheet1!$A$2:$A$3</c:f>
              <c:strCache>
                <c:ptCount val="2"/>
                <c:pt idx="0">
                  <c:v>tindakan</c:v>
                </c:pt>
                <c:pt idx="1">
                  <c:v>Non Tindakan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2023</c:v>
                </c:pt>
                <c:pt idx="1">
                  <c:v>1507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9D6-49B3-AAFB-49B8443FADE2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d-ID" dirty="0"/>
              <a:t>Distribusi</a:t>
            </a:r>
            <a:r>
              <a:rPr lang="id-ID" baseline="0" dirty="0"/>
              <a:t> Tindakan di Bogor Pain Center Tahun 2023 </a:t>
            </a:r>
            <a:endParaRPr lang="en-ID" dirty="0"/>
          </a:p>
        </c:rich>
      </c:tx>
      <c:layout>
        <c:manualLayout>
          <c:xMode val="edge"/>
          <c:yMode val="edge"/>
          <c:x val="0.19254155730533684"/>
          <c:y val="3.07467021654463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Sheet1!$C$57</c:f>
              <c:strCache>
                <c:ptCount val="1"/>
                <c:pt idx="0">
                  <c:v>TINDAKAN TEREGISTRASI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Sheet1!$B$58:$B$69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Sheet1!$C$58:$C$69</c:f>
              <c:numCache>
                <c:formatCode>General</c:formatCode>
                <c:ptCount val="12"/>
                <c:pt idx="0">
                  <c:v>126</c:v>
                </c:pt>
                <c:pt idx="1">
                  <c:v>119</c:v>
                </c:pt>
                <c:pt idx="2">
                  <c:v>145</c:v>
                </c:pt>
                <c:pt idx="3">
                  <c:v>84</c:v>
                </c:pt>
                <c:pt idx="4">
                  <c:v>132</c:v>
                </c:pt>
                <c:pt idx="5">
                  <c:v>126</c:v>
                </c:pt>
                <c:pt idx="6">
                  <c:v>209</c:v>
                </c:pt>
                <c:pt idx="7">
                  <c:v>219</c:v>
                </c:pt>
                <c:pt idx="8">
                  <c:v>225</c:v>
                </c:pt>
                <c:pt idx="9">
                  <c:v>252</c:v>
                </c:pt>
                <c:pt idx="10">
                  <c:v>211</c:v>
                </c:pt>
                <c:pt idx="11">
                  <c:v>157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C46-4E96-8459-60456AD2AD29}"/>
            </c:ext>
          </c:extLst>
        </c:ser>
        <c:ser>
          <c:idx val="1"/>
          <c:order val="1"/>
          <c:tx>
            <c:strRef>
              <c:f>Sheet1!$D$57</c:f>
              <c:strCache>
                <c:ptCount val="1"/>
                <c:pt idx="0">
                  <c:v>TINDAKAN AMALAN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Sheet1!$B$58:$B$69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MARET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NOPEMBER</c:v>
                </c:pt>
                <c:pt idx="11">
                  <c:v>DESEMBER</c:v>
                </c:pt>
              </c:strCache>
            </c:strRef>
          </c:cat>
          <c:val>
            <c:numRef>
              <c:f>Sheet1!$D$58:$D$69</c:f>
              <c:numCache>
                <c:formatCode>General</c:formatCode>
                <c:ptCount val="12"/>
                <c:pt idx="0">
                  <c:v>12</c:v>
                </c:pt>
                <c:pt idx="1">
                  <c:v>8</c:v>
                </c:pt>
                <c:pt idx="2">
                  <c:v>20</c:v>
                </c:pt>
                <c:pt idx="3">
                  <c:v>12</c:v>
                </c:pt>
                <c:pt idx="4">
                  <c:v>12</c:v>
                </c:pt>
                <c:pt idx="5">
                  <c:v>12</c:v>
                </c:pt>
                <c:pt idx="6">
                  <c:v>15</c:v>
                </c:pt>
                <c:pt idx="7">
                  <c:v>14</c:v>
                </c:pt>
                <c:pt idx="8">
                  <c:v>15</c:v>
                </c:pt>
                <c:pt idx="9">
                  <c:v>14</c:v>
                </c:pt>
                <c:pt idx="10">
                  <c:v>12</c:v>
                </c:pt>
                <c:pt idx="1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C46-4E96-8459-60456AD2AD2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847450303"/>
        <c:axId val="1809325487"/>
      </c:barChart>
      <c:catAx>
        <c:axId val="18474503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09325487"/>
        <c:crosses val="autoZero"/>
        <c:auto val="1"/>
        <c:lblAlgn val="ctr"/>
        <c:lblOffset val="100"/>
        <c:noMultiLvlLbl val="0"/>
      </c:catAx>
      <c:valAx>
        <c:axId val="1809325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474503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494424-533D-4ABE-B5E8-33DA064FA22B}" type="doc">
      <dgm:prSet loTypeId="urn:microsoft.com/office/officeart/2005/8/layout/chevron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ID"/>
        </a:p>
      </dgm:t>
    </dgm:pt>
    <dgm:pt modelId="{9E319962-B15B-4E3B-8E8D-FAC47E275301}">
      <dgm:prSet phldrT="[Text]"/>
      <dgm:spPr/>
      <dgm:t>
        <a:bodyPr/>
        <a:lstStyle/>
        <a:p>
          <a:r>
            <a:rPr lang="id-ID" dirty="0"/>
            <a:t>Instalasi</a:t>
          </a:r>
          <a:endParaRPr lang="en-ID" dirty="0"/>
        </a:p>
      </dgm:t>
    </dgm:pt>
    <dgm:pt modelId="{FBA688CA-5E0E-4C1A-98D4-D202ED24192E}" type="parTrans" cxnId="{DC144A31-89F7-41E2-A1C5-4B08DBBC0CDA}">
      <dgm:prSet/>
      <dgm:spPr/>
      <dgm:t>
        <a:bodyPr/>
        <a:lstStyle/>
        <a:p>
          <a:endParaRPr lang="en-ID"/>
        </a:p>
      </dgm:t>
    </dgm:pt>
    <dgm:pt modelId="{F4AB824A-CC01-4CB5-B5BF-EC52128F0B60}" type="sibTrans" cxnId="{DC144A31-89F7-41E2-A1C5-4B08DBBC0CDA}">
      <dgm:prSet/>
      <dgm:spPr/>
      <dgm:t>
        <a:bodyPr/>
        <a:lstStyle/>
        <a:p>
          <a:endParaRPr lang="en-ID"/>
        </a:p>
      </dgm:t>
    </dgm:pt>
    <dgm:pt modelId="{886D90E5-A994-476C-9C63-08258DAE6B3C}">
      <dgm:prSet phldrT="[Text]"/>
      <dgm:spPr/>
      <dgm:t>
        <a:bodyPr/>
        <a:lstStyle/>
        <a:p>
          <a:r>
            <a:rPr lang="id-ID" dirty="0"/>
            <a:t>Total Pasien BPC</a:t>
          </a:r>
          <a:endParaRPr lang="en-ID" dirty="0"/>
        </a:p>
      </dgm:t>
    </dgm:pt>
    <dgm:pt modelId="{931A484B-816E-4CA6-A450-8256DAD62C96}" type="parTrans" cxnId="{8495CAE9-9374-4657-A23A-8EBAF3118F1A}">
      <dgm:prSet/>
      <dgm:spPr/>
      <dgm:t>
        <a:bodyPr/>
        <a:lstStyle/>
        <a:p>
          <a:endParaRPr lang="en-ID"/>
        </a:p>
      </dgm:t>
    </dgm:pt>
    <dgm:pt modelId="{74EA9740-DBDA-479A-848B-ED1C5D029F46}" type="sibTrans" cxnId="{8495CAE9-9374-4657-A23A-8EBAF3118F1A}">
      <dgm:prSet/>
      <dgm:spPr/>
      <dgm:t>
        <a:bodyPr/>
        <a:lstStyle/>
        <a:p>
          <a:endParaRPr lang="en-ID"/>
        </a:p>
      </dgm:t>
    </dgm:pt>
    <dgm:pt modelId="{A65672AD-AC90-468E-BE34-DDC54215C756}">
      <dgm:prSet phldrT="[Text]"/>
      <dgm:spPr/>
      <dgm:t>
        <a:bodyPr/>
        <a:lstStyle/>
        <a:p>
          <a:r>
            <a:rPr lang="id-ID" dirty="0"/>
            <a:t>Manajemen</a:t>
          </a:r>
          <a:endParaRPr lang="en-ID" dirty="0"/>
        </a:p>
      </dgm:t>
    </dgm:pt>
    <dgm:pt modelId="{A97B2845-D86B-40AC-9AAF-05D48676E942}" type="parTrans" cxnId="{AEED9F14-F2F5-43C9-9EA6-652CF0064DBF}">
      <dgm:prSet/>
      <dgm:spPr/>
      <dgm:t>
        <a:bodyPr/>
        <a:lstStyle/>
        <a:p>
          <a:endParaRPr lang="en-ID"/>
        </a:p>
      </dgm:t>
    </dgm:pt>
    <dgm:pt modelId="{256DCA6D-E0F9-40C3-B6AC-520D14263596}" type="sibTrans" cxnId="{AEED9F14-F2F5-43C9-9EA6-652CF0064DBF}">
      <dgm:prSet/>
      <dgm:spPr/>
      <dgm:t>
        <a:bodyPr/>
        <a:lstStyle/>
        <a:p>
          <a:endParaRPr lang="en-ID"/>
        </a:p>
      </dgm:t>
    </dgm:pt>
    <dgm:pt modelId="{A15E9564-5EE4-4A7B-8247-D648244DB7CA}">
      <dgm:prSet phldrT="[Text]"/>
      <dgm:spPr/>
      <dgm:t>
        <a:bodyPr/>
        <a:lstStyle/>
        <a:p>
          <a:r>
            <a:rPr lang="id-ID" dirty="0"/>
            <a:t>Pasien Teregistrasi Klinik</a:t>
          </a:r>
          <a:endParaRPr lang="en-ID" dirty="0"/>
        </a:p>
      </dgm:t>
    </dgm:pt>
    <dgm:pt modelId="{C5C8C50F-3495-4F13-8ED9-20AA83E46895}" type="parTrans" cxnId="{6758F373-DEBF-4B4E-88AC-8247547989E4}">
      <dgm:prSet/>
      <dgm:spPr/>
      <dgm:t>
        <a:bodyPr/>
        <a:lstStyle/>
        <a:p>
          <a:endParaRPr lang="en-ID"/>
        </a:p>
      </dgm:t>
    </dgm:pt>
    <dgm:pt modelId="{C466EDAD-F512-4CFC-A9EB-A5852FDE20B9}" type="sibTrans" cxnId="{6758F373-DEBF-4B4E-88AC-8247547989E4}">
      <dgm:prSet/>
      <dgm:spPr/>
      <dgm:t>
        <a:bodyPr/>
        <a:lstStyle/>
        <a:p>
          <a:endParaRPr lang="en-ID"/>
        </a:p>
      </dgm:t>
    </dgm:pt>
    <dgm:pt modelId="{EFAC96CC-D547-4E79-9D79-FF2E9FAA37DE}">
      <dgm:prSet phldrT="[Text]"/>
      <dgm:spPr/>
      <dgm:t>
        <a:bodyPr/>
        <a:lstStyle/>
        <a:p>
          <a:r>
            <a:rPr lang="id-ID" dirty="0"/>
            <a:t>3591 Pasien</a:t>
          </a:r>
          <a:endParaRPr lang="en-ID" dirty="0"/>
        </a:p>
      </dgm:t>
    </dgm:pt>
    <dgm:pt modelId="{E394D3DF-EE5C-4227-A899-077D88E3CE43}" type="parTrans" cxnId="{7DD561C1-362E-42F1-AE8B-C6113A82B45F}">
      <dgm:prSet/>
      <dgm:spPr/>
      <dgm:t>
        <a:bodyPr/>
        <a:lstStyle/>
        <a:p>
          <a:endParaRPr lang="en-ID"/>
        </a:p>
      </dgm:t>
    </dgm:pt>
    <dgm:pt modelId="{5204A9B7-B81A-4F38-AE58-15FEFF2F2ECB}" type="sibTrans" cxnId="{7DD561C1-362E-42F1-AE8B-C6113A82B45F}">
      <dgm:prSet/>
      <dgm:spPr/>
      <dgm:t>
        <a:bodyPr/>
        <a:lstStyle/>
        <a:p>
          <a:endParaRPr lang="en-ID"/>
        </a:p>
      </dgm:t>
    </dgm:pt>
    <dgm:pt modelId="{F27AD76C-F916-4F2C-9DAA-F5EF0BAEE532}">
      <dgm:prSet phldrT="[Text]"/>
      <dgm:spPr/>
      <dgm:t>
        <a:bodyPr/>
        <a:lstStyle/>
        <a:p>
          <a:r>
            <a:rPr lang="id-ID" dirty="0"/>
            <a:t>Nyeri</a:t>
          </a:r>
          <a:endParaRPr lang="en-ID" dirty="0"/>
        </a:p>
      </dgm:t>
    </dgm:pt>
    <dgm:pt modelId="{0FBE3036-987E-4D65-8360-FDD2DD9D96E9}" type="parTrans" cxnId="{1CDD7EA5-FB47-4155-985B-529C96B76A52}">
      <dgm:prSet/>
      <dgm:spPr/>
      <dgm:t>
        <a:bodyPr/>
        <a:lstStyle/>
        <a:p>
          <a:endParaRPr lang="en-ID"/>
        </a:p>
      </dgm:t>
    </dgm:pt>
    <dgm:pt modelId="{A2BE225B-CCDB-4C55-9B13-29888DA8489F}" type="sibTrans" cxnId="{1CDD7EA5-FB47-4155-985B-529C96B76A52}">
      <dgm:prSet/>
      <dgm:spPr/>
      <dgm:t>
        <a:bodyPr/>
        <a:lstStyle/>
        <a:p>
          <a:endParaRPr lang="en-ID"/>
        </a:p>
      </dgm:t>
    </dgm:pt>
    <dgm:pt modelId="{A1295D06-0A02-410E-B472-2C8945488658}">
      <dgm:prSet phldrT="[Text]"/>
      <dgm:spPr/>
      <dgm:t>
        <a:bodyPr/>
        <a:lstStyle/>
        <a:p>
          <a:r>
            <a:rPr lang="id-ID" dirty="0"/>
            <a:t>Pasien Amalan </a:t>
          </a:r>
          <a:endParaRPr lang="en-ID" dirty="0"/>
        </a:p>
      </dgm:t>
    </dgm:pt>
    <dgm:pt modelId="{C0CAB5DA-DAB4-4D02-B909-47ECF2B24198}" type="parTrans" cxnId="{D0043183-838B-4ECA-9A67-EE93869F57BB}">
      <dgm:prSet/>
      <dgm:spPr/>
      <dgm:t>
        <a:bodyPr/>
        <a:lstStyle/>
        <a:p>
          <a:endParaRPr lang="en-ID"/>
        </a:p>
      </dgm:t>
    </dgm:pt>
    <dgm:pt modelId="{45D91864-00C6-48DA-A131-F8AAC11E7F74}" type="sibTrans" cxnId="{D0043183-838B-4ECA-9A67-EE93869F57BB}">
      <dgm:prSet/>
      <dgm:spPr/>
      <dgm:t>
        <a:bodyPr/>
        <a:lstStyle/>
        <a:p>
          <a:endParaRPr lang="en-ID"/>
        </a:p>
      </dgm:t>
    </dgm:pt>
    <dgm:pt modelId="{175CE5D3-D234-42B8-AAE4-2F79BF0C5679}">
      <dgm:prSet phldrT="[Text]"/>
      <dgm:spPr/>
      <dgm:t>
        <a:bodyPr/>
        <a:lstStyle/>
        <a:p>
          <a:r>
            <a:rPr lang="id-ID" dirty="0"/>
            <a:t>131 Pasien</a:t>
          </a:r>
          <a:endParaRPr lang="en-ID" dirty="0"/>
        </a:p>
      </dgm:t>
    </dgm:pt>
    <dgm:pt modelId="{593B5CD0-97AC-485E-9251-476854B3A313}" type="parTrans" cxnId="{09C87E73-8233-4F87-8D11-D1DC323E1DA2}">
      <dgm:prSet/>
      <dgm:spPr/>
      <dgm:t>
        <a:bodyPr/>
        <a:lstStyle/>
        <a:p>
          <a:endParaRPr lang="en-ID"/>
        </a:p>
      </dgm:t>
    </dgm:pt>
    <dgm:pt modelId="{13B7E93A-CAF6-486A-9A33-1455AF01F50D}" type="sibTrans" cxnId="{09C87E73-8233-4F87-8D11-D1DC323E1DA2}">
      <dgm:prSet/>
      <dgm:spPr/>
      <dgm:t>
        <a:bodyPr/>
        <a:lstStyle/>
        <a:p>
          <a:endParaRPr lang="en-ID"/>
        </a:p>
      </dgm:t>
    </dgm:pt>
    <dgm:pt modelId="{8C286FF8-752D-42D8-A8AA-E6FD1EBA6E57}">
      <dgm:prSet phldrT="[Text]"/>
      <dgm:spPr/>
      <dgm:t>
        <a:bodyPr/>
        <a:lstStyle/>
        <a:p>
          <a:r>
            <a:rPr lang="id-ID" dirty="0"/>
            <a:t>Pasien Ruangan</a:t>
          </a:r>
          <a:endParaRPr lang="en-ID" dirty="0"/>
        </a:p>
      </dgm:t>
    </dgm:pt>
    <dgm:pt modelId="{DB96391D-16F9-490F-BD2F-CC0769951503}" type="parTrans" cxnId="{0A4E4E92-4C96-4D94-99A2-6DB6E2972D63}">
      <dgm:prSet/>
      <dgm:spPr/>
      <dgm:t>
        <a:bodyPr/>
        <a:lstStyle/>
        <a:p>
          <a:endParaRPr lang="en-ID"/>
        </a:p>
      </dgm:t>
    </dgm:pt>
    <dgm:pt modelId="{76DE9F72-EB66-47E8-B8A8-D9C8F537558F}" type="sibTrans" cxnId="{0A4E4E92-4C96-4D94-99A2-6DB6E2972D63}">
      <dgm:prSet/>
      <dgm:spPr/>
      <dgm:t>
        <a:bodyPr/>
        <a:lstStyle/>
        <a:p>
          <a:endParaRPr lang="en-ID"/>
        </a:p>
      </dgm:t>
    </dgm:pt>
    <dgm:pt modelId="{843E7C80-4B44-4A9A-9F95-3B01DB6C17B8}">
      <dgm:prSet phldrT="[Text]"/>
      <dgm:spPr/>
      <dgm:t>
        <a:bodyPr/>
        <a:lstStyle/>
        <a:p>
          <a:endParaRPr lang="en-ID" dirty="0"/>
        </a:p>
      </dgm:t>
    </dgm:pt>
    <dgm:pt modelId="{E80D7165-2CD6-4F04-BE79-A37DC70450DD}" type="parTrans" cxnId="{768E38B6-8078-4192-B591-0C1964707B88}">
      <dgm:prSet/>
      <dgm:spPr/>
      <dgm:t>
        <a:bodyPr/>
        <a:lstStyle/>
        <a:p>
          <a:endParaRPr lang="en-ID"/>
        </a:p>
      </dgm:t>
    </dgm:pt>
    <dgm:pt modelId="{8633690C-8C44-455A-B982-F5E520A6C425}" type="sibTrans" cxnId="{768E38B6-8078-4192-B591-0C1964707B88}">
      <dgm:prSet/>
      <dgm:spPr/>
      <dgm:t>
        <a:bodyPr/>
        <a:lstStyle/>
        <a:p>
          <a:endParaRPr lang="en-ID"/>
        </a:p>
      </dgm:t>
    </dgm:pt>
    <dgm:pt modelId="{8DED9CA1-77D9-4E93-802E-83C5E5B6A4B5}">
      <dgm:prSet phldrT="[Text]"/>
      <dgm:spPr/>
      <dgm:t>
        <a:bodyPr/>
        <a:lstStyle/>
        <a:p>
          <a:r>
            <a:rPr lang="id-ID" dirty="0"/>
            <a:t> 5 Pasien</a:t>
          </a:r>
          <a:endParaRPr lang="en-ID" dirty="0"/>
        </a:p>
      </dgm:t>
    </dgm:pt>
    <dgm:pt modelId="{D04F351B-AF84-4CC5-820E-8B4B80FDF238}" type="parTrans" cxnId="{9FFA9019-596F-426D-8580-7FC199D15E44}">
      <dgm:prSet/>
      <dgm:spPr/>
      <dgm:t>
        <a:bodyPr/>
        <a:lstStyle/>
        <a:p>
          <a:endParaRPr lang="en-ID"/>
        </a:p>
      </dgm:t>
    </dgm:pt>
    <dgm:pt modelId="{85AFB7BA-7399-475C-8CDD-C506E5F85811}" type="sibTrans" cxnId="{9FFA9019-596F-426D-8580-7FC199D15E44}">
      <dgm:prSet/>
      <dgm:spPr/>
      <dgm:t>
        <a:bodyPr/>
        <a:lstStyle/>
        <a:p>
          <a:endParaRPr lang="en-ID"/>
        </a:p>
      </dgm:t>
    </dgm:pt>
    <dgm:pt modelId="{DE35D3CD-711C-4706-AD3B-8F930A59A5C3}">
      <dgm:prSet phldrT="[Text]"/>
      <dgm:spPr/>
      <dgm:t>
        <a:bodyPr/>
        <a:lstStyle/>
        <a:p>
          <a:r>
            <a:rPr lang="id-ID" dirty="0"/>
            <a:t>3727 Pasien</a:t>
          </a:r>
          <a:endParaRPr lang="en-ID" dirty="0"/>
        </a:p>
      </dgm:t>
    </dgm:pt>
    <dgm:pt modelId="{D740D799-55FD-4B18-ADCF-EF19283CB016}" type="parTrans" cxnId="{9C008500-702D-42DC-B2CF-D388675F50A6}">
      <dgm:prSet/>
      <dgm:spPr/>
      <dgm:t>
        <a:bodyPr/>
        <a:lstStyle/>
        <a:p>
          <a:endParaRPr lang="en-ID"/>
        </a:p>
      </dgm:t>
    </dgm:pt>
    <dgm:pt modelId="{BABF1178-7A22-416C-AD63-F8ECE55CDCD4}" type="sibTrans" cxnId="{9C008500-702D-42DC-B2CF-D388675F50A6}">
      <dgm:prSet/>
      <dgm:spPr/>
      <dgm:t>
        <a:bodyPr/>
        <a:lstStyle/>
        <a:p>
          <a:endParaRPr lang="en-ID"/>
        </a:p>
      </dgm:t>
    </dgm:pt>
    <dgm:pt modelId="{169AFFCA-9028-4A31-BEB1-A871BF48DE91}" type="pres">
      <dgm:prSet presAssocID="{3A494424-533D-4ABE-B5E8-33DA064FA22B}" presName="linearFlow" presStyleCnt="0">
        <dgm:presLayoutVars>
          <dgm:dir/>
          <dgm:animLvl val="lvl"/>
          <dgm:resizeHandles val="exact"/>
        </dgm:presLayoutVars>
      </dgm:prSet>
      <dgm:spPr/>
    </dgm:pt>
    <dgm:pt modelId="{B238C7A4-C266-4840-8383-978087F4C7D9}" type="pres">
      <dgm:prSet presAssocID="{9E319962-B15B-4E3B-8E8D-FAC47E275301}" presName="composite" presStyleCnt="0"/>
      <dgm:spPr/>
    </dgm:pt>
    <dgm:pt modelId="{AB674422-356E-4F24-92B2-80321E999900}" type="pres">
      <dgm:prSet presAssocID="{9E319962-B15B-4E3B-8E8D-FAC47E275301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621E2194-8A15-4C44-8998-E17C12B6E49F}" type="pres">
      <dgm:prSet presAssocID="{9E319962-B15B-4E3B-8E8D-FAC47E275301}" presName="descendantText" presStyleLbl="alignAcc1" presStyleIdx="0" presStyleCnt="4">
        <dgm:presLayoutVars>
          <dgm:bulletEnabled val="1"/>
        </dgm:presLayoutVars>
      </dgm:prSet>
      <dgm:spPr/>
    </dgm:pt>
    <dgm:pt modelId="{BD6D391E-FE69-4FF5-B8C2-45998B54E638}" type="pres">
      <dgm:prSet presAssocID="{F4AB824A-CC01-4CB5-B5BF-EC52128F0B60}" presName="sp" presStyleCnt="0"/>
      <dgm:spPr/>
    </dgm:pt>
    <dgm:pt modelId="{4EE988E4-7BE4-4217-B8E3-9879789D65DC}" type="pres">
      <dgm:prSet presAssocID="{A65672AD-AC90-468E-BE34-DDC54215C756}" presName="composite" presStyleCnt="0"/>
      <dgm:spPr/>
    </dgm:pt>
    <dgm:pt modelId="{80DCF363-1528-4E40-AA86-99DF25B0EFA8}" type="pres">
      <dgm:prSet presAssocID="{A65672AD-AC90-468E-BE34-DDC54215C756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8A8A4DDF-1A26-4ADF-8B35-FECF6322BBE2}" type="pres">
      <dgm:prSet presAssocID="{A65672AD-AC90-468E-BE34-DDC54215C756}" presName="descendantText" presStyleLbl="alignAcc1" presStyleIdx="1" presStyleCnt="4" custLinFactNeighborY="1830">
        <dgm:presLayoutVars>
          <dgm:bulletEnabled val="1"/>
        </dgm:presLayoutVars>
      </dgm:prSet>
      <dgm:spPr/>
    </dgm:pt>
    <dgm:pt modelId="{1E30720B-7F50-453C-AD84-8E9DF2050197}" type="pres">
      <dgm:prSet presAssocID="{256DCA6D-E0F9-40C3-B6AC-520D14263596}" presName="sp" presStyleCnt="0"/>
      <dgm:spPr/>
    </dgm:pt>
    <dgm:pt modelId="{267ECA54-CD4C-4BBA-B16E-A158E831A7F4}" type="pres">
      <dgm:prSet presAssocID="{F27AD76C-F916-4F2C-9DAA-F5EF0BAEE532}" presName="composite" presStyleCnt="0"/>
      <dgm:spPr/>
    </dgm:pt>
    <dgm:pt modelId="{B6B57486-D4BB-4C93-B0F5-965FB251370B}" type="pres">
      <dgm:prSet presAssocID="{F27AD76C-F916-4F2C-9DAA-F5EF0BAEE532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7D0118E7-E8FE-4183-96EA-ACDDAB74C648}" type="pres">
      <dgm:prSet presAssocID="{F27AD76C-F916-4F2C-9DAA-F5EF0BAEE532}" presName="descendantText" presStyleLbl="alignAcc1" presStyleIdx="2" presStyleCnt="4" custLinFactNeighborY="0">
        <dgm:presLayoutVars>
          <dgm:bulletEnabled val="1"/>
        </dgm:presLayoutVars>
      </dgm:prSet>
      <dgm:spPr/>
    </dgm:pt>
    <dgm:pt modelId="{55BA2380-02C3-4336-A49D-277C8CFA0EC0}" type="pres">
      <dgm:prSet presAssocID="{A2BE225B-CCDB-4C55-9B13-29888DA8489F}" presName="sp" presStyleCnt="0"/>
      <dgm:spPr/>
    </dgm:pt>
    <dgm:pt modelId="{FA8B735B-9824-4F90-990F-D693CB3F3FAE}" type="pres">
      <dgm:prSet presAssocID="{843E7C80-4B44-4A9A-9F95-3B01DB6C17B8}" presName="composite" presStyleCnt="0"/>
      <dgm:spPr/>
    </dgm:pt>
    <dgm:pt modelId="{EEF09B1C-C934-4761-A5E6-BAE809025C77}" type="pres">
      <dgm:prSet presAssocID="{843E7C80-4B44-4A9A-9F95-3B01DB6C17B8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DBCE6282-942B-4A9D-AAF1-F52E3B90ED13}" type="pres">
      <dgm:prSet presAssocID="{843E7C80-4B44-4A9A-9F95-3B01DB6C17B8}" presName="descendantText" presStyleLbl="alignAcc1" presStyleIdx="3" presStyleCnt="4" custLinFactNeighborX="-1969" custLinFactNeighborY="7524">
        <dgm:presLayoutVars>
          <dgm:bulletEnabled val="1"/>
        </dgm:presLayoutVars>
      </dgm:prSet>
      <dgm:spPr/>
    </dgm:pt>
  </dgm:ptLst>
  <dgm:cxnLst>
    <dgm:cxn modelId="{9C008500-702D-42DC-B2CF-D388675F50A6}" srcId="{9E319962-B15B-4E3B-8E8D-FAC47E275301}" destId="{DE35D3CD-711C-4706-AD3B-8F930A59A5C3}" srcOrd="1" destOrd="0" parTransId="{D740D799-55FD-4B18-ADCF-EF19283CB016}" sibTransId="{BABF1178-7A22-416C-AD63-F8ECE55CDCD4}"/>
    <dgm:cxn modelId="{AEED9F14-F2F5-43C9-9EA6-652CF0064DBF}" srcId="{3A494424-533D-4ABE-B5E8-33DA064FA22B}" destId="{A65672AD-AC90-468E-BE34-DDC54215C756}" srcOrd="1" destOrd="0" parTransId="{A97B2845-D86B-40AC-9AAF-05D48676E942}" sibTransId="{256DCA6D-E0F9-40C3-B6AC-520D14263596}"/>
    <dgm:cxn modelId="{65296918-0C2C-4F63-A567-0DB13B34ED5B}" type="presOf" srcId="{8DED9CA1-77D9-4E93-802E-83C5E5B6A4B5}" destId="{7D0118E7-E8FE-4183-96EA-ACDDAB74C648}" srcOrd="0" destOrd="1" presId="urn:microsoft.com/office/officeart/2005/8/layout/chevron2"/>
    <dgm:cxn modelId="{9FFA9019-596F-426D-8580-7FC199D15E44}" srcId="{F27AD76C-F916-4F2C-9DAA-F5EF0BAEE532}" destId="{8DED9CA1-77D9-4E93-802E-83C5E5B6A4B5}" srcOrd="1" destOrd="0" parTransId="{D04F351B-AF84-4CC5-820E-8B4B80FDF238}" sibTransId="{85AFB7BA-7399-475C-8CDD-C506E5F85811}"/>
    <dgm:cxn modelId="{646E001F-D660-482F-9184-BCB001D90B96}" type="presOf" srcId="{843E7C80-4B44-4A9A-9F95-3B01DB6C17B8}" destId="{EEF09B1C-C934-4761-A5E6-BAE809025C77}" srcOrd="0" destOrd="0" presId="urn:microsoft.com/office/officeart/2005/8/layout/chevron2"/>
    <dgm:cxn modelId="{0D691C2A-5A49-42AB-87BD-93BB62A4CA60}" type="presOf" srcId="{175CE5D3-D234-42B8-AAE4-2F79BF0C5679}" destId="{DBCE6282-942B-4A9D-AAF1-F52E3B90ED13}" srcOrd="0" destOrd="1" presId="urn:microsoft.com/office/officeart/2005/8/layout/chevron2"/>
    <dgm:cxn modelId="{DC144A31-89F7-41E2-A1C5-4B08DBBC0CDA}" srcId="{3A494424-533D-4ABE-B5E8-33DA064FA22B}" destId="{9E319962-B15B-4E3B-8E8D-FAC47E275301}" srcOrd="0" destOrd="0" parTransId="{FBA688CA-5E0E-4C1A-98D4-D202ED24192E}" sibTransId="{F4AB824A-CC01-4CB5-B5BF-EC52128F0B60}"/>
    <dgm:cxn modelId="{9791586B-830F-4347-800A-0BC0E8317465}" type="presOf" srcId="{F27AD76C-F916-4F2C-9DAA-F5EF0BAEE532}" destId="{B6B57486-D4BB-4C93-B0F5-965FB251370B}" srcOrd="0" destOrd="0" presId="urn:microsoft.com/office/officeart/2005/8/layout/chevron2"/>
    <dgm:cxn modelId="{CBDEC152-D550-409E-AAD1-288637DB8E59}" type="presOf" srcId="{A15E9564-5EE4-4A7B-8247-D648244DB7CA}" destId="{8A8A4DDF-1A26-4ADF-8B35-FECF6322BBE2}" srcOrd="0" destOrd="0" presId="urn:microsoft.com/office/officeart/2005/8/layout/chevron2"/>
    <dgm:cxn modelId="{09C87E73-8233-4F87-8D11-D1DC323E1DA2}" srcId="{843E7C80-4B44-4A9A-9F95-3B01DB6C17B8}" destId="{175CE5D3-D234-42B8-AAE4-2F79BF0C5679}" srcOrd="1" destOrd="0" parTransId="{593B5CD0-97AC-485E-9251-476854B3A313}" sibTransId="{13B7E93A-CAF6-486A-9A33-1455AF01F50D}"/>
    <dgm:cxn modelId="{6758F373-DEBF-4B4E-88AC-8247547989E4}" srcId="{A65672AD-AC90-468E-BE34-DDC54215C756}" destId="{A15E9564-5EE4-4A7B-8247-D648244DB7CA}" srcOrd="0" destOrd="0" parTransId="{C5C8C50F-3495-4F13-8ED9-20AA83E46895}" sibTransId="{C466EDAD-F512-4CFC-A9EB-A5852FDE20B9}"/>
    <dgm:cxn modelId="{D0043183-838B-4ECA-9A67-EE93869F57BB}" srcId="{843E7C80-4B44-4A9A-9F95-3B01DB6C17B8}" destId="{A1295D06-0A02-410E-B472-2C8945488658}" srcOrd="0" destOrd="0" parTransId="{C0CAB5DA-DAB4-4D02-B909-47ECF2B24198}" sibTransId="{45D91864-00C6-48DA-A131-F8AAC11E7F74}"/>
    <dgm:cxn modelId="{67D5D08F-CD8C-4061-A84F-214FC13559AC}" type="presOf" srcId="{9E319962-B15B-4E3B-8E8D-FAC47E275301}" destId="{AB674422-356E-4F24-92B2-80321E999900}" srcOrd="0" destOrd="0" presId="urn:microsoft.com/office/officeart/2005/8/layout/chevron2"/>
    <dgm:cxn modelId="{0A4E4E92-4C96-4D94-99A2-6DB6E2972D63}" srcId="{F27AD76C-F916-4F2C-9DAA-F5EF0BAEE532}" destId="{8C286FF8-752D-42D8-A8AA-E6FD1EBA6E57}" srcOrd="0" destOrd="0" parTransId="{DB96391D-16F9-490F-BD2F-CC0769951503}" sibTransId="{76DE9F72-EB66-47E8-B8A8-D9C8F537558F}"/>
    <dgm:cxn modelId="{1B8DE79B-7C64-4034-B848-0A32BC675513}" type="presOf" srcId="{A1295D06-0A02-410E-B472-2C8945488658}" destId="{DBCE6282-942B-4A9D-AAF1-F52E3B90ED13}" srcOrd="0" destOrd="0" presId="urn:microsoft.com/office/officeart/2005/8/layout/chevron2"/>
    <dgm:cxn modelId="{1CDD7EA5-FB47-4155-985B-529C96B76A52}" srcId="{3A494424-533D-4ABE-B5E8-33DA064FA22B}" destId="{F27AD76C-F916-4F2C-9DAA-F5EF0BAEE532}" srcOrd="2" destOrd="0" parTransId="{0FBE3036-987E-4D65-8360-FDD2DD9D96E9}" sibTransId="{A2BE225B-CCDB-4C55-9B13-29888DA8489F}"/>
    <dgm:cxn modelId="{768E38B6-8078-4192-B591-0C1964707B88}" srcId="{3A494424-533D-4ABE-B5E8-33DA064FA22B}" destId="{843E7C80-4B44-4A9A-9F95-3B01DB6C17B8}" srcOrd="3" destOrd="0" parTransId="{E80D7165-2CD6-4F04-BE79-A37DC70450DD}" sibTransId="{8633690C-8C44-455A-B982-F5E520A6C425}"/>
    <dgm:cxn modelId="{7DD561C1-362E-42F1-AE8B-C6113A82B45F}" srcId="{A65672AD-AC90-468E-BE34-DDC54215C756}" destId="{EFAC96CC-D547-4E79-9D79-FF2E9FAA37DE}" srcOrd="1" destOrd="0" parTransId="{E394D3DF-EE5C-4227-A899-077D88E3CE43}" sibTransId="{5204A9B7-B81A-4F38-AE58-15FEFF2F2ECB}"/>
    <dgm:cxn modelId="{87E2B6C8-3D93-4C57-8109-D3312C958308}" type="presOf" srcId="{EFAC96CC-D547-4E79-9D79-FF2E9FAA37DE}" destId="{8A8A4DDF-1A26-4ADF-8B35-FECF6322BBE2}" srcOrd="0" destOrd="1" presId="urn:microsoft.com/office/officeart/2005/8/layout/chevron2"/>
    <dgm:cxn modelId="{89DD9ACD-F05F-4959-8BF0-58154E242104}" type="presOf" srcId="{886D90E5-A994-476C-9C63-08258DAE6B3C}" destId="{621E2194-8A15-4C44-8998-E17C12B6E49F}" srcOrd="0" destOrd="0" presId="urn:microsoft.com/office/officeart/2005/8/layout/chevron2"/>
    <dgm:cxn modelId="{C2F41BD4-AA5A-4BAC-96DC-CC5653EFC0CE}" type="presOf" srcId="{8C286FF8-752D-42D8-A8AA-E6FD1EBA6E57}" destId="{7D0118E7-E8FE-4183-96EA-ACDDAB74C648}" srcOrd="0" destOrd="0" presId="urn:microsoft.com/office/officeart/2005/8/layout/chevron2"/>
    <dgm:cxn modelId="{47E11FDA-A4D6-47C2-83C0-B0414B73881E}" type="presOf" srcId="{3A494424-533D-4ABE-B5E8-33DA064FA22B}" destId="{169AFFCA-9028-4A31-BEB1-A871BF48DE91}" srcOrd="0" destOrd="0" presId="urn:microsoft.com/office/officeart/2005/8/layout/chevron2"/>
    <dgm:cxn modelId="{E24730DA-3FE2-40A5-A441-E4507D0A3B02}" type="presOf" srcId="{DE35D3CD-711C-4706-AD3B-8F930A59A5C3}" destId="{621E2194-8A15-4C44-8998-E17C12B6E49F}" srcOrd="0" destOrd="1" presId="urn:microsoft.com/office/officeart/2005/8/layout/chevron2"/>
    <dgm:cxn modelId="{8495CAE9-9374-4657-A23A-8EBAF3118F1A}" srcId="{9E319962-B15B-4E3B-8E8D-FAC47E275301}" destId="{886D90E5-A994-476C-9C63-08258DAE6B3C}" srcOrd="0" destOrd="0" parTransId="{931A484B-816E-4CA6-A450-8256DAD62C96}" sibTransId="{74EA9740-DBDA-479A-848B-ED1C5D029F46}"/>
    <dgm:cxn modelId="{2D8F69FE-003A-42E5-9E4D-0B673C024C93}" type="presOf" srcId="{A65672AD-AC90-468E-BE34-DDC54215C756}" destId="{80DCF363-1528-4E40-AA86-99DF25B0EFA8}" srcOrd="0" destOrd="0" presId="urn:microsoft.com/office/officeart/2005/8/layout/chevron2"/>
    <dgm:cxn modelId="{1E52EB54-3B8A-4AE9-B9B9-543E80F9BAE9}" type="presParOf" srcId="{169AFFCA-9028-4A31-BEB1-A871BF48DE91}" destId="{B238C7A4-C266-4840-8383-978087F4C7D9}" srcOrd="0" destOrd="0" presId="urn:microsoft.com/office/officeart/2005/8/layout/chevron2"/>
    <dgm:cxn modelId="{BF267891-8EED-4503-AD3C-7CC8E5C8D106}" type="presParOf" srcId="{B238C7A4-C266-4840-8383-978087F4C7D9}" destId="{AB674422-356E-4F24-92B2-80321E999900}" srcOrd="0" destOrd="0" presId="urn:microsoft.com/office/officeart/2005/8/layout/chevron2"/>
    <dgm:cxn modelId="{DBA9B7EC-03B2-4EF5-B4CD-BA29591FDED4}" type="presParOf" srcId="{B238C7A4-C266-4840-8383-978087F4C7D9}" destId="{621E2194-8A15-4C44-8998-E17C12B6E49F}" srcOrd="1" destOrd="0" presId="urn:microsoft.com/office/officeart/2005/8/layout/chevron2"/>
    <dgm:cxn modelId="{CAD608E7-AE8B-4C35-B195-6156256A9F5D}" type="presParOf" srcId="{169AFFCA-9028-4A31-BEB1-A871BF48DE91}" destId="{BD6D391E-FE69-4FF5-B8C2-45998B54E638}" srcOrd="1" destOrd="0" presId="urn:microsoft.com/office/officeart/2005/8/layout/chevron2"/>
    <dgm:cxn modelId="{540850E9-6F0C-4CF0-9665-048B0C6DE343}" type="presParOf" srcId="{169AFFCA-9028-4A31-BEB1-A871BF48DE91}" destId="{4EE988E4-7BE4-4217-B8E3-9879789D65DC}" srcOrd="2" destOrd="0" presId="urn:microsoft.com/office/officeart/2005/8/layout/chevron2"/>
    <dgm:cxn modelId="{40633050-0009-4F99-92E0-AB837E0622EF}" type="presParOf" srcId="{4EE988E4-7BE4-4217-B8E3-9879789D65DC}" destId="{80DCF363-1528-4E40-AA86-99DF25B0EFA8}" srcOrd="0" destOrd="0" presId="urn:microsoft.com/office/officeart/2005/8/layout/chevron2"/>
    <dgm:cxn modelId="{F8E7FEA4-A35A-4F55-96C5-FEEB29977435}" type="presParOf" srcId="{4EE988E4-7BE4-4217-B8E3-9879789D65DC}" destId="{8A8A4DDF-1A26-4ADF-8B35-FECF6322BBE2}" srcOrd="1" destOrd="0" presId="urn:microsoft.com/office/officeart/2005/8/layout/chevron2"/>
    <dgm:cxn modelId="{7E7341C0-E22D-4797-9EF5-A98BD48624E1}" type="presParOf" srcId="{169AFFCA-9028-4A31-BEB1-A871BF48DE91}" destId="{1E30720B-7F50-453C-AD84-8E9DF2050197}" srcOrd="3" destOrd="0" presId="urn:microsoft.com/office/officeart/2005/8/layout/chevron2"/>
    <dgm:cxn modelId="{85471AE2-3681-4B4A-957B-C810041EB275}" type="presParOf" srcId="{169AFFCA-9028-4A31-BEB1-A871BF48DE91}" destId="{267ECA54-CD4C-4BBA-B16E-A158E831A7F4}" srcOrd="4" destOrd="0" presId="urn:microsoft.com/office/officeart/2005/8/layout/chevron2"/>
    <dgm:cxn modelId="{C2B96EE4-ABCA-4B84-B030-4B712C6C2333}" type="presParOf" srcId="{267ECA54-CD4C-4BBA-B16E-A158E831A7F4}" destId="{B6B57486-D4BB-4C93-B0F5-965FB251370B}" srcOrd="0" destOrd="0" presId="urn:microsoft.com/office/officeart/2005/8/layout/chevron2"/>
    <dgm:cxn modelId="{5818FE6F-81AE-4817-937B-B5B05AF22092}" type="presParOf" srcId="{267ECA54-CD4C-4BBA-B16E-A158E831A7F4}" destId="{7D0118E7-E8FE-4183-96EA-ACDDAB74C648}" srcOrd="1" destOrd="0" presId="urn:microsoft.com/office/officeart/2005/8/layout/chevron2"/>
    <dgm:cxn modelId="{8C9556FD-D6DF-4734-9D83-7F2BA62CF4BD}" type="presParOf" srcId="{169AFFCA-9028-4A31-BEB1-A871BF48DE91}" destId="{55BA2380-02C3-4336-A49D-277C8CFA0EC0}" srcOrd="5" destOrd="0" presId="urn:microsoft.com/office/officeart/2005/8/layout/chevron2"/>
    <dgm:cxn modelId="{754BF0A0-A1CA-4559-BAEE-F8B26023E5C4}" type="presParOf" srcId="{169AFFCA-9028-4A31-BEB1-A871BF48DE91}" destId="{FA8B735B-9824-4F90-990F-D693CB3F3FAE}" srcOrd="6" destOrd="0" presId="urn:microsoft.com/office/officeart/2005/8/layout/chevron2"/>
    <dgm:cxn modelId="{F1946845-F35F-4265-8190-814F50C7EA7F}" type="presParOf" srcId="{FA8B735B-9824-4F90-990F-D693CB3F3FAE}" destId="{EEF09B1C-C934-4761-A5E6-BAE809025C77}" srcOrd="0" destOrd="0" presId="urn:microsoft.com/office/officeart/2005/8/layout/chevron2"/>
    <dgm:cxn modelId="{B396BC77-2689-4AA3-804D-73C401D21063}" type="presParOf" srcId="{FA8B735B-9824-4F90-990F-D693CB3F3FAE}" destId="{DBCE6282-942B-4A9D-AAF1-F52E3B90ED1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39527FE-9A9C-45C5-BC7B-419CA1A4A2B5}" type="doc">
      <dgm:prSet loTypeId="urn:diagrams.loki3.com/TabbedArc+Icon" loCatId="relationship" qsTypeId="urn:microsoft.com/office/officeart/2005/8/quickstyle/simple1" qsCatId="simple" csTypeId="urn:microsoft.com/office/officeart/2005/8/colors/accent1_2" csCatId="accent1" phldr="1"/>
      <dgm:spPr/>
    </dgm:pt>
    <dgm:pt modelId="{A6B41C53-C043-4519-9CCB-8D8063E91609}">
      <dgm:prSet phldrT="[Text]"/>
      <dgm:spPr/>
      <dgm:t>
        <a:bodyPr/>
        <a:lstStyle/>
        <a:p>
          <a:r>
            <a:rPr lang="id-ID" dirty="0"/>
            <a:t>Jumlah Paisen </a:t>
          </a:r>
          <a:endParaRPr lang="en-ID" dirty="0"/>
        </a:p>
      </dgm:t>
    </dgm:pt>
    <dgm:pt modelId="{8E5BEE57-691A-4711-88DD-07C2981B5BC2}" type="parTrans" cxnId="{931500CA-95CB-4826-9AB9-3E5A57ABF39A}">
      <dgm:prSet/>
      <dgm:spPr/>
      <dgm:t>
        <a:bodyPr/>
        <a:lstStyle/>
        <a:p>
          <a:endParaRPr lang="en-ID"/>
        </a:p>
      </dgm:t>
    </dgm:pt>
    <dgm:pt modelId="{6435CA30-3285-4620-BAF2-687620CA7E55}" type="sibTrans" cxnId="{931500CA-95CB-4826-9AB9-3E5A57ABF39A}">
      <dgm:prSet/>
      <dgm:spPr/>
      <dgm:t>
        <a:bodyPr/>
        <a:lstStyle/>
        <a:p>
          <a:endParaRPr lang="en-ID"/>
        </a:p>
      </dgm:t>
    </dgm:pt>
    <dgm:pt modelId="{1F43EE1B-1411-415A-BDFF-B101394D1C69}">
      <dgm:prSet phldrT="[Text]"/>
      <dgm:spPr/>
      <dgm:t>
        <a:bodyPr/>
        <a:lstStyle/>
        <a:p>
          <a:r>
            <a:rPr lang="id-ID" dirty="0"/>
            <a:t>Laki-laki </a:t>
          </a:r>
          <a:endParaRPr lang="en-ID" dirty="0"/>
        </a:p>
      </dgm:t>
    </dgm:pt>
    <dgm:pt modelId="{60DFC697-F532-4C18-B09C-979A362FAE50}" type="parTrans" cxnId="{A6AAD8DD-DC33-4140-B384-9CAB50A26033}">
      <dgm:prSet/>
      <dgm:spPr/>
      <dgm:t>
        <a:bodyPr/>
        <a:lstStyle/>
        <a:p>
          <a:endParaRPr lang="en-ID"/>
        </a:p>
      </dgm:t>
    </dgm:pt>
    <dgm:pt modelId="{F4BB7E0C-C3B5-42BA-B33E-51E04EA66163}" type="sibTrans" cxnId="{A6AAD8DD-DC33-4140-B384-9CAB50A26033}">
      <dgm:prSet/>
      <dgm:spPr/>
      <dgm:t>
        <a:bodyPr/>
        <a:lstStyle/>
        <a:p>
          <a:endParaRPr lang="en-ID"/>
        </a:p>
      </dgm:t>
    </dgm:pt>
    <dgm:pt modelId="{8633963A-9E8E-41E6-A942-26B6B7CCEC97}">
      <dgm:prSet phldrT="[Text]"/>
      <dgm:spPr/>
      <dgm:t>
        <a:bodyPr/>
        <a:lstStyle/>
        <a:p>
          <a:r>
            <a:rPr lang="id-ID" dirty="0"/>
            <a:t>Perempuan</a:t>
          </a:r>
          <a:endParaRPr lang="en-ID" dirty="0"/>
        </a:p>
      </dgm:t>
    </dgm:pt>
    <dgm:pt modelId="{AE2CFCF0-EA00-4CC8-8DBD-6795145DD33B}" type="parTrans" cxnId="{46454832-2C89-44DE-A32A-C1E11B27AF03}">
      <dgm:prSet/>
      <dgm:spPr/>
      <dgm:t>
        <a:bodyPr/>
        <a:lstStyle/>
        <a:p>
          <a:endParaRPr lang="en-ID"/>
        </a:p>
      </dgm:t>
    </dgm:pt>
    <dgm:pt modelId="{0B309E3E-C1D0-4762-81B2-5FDECBC2F681}" type="sibTrans" cxnId="{46454832-2C89-44DE-A32A-C1E11B27AF03}">
      <dgm:prSet/>
      <dgm:spPr/>
      <dgm:t>
        <a:bodyPr/>
        <a:lstStyle/>
        <a:p>
          <a:endParaRPr lang="en-ID"/>
        </a:p>
      </dgm:t>
    </dgm:pt>
    <dgm:pt modelId="{A8FE3EBB-6D21-467E-A59B-802585BF62DC}" type="pres">
      <dgm:prSet presAssocID="{B39527FE-9A9C-45C5-BC7B-419CA1A4A2B5}" presName="Name0" presStyleCnt="0">
        <dgm:presLayoutVars>
          <dgm:dir/>
          <dgm:resizeHandles val="exact"/>
        </dgm:presLayoutVars>
      </dgm:prSet>
      <dgm:spPr/>
    </dgm:pt>
    <dgm:pt modelId="{0D709945-04D8-4F89-825A-1E97A0A485FA}" type="pres">
      <dgm:prSet presAssocID="{A6B41C53-C043-4519-9CCB-8D8063E91609}" presName="twoplus" presStyleLbl="node1" presStyleIdx="0" presStyleCnt="3">
        <dgm:presLayoutVars>
          <dgm:bulletEnabled val="1"/>
        </dgm:presLayoutVars>
      </dgm:prSet>
      <dgm:spPr/>
    </dgm:pt>
    <dgm:pt modelId="{E45705E6-D8DD-438E-8866-C09CFDC57912}" type="pres">
      <dgm:prSet presAssocID="{1F43EE1B-1411-415A-BDFF-B101394D1C69}" presName="twoplus" presStyleLbl="node1" presStyleIdx="1" presStyleCnt="3">
        <dgm:presLayoutVars>
          <dgm:bulletEnabled val="1"/>
        </dgm:presLayoutVars>
      </dgm:prSet>
      <dgm:spPr/>
    </dgm:pt>
    <dgm:pt modelId="{D33ACD29-AFA7-407D-BC85-136092FF144E}" type="pres">
      <dgm:prSet presAssocID="{8633963A-9E8E-41E6-A942-26B6B7CCEC97}" presName="twoplus" presStyleLbl="node1" presStyleIdx="2" presStyleCnt="3">
        <dgm:presLayoutVars>
          <dgm:bulletEnabled val="1"/>
        </dgm:presLayoutVars>
      </dgm:prSet>
      <dgm:spPr/>
    </dgm:pt>
  </dgm:ptLst>
  <dgm:cxnLst>
    <dgm:cxn modelId="{AC9CC32C-398B-41F8-8930-810D2AF64FD6}" type="presOf" srcId="{B39527FE-9A9C-45C5-BC7B-419CA1A4A2B5}" destId="{A8FE3EBB-6D21-467E-A59B-802585BF62DC}" srcOrd="0" destOrd="0" presId="urn:diagrams.loki3.com/TabbedArc+Icon"/>
    <dgm:cxn modelId="{46454832-2C89-44DE-A32A-C1E11B27AF03}" srcId="{B39527FE-9A9C-45C5-BC7B-419CA1A4A2B5}" destId="{8633963A-9E8E-41E6-A942-26B6B7CCEC97}" srcOrd="2" destOrd="0" parTransId="{AE2CFCF0-EA00-4CC8-8DBD-6795145DD33B}" sibTransId="{0B309E3E-C1D0-4762-81B2-5FDECBC2F681}"/>
    <dgm:cxn modelId="{2A84D6C4-9905-4C61-B6D0-56690714BA42}" type="presOf" srcId="{A6B41C53-C043-4519-9CCB-8D8063E91609}" destId="{0D709945-04D8-4F89-825A-1E97A0A485FA}" srcOrd="0" destOrd="0" presId="urn:diagrams.loki3.com/TabbedArc+Icon"/>
    <dgm:cxn modelId="{C2190CC8-59FD-4B1E-8FFE-A4C9D19CE613}" type="presOf" srcId="{1F43EE1B-1411-415A-BDFF-B101394D1C69}" destId="{E45705E6-D8DD-438E-8866-C09CFDC57912}" srcOrd="0" destOrd="0" presId="urn:diagrams.loki3.com/TabbedArc+Icon"/>
    <dgm:cxn modelId="{931500CA-95CB-4826-9AB9-3E5A57ABF39A}" srcId="{B39527FE-9A9C-45C5-BC7B-419CA1A4A2B5}" destId="{A6B41C53-C043-4519-9CCB-8D8063E91609}" srcOrd="0" destOrd="0" parTransId="{8E5BEE57-691A-4711-88DD-07C2981B5BC2}" sibTransId="{6435CA30-3285-4620-BAF2-687620CA7E55}"/>
    <dgm:cxn modelId="{91FF4CDC-FE0B-4C49-87CB-BE01AA20BF24}" type="presOf" srcId="{8633963A-9E8E-41E6-A942-26B6B7CCEC97}" destId="{D33ACD29-AFA7-407D-BC85-136092FF144E}" srcOrd="0" destOrd="0" presId="urn:diagrams.loki3.com/TabbedArc+Icon"/>
    <dgm:cxn modelId="{A6AAD8DD-DC33-4140-B384-9CAB50A26033}" srcId="{B39527FE-9A9C-45C5-BC7B-419CA1A4A2B5}" destId="{1F43EE1B-1411-415A-BDFF-B101394D1C69}" srcOrd="1" destOrd="0" parTransId="{60DFC697-F532-4C18-B09C-979A362FAE50}" sibTransId="{F4BB7E0C-C3B5-42BA-B33E-51E04EA66163}"/>
    <dgm:cxn modelId="{7BDACE7F-DD73-488C-BE39-EAC3D4F1ED26}" type="presParOf" srcId="{A8FE3EBB-6D21-467E-A59B-802585BF62DC}" destId="{0D709945-04D8-4F89-825A-1E97A0A485FA}" srcOrd="0" destOrd="0" presId="urn:diagrams.loki3.com/TabbedArc+Icon"/>
    <dgm:cxn modelId="{70C6F740-4025-4EDD-952D-7927F572810E}" type="presParOf" srcId="{A8FE3EBB-6D21-467E-A59B-802585BF62DC}" destId="{E45705E6-D8DD-438E-8866-C09CFDC57912}" srcOrd="1" destOrd="0" presId="urn:diagrams.loki3.com/TabbedArc+Icon"/>
    <dgm:cxn modelId="{DEB9330E-4DB9-4F65-9C79-9C6542B57C86}" type="presParOf" srcId="{A8FE3EBB-6D21-467E-A59B-802585BF62DC}" destId="{D33ACD29-AFA7-407D-BC85-136092FF144E}" srcOrd="2" destOrd="0" presId="urn:diagrams.loki3.com/TabbedArc+Icon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39527FE-9A9C-45C5-BC7B-419CA1A4A2B5}" type="doc">
      <dgm:prSet loTypeId="urn:diagrams.loki3.com/TabbedArc+Icon" loCatId="relationship" qsTypeId="urn:microsoft.com/office/officeart/2005/8/quickstyle/simple1" qsCatId="simple" csTypeId="urn:microsoft.com/office/officeart/2005/8/colors/accent1_2" csCatId="accent1" phldr="1"/>
      <dgm:spPr/>
    </dgm:pt>
    <dgm:pt modelId="{A6B41C53-C043-4519-9CCB-8D8063E91609}">
      <dgm:prSet phldrT="[Text]"/>
      <dgm:spPr/>
      <dgm:t>
        <a:bodyPr/>
        <a:lstStyle/>
        <a:p>
          <a:r>
            <a:rPr lang="id-ID" dirty="0"/>
            <a:t>3591 Pasien</a:t>
          </a:r>
          <a:endParaRPr lang="en-ID" dirty="0"/>
        </a:p>
      </dgm:t>
    </dgm:pt>
    <dgm:pt modelId="{8E5BEE57-691A-4711-88DD-07C2981B5BC2}" type="parTrans" cxnId="{931500CA-95CB-4826-9AB9-3E5A57ABF39A}">
      <dgm:prSet/>
      <dgm:spPr/>
      <dgm:t>
        <a:bodyPr/>
        <a:lstStyle/>
        <a:p>
          <a:endParaRPr lang="en-ID"/>
        </a:p>
      </dgm:t>
    </dgm:pt>
    <dgm:pt modelId="{6435CA30-3285-4620-BAF2-687620CA7E55}" type="sibTrans" cxnId="{931500CA-95CB-4826-9AB9-3E5A57ABF39A}">
      <dgm:prSet/>
      <dgm:spPr/>
      <dgm:t>
        <a:bodyPr/>
        <a:lstStyle/>
        <a:p>
          <a:endParaRPr lang="en-ID"/>
        </a:p>
      </dgm:t>
    </dgm:pt>
    <dgm:pt modelId="{1F43EE1B-1411-415A-BDFF-B101394D1C69}">
      <dgm:prSet phldrT="[Text]"/>
      <dgm:spPr/>
      <dgm:t>
        <a:bodyPr/>
        <a:lstStyle/>
        <a:p>
          <a:r>
            <a:rPr lang="id-ID" dirty="0"/>
            <a:t>963 Pasien</a:t>
          </a:r>
          <a:endParaRPr lang="en-ID" dirty="0"/>
        </a:p>
      </dgm:t>
    </dgm:pt>
    <dgm:pt modelId="{60DFC697-F532-4C18-B09C-979A362FAE50}" type="parTrans" cxnId="{A6AAD8DD-DC33-4140-B384-9CAB50A26033}">
      <dgm:prSet/>
      <dgm:spPr/>
      <dgm:t>
        <a:bodyPr/>
        <a:lstStyle/>
        <a:p>
          <a:endParaRPr lang="en-ID"/>
        </a:p>
      </dgm:t>
    </dgm:pt>
    <dgm:pt modelId="{F4BB7E0C-C3B5-42BA-B33E-51E04EA66163}" type="sibTrans" cxnId="{A6AAD8DD-DC33-4140-B384-9CAB50A26033}">
      <dgm:prSet/>
      <dgm:spPr/>
      <dgm:t>
        <a:bodyPr/>
        <a:lstStyle/>
        <a:p>
          <a:endParaRPr lang="en-ID"/>
        </a:p>
      </dgm:t>
    </dgm:pt>
    <dgm:pt modelId="{8633963A-9E8E-41E6-A942-26B6B7CCEC97}">
      <dgm:prSet phldrT="[Text]"/>
      <dgm:spPr/>
      <dgm:t>
        <a:bodyPr/>
        <a:lstStyle/>
        <a:p>
          <a:r>
            <a:rPr lang="id-ID" dirty="0"/>
            <a:t> 2628 Pasien</a:t>
          </a:r>
          <a:endParaRPr lang="en-ID" dirty="0"/>
        </a:p>
      </dgm:t>
    </dgm:pt>
    <dgm:pt modelId="{AE2CFCF0-EA00-4CC8-8DBD-6795145DD33B}" type="parTrans" cxnId="{46454832-2C89-44DE-A32A-C1E11B27AF03}">
      <dgm:prSet/>
      <dgm:spPr/>
      <dgm:t>
        <a:bodyPr/>
        <a:lstStyle/>
        <a:p>
          <a:endParaRPr lang="en-ID"/>
        </a:p>
      </dgm:t>
    </dgm:pt>
    <dgm:pt modelId="{0B309E3E-C1D0-4762-81B2-5FDECBC2F681}" type="sibTrans" cxnId="{46454832-2C89-44DE-A32A-C1E11B27AF03}">
      <dgm:prSet/>
      <dgm:spPr/>
      <dgm:t>
        <a:bodyPr/>
        <a:lstStyle/>
        <a:p>
          <a:endParaRPr lang="en-ID"/>
        </a:p>
      </dgm:t>
    </dgm:pt>
    <dgm:pt modelId="{A8FE3EBB-6D21-467E-A59B-802585BF62DC}" type="pres">
      <dgm:prSet presAssocID="{B39527FE-9A9C-45C5-BC7B-419CA1A4A2B5}" presName="Name0" presStyleCnt="0">
        <dgm:presLayoutVars>
          <dgm:dir/>
          <dgm:resizeHandles val="exact"/>
        </dgm:presLayoutVars>
      </dgm:prSet>
      <dgm:spPr/>
    </dgm:pt>
    <dgm:pt modelId="{0D709945-04D8-4F89-825A-1E97A0A485FA}" type="pres">
      <dgm:prSet presAssocID="{A6B41C53-C043-4519-9CCB-8D8063E91609}" presName="twoplus" presStyleLbl="node1" presStyleIdx="0" presStyleCnt="3">
        <dgm:presLayoutVars>
          <dgm:bulletEnabled val="1"/>
        </dgm:presLayoutVars>
      </dgm:prSet>
      <dgm:spPr/>
    </dgm:pt>
    <dgm:pt modelId="{E45705E6-D8DD-438E-8866-C09CFDC57912}" type="pres">
      <dgm:prSet presAssocID="{1F43EE1B-1411-415A-BDFF-B101394D1C69}" presName="twoplus" presStyleLbl="node1" presStyleIdx="1" presStyleCnt="3">
        <dgm:presLayoutVars>
          <dgm:bulletEnabled val="1"/>
        </dgm:presLayoutVars>
      </dgm:prSet>
      <dgm:spPr/>
    </dgm:pt>
    <dgm:pt modelId="{D33ACD29-AFA7-407D-BC85-136092FF144E}" type="pres">
      <dgm:prSet presAssocID="{8633963A-9E8E-41E6-A942-26B6B7CCEC97}" presName="twoplus" presStyleLbl="node1" presStyleIdx="2" presStyleCnt="3">
        <dgm:presLayoutVars>
          <dgm:bulletEnabled val="1"/>
        </dgm:presLayoutVars>
      </dgm:prSet>
      <dgm:spPr/>
    </dgm:pt>
  </dgm:ptLst>
  <dgm:cxnLst>
    <dgm:cxn modelId="{AC9CC32C-398B-41F8-8930-810D2AF64FD6}" type="presOf" srcId="{B39527FE-9A9C-45C5-BC7B-419CA1A4A2B5}" destId="{A8FE3EBB-6D21-467E-A59B-802585BF62DC}" srcOrd="0" destOrd="0" presId="urn:diagrams.loki3.com/TabbedArc+Icon"/>
    <dgm:cxn modelId="{46454832-2C89-44DE-A32A-C1E11B27AF03}" srcId="{B39527FE-9A9C-45C5-BC7B-419CA1A4A2B5}" destId="{8633963A-9E8E-41E6-A942-26B6B7CCEC97}" srcOrd="2" destOrd="0" parTransId="{AE2CFCF0-EA00-4CC8-8DBD-6795145DD33B}" sibTransId="{0B309E3E-C1D0-4762-81B2-5FDECBC2F681}"/>
    <dgm:cxn modelId="{2A84D6C4-9905-4C61-B6D0-56690714BA42}" type="presOf" srcId="{A6B41C53-C043-4519-9CCB-8D8063E91609}" destId="{0D709945-04D8-4F89-825A-1E97A0A485FA}" srcOrd="0" destOrd="0" presId="urn:diagrams.loki3.com/TabbedArc+Icon"/>
    <dgm:cxn modelId="{C2190CC8-59FD-4B1E-8FFE-A4C9D19CE613}" type="presOf" srcId="{1F43EE1B-1411-415A-BDFF-B101394D1C69}" destId="{E45705E6-D8DD-438E-8866-C09CFDC57912}" srcOrd="0" destOrd="0" presId="urn:diagrams.loki3.com/TabbedArc+Icon"/>
    <dgm:cxn modelId="{931500CA-95CB-4826-9AB9-3E5A57ABF39A}" srcId="{B39527FE-9A9C-45C5-BC7B-419CA1A4A2B5}" destId="{A6B41C53-C043-4519-9CCB-8D8063E91609}" srcOrd="0" destOrd="0" parTransId="{8E5BEE57-691A-4711-88DD-07C2981B5BC2}" sibTransId="{6435CA30-3285-4620-BAF2-687620CA7E55}"/>
    <dgm:cxn modelId="{91FF4CDC-FE0B-4C49-87CB-BE01AA20BF24}" type="presOf" srcId="{8633963A-9E8E-41E6-A942-26B6B7CCEC97}" destId="{D33ACD29-AFA7-407D-BC85-136092FF144E}" srcOrd="0" destOrd="0" presId="urn:diagrams.loki3.com/TabbedArc+Icon"/>
    <dgm:cxn modelId="{A6AAD8DD-DC33-4140-B384-9CAB50A26033}" srcId="{B39527FE-9A9C-45C5-BC7B-419CA1A4A2B5}" destId="{1F43EE1B-1411-415A-BDFF-B101394D1C69}" srcOrd="1" destOrd="0" parTransId="{60DFC697-F532-4C18-B09C-979A362FAE50}" sibTransId="{F4BB7E0C-C3B5-42BA-B33E-51E04EA66163}"/>
    <dgm:cxn modelId="{7BDACE7F-DD73-488C-BE39-EAC3D4F1ED26}" type="presParOf" srcId="{A8FE3EBB-6D21-467E-A59B-802585BF62DC}" destId="{0D709945-04D8-4F89-825A-1E97A0A485FA}" srcOrd="0" destOrd="0" presId="urn:diagrams.loki3.com/TabbedArc+Icon"/>
    <dgm:cxn modelId="{70C6F740-4025-4EDD-952D-7927F572810E}" type="presParOf" srcId="{A8FE3EBB-6D21-467E-A59B-802585BF62DC}" destId="{E45705E6-D8DD-438E-8866-C09CFDC57912}" srcOrd="1" destOrd="0" presId="urn:diagrams.loki3.com/TabbedArc+Icon"/>
    <dgm:cxn modelId="{DEB9330E-4DB9-4F65-9C79-9C6542B57C86}" type="presParOf" srcId="{A8FE3EBB-6D21-467E-A59B-802585BF62DC}" destId="{D33ACD29-AFA7-407D-BC85-136092FF144E}" srcOrd="2" destOrd="0" presId="urn:diagrams.loki3.com/TabbedArc+Icon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80878BA-6661-46D2-8B06-089EA1FB6144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6BD39E36-BA7C-459F-9E34-5633977F55C2}">
      <dgm:prSet phldrT="[Text]" custT="1"/>
      <dgm:spPr/>
      <dgm:t>
        <a:bodyPr/>
        <a:lstStyle/>
        <a:p>
          <a:r>
            <a:rPr lang="id-ID" sz="3600" b="1" dirty="0">
              <a:latin typeface="Calibri Light" panose="020F0302020204030204" pitchFamily="34" charset="0"/>
              <a:cs typeface="Calibri Light" panose="020F0302020204030204" pitchFamily="34" charset="0"/>
            </a:rPr>
            <a:t>Bogor </a:t>
          </a:r>
          <a:endParaRPr lang="en-ID" sz="3600" b="1" dirty="0">
            <a:latin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94210B25-ABFC-4B5F-ABC7-036D279FC961}" type="parTrans" cxnId="{1FE03D06-BA9E-41A5-B9B5-B74F6AA983DD}">
      <dgm:prSet/>
      <dgm:spPr/>
      <dgm:t>
        <a:bodyPr/>
        <a:lstStyle/>
        <a:p>
          <a:endParaRPr lang="en-ID"/>
        </a:p>
      </dgm:t>
    </dgm:pt>
    <dgm:pt modelId="{AB8EA73C-C837-45E3-A0F6-062E1D328301}" type="sibTrans" cxnId="{1FE03D06-BA9E-41A5-B9B5-B74F6AA983DD}">
      <dgm:prSet/>
      <dgm:spPr/>
      <dgm:t>
        <a:bodyPr/>
        <a:lstStyle/>
        <a:p>
          <a:endParaRPr lang="en-ID"/>
        </a:p>
      </dgm:t>
    </dgm:pt>
    <dgm:pt modelId="{B6A704BD-6D4F-4308-9D8E-4FF382D15204}">
      <dgm:prSet phldrT="[Text]" custT="1"/>
      <dgm:spPr/>
      <dgm:t>
        <a:bodyPr/>
        <a:lstStyle/>
        <a:p>
          <a:r>
            <a:rPr lang="id-ID" sz="3600" dirty="0"/>
            <a:t>Pain</a:t>
          </a:r>
          <a:endParaRPr lang="en-ID" sz="3600" dirty="0"/>
        </a:p>
      </dgm:t>
    </dgm:pt>
    <dgm:pt modelId="{5CA4EEC5-511A-485B-9266-6C24F8E8FB64}" type="parTrans" cxnId="{F51C62A5-E10F-4665-A1DC-214424E78A00}">
      <dgm:prSet/>
      <dgm:spPr/>
      <dgm:t>
        <a:bodyPr/>
        <a:lstStyle/>
        <a:p>
          <a:endParaRPr lang="en-ID"/>
        </a:p>
      </dgm:t>
    </dgm:pt>
    <dgm:pt modelId="{DCA702B6-4AC8-4A1D-9A94-9836D1F9E6E6}" type="sibTrans" cxnId="{F51C62A5-E10F-4665-A1DC-214424E78A00}">
      <dgm:prSet/>
      <dgm:spPr/>
      <dgm:t>
        <a:bodyPr/>
        <a:lstStyle/>
        <a:p>
          <a:endParaRPr lang="en-ID"/>
        </a:p>
      </dgm:t>
    </dgm:pt>
    <dgm:pt modelId="{36CC73F8-9ACD-48C5-8E40-538DA2B33DC9}">
      <dgm:prSet phldrT="[Text]" custT="1"/>
      <dgm:spPr/>
      <dgm:t>
        <a:bodyPr/>
        <a:lstStyle/>
        <a:p>
          <a:r>
            <a:rPr lang="id-ID" sz="3600" dirty="0"/>
            <a:t>Center</a:t>
          </a:r>
          <a:endParaRPr lang="en-ID" sz="3600" dirty="0"/>
        </a:p>
      </dgm:t>
    </dgm:pt>
    <dgm:pt modelId="{8B6DF6A1-425C-4B58-9CDD-9F25D2EFEF11}" type="parTrans" cxnId="{B53CA9E9-0AC2-4EA1-88B3-2032FF8BC9D6}">
      <dgm:prSet/>
      <dgm:spPr/>
      <dgm:t>
        <a:bodyPr/>
        <a:lstStyle/>
        <a:p>
          <a:endParaRPr lang="en-ID"/>
        </a:p>
      </dgm:t>
    </dgm:pt>
    <dgm:pt modelId="{F4C7EBE9-E5AB-479B-9CB5-16E95B68252C}" type="sibTrans" cxnId="{B53CA9E9-0AC2-4EA1-88B3-2032FF8BC9D6}">
      <dgm:prSet/>
      <dgm:spPr/>
      <dgm:t>
        <a:bodyPr/>
        <a:lstStyle/>
        <a:p>
          <a:endParaRPr lang="en-ID"/>
        </a:p>
      </dgm:t>
    </dgm:pt>
    <dgm:pt modelId="{818E8CEC-343E-4D3F-A3A1-7CB4683525EF}" type="pres">
      <dgm:prSet presAssocID="{B80878BA-6661-46D2-8B06-089EA1FB6144}" presName="Name0" presStyleCnt="0">
        <dgm:presLayoutVars>
          <dgm:dir/>
          <dgm:animLvl val="lvl"/>
          <dgm:resizeHandles val="exact"/>
        </dgm:presLayoutVars>
      </dgm:prSet>
      <dgm:spPr/>
    </dgm:pt>
    <dgm:pt modelId="{4015BC9B-EB8E-478E-A2E4-4ED463FF6C63}" type="pres">
      <dgm:prSet presAssocID="{B80878BA-6661-46D2-8B06-089EA1FB6144}" presName="dummy" presStyleCnt="0"/>
      <dgm:spPr/>
    </dgm:pt>
    <dgm:pt modelId="{A1785A7B-A102-4005-8A34-18DFD361C842}" type="pres">
      <dgm:prSet presAssocID="{B80878BA-6661-46D2-8B06-089EA1FB6144}" presName="linH" presStyleCnt="0"/>
      <dgm:spPr/>
    </dgm:pt>
    <dgm:pt modelId="{6F91EFC3-2BA2-47B3-AC15-68F63D056833}" type="pres">
      <dgm:prSet presAssocID="{B80878BA-6661-46D2-8B06-089EA1FB6144}" presName="padding1" presStyleCnt="0"/>
      <dgm:spPr/>
    </dgm:pt>
    <dgm:pt modelId="{989BD9B9-C4FD-4B56-8122-38117672A4D1}" type="pres">
      <dgm:prSet presAssocID="{6BD39E36-BA7C-459F-9E34-5633977F55C2}" presName="linV" presStyleCnt="0"/>
      <dgm:spPr/>
    </dgm:pt>
    <dgm:pt modelId="{EC0D0218-8CA6-4943-8B09-5835CA92E85C}" type="pres">
      <dgm:prSet presAssocID="{6BD39E36-BA7C-459F-9E34-5633977F55C2}" presName="spVertical1" presStyleCnt="0"/>
      <dgm:spPr/>
    </dgm:pt>
    <dgm:pt modelId="{81CF1581-217D-49F7-9E68-B51346349561}" type="pres">
      <dgm:prSet presAssocID="{6BD39E36-BA7C-459F-9E34-5633977F55C2}" presName="parTx" presStyleLbl="revTx" presStyleIdx="0" presStyleCnt="3" custScaleX="156654">
        <dgm:presLayoutVars>
          <dgm:chMax val="0"/>
          <dgm:chPref val="0"/>
          <dgm:bulletEnabled val="1"/>
        </dgm:presLayoutVars>
      </dgm:prSet>
      <dgm:spPr/>
    </dgm:pt>
    <dgm:pt modelId="{6E407EED-73CC-44AE-99EB-3EE629BB5160}" type="pres">
      <dgm:prSet presAssocID="{6BD39E36-BA7C-459F-9E34-5633977F55C2}" presName="spVertical2" presStyleCnt="0"/>
      <dgm:spPr/>
    </dgm:pt>
    <dgm:pt modelId="{36B73074-6F40-41D8-A92F-E0C21B3EAECB}" type="pres">
      <dgm:prSet presAssocID="{6BD39E36-BA7C-459F-9E34-5633977F55C2}" presName="spVertical3" presStyleCnt="0"/>
      <dgm:spPr/>
    </dgm:pt>
    <dgm:pt modelId="{8328001D-A241-4C57-8C3C-DD397C4AA244}" type="pres">
      <dgm:prSet presAssocID="{AB8EA73C-C837-45E3-A0F6-062E1D328301}" presName="space" presStyleCnt="0"/>
      <dgm:spPr/>
    </dgm:pt>
    <dgm:pt modelId="{4CD61C0E-AE91-4C19-9734-E4D4601427B9}" type="pres">
      <dgm:prSet presAssocID="{B6A704BD-6D4F-4308-9D8E-4FF382D15204}" presName="linV" presStyleCnt="0"/>
      <dgm:spPr/>
    </dgm:pt>
    <dgm:pt modelId="{28D4975A-FB26-4453-9420-920FC27D3875}" type="pres">
      <dgm:prSet presAssocID="{B6A704BD-6D4F-4308-9D8E-4FF382D15204}" presName="spVertical1" presStyleCnt="0"/>
      <dgm:spPr/>
    </dgm:pt>
    <dgm:pt modelId="{D8278768-6F80-4CA1-851F-99DF542140B4}" type="pres">
      <dgm:prSet presAssocID="{B6A704BD-6D4F-4308-9D8E-4FF382D15204}" presName="parTx" presStyleLbl="revTx" presStyleIdx="1" presStyleCnt="3" custScaleX="129863">
        <dgm:presLayoutVars>
          <dgm:chMax val="0"/>
          <dgm:chPref val="0"/>
          <dgm:bulletEnabled val="1"/>
        </dgm:presLayoutVars>
      </dgm:prSet>
      <dgm:spPr/>
    </dgm:pt>
    <dgm:pt modelId="{A5A48B05-02EE-4C0D-801E-221E77D72DAB}" type="pres">
      <dgm:prSet presAssocID="{B6A704BD-6D4F-4308-9D8E-4FF382D15204}" presName="spVertical2" presStyleCnt="0"/>
      <dgm:spPr/>
    </dgm:pt>
    <dgm:pt modelId="{8211658E-855B-4EFB-9BDB-254B392626EE}" type="pres">
      <dgm:prSet presAssocID="{B6A704BD-6D4F-4308-9D8E-4FF382D15204}" presName="spVertical3" presStyleCnt="0"/>
      <dgm:spPr/>
    </dgm:pt>
    <dgm:pt modelId="{376B6352-9CAE-412C-82FE-62F6D8437E33}" type="pres">
      <dgm:prSet presAssocID="{DCA702B6-4AC8-4A1D-9A94-9836D1F9E6E6}" presName="space" presStyleCnt="0"/>
      <dgm:spPr/>
    </dgm:pt>
    <dgm:pt modelId="{C235E1B9-E69D-4A80-892B-1B788AABC40A}" type="pres">
      <dgm:prSet presAssocID="{36CC73F8-9ACD-48C5-8E40-538DA2B33DC9}" presName="linV" presStyleCnt="0"/>
      <dgm:spPr/>
    </dgm:pt>
    <dgm:pt modelId="{11973B68-DF6A-4956-9541-4B8DA4752D35}" type="pres">
      <dgm:prSet presAssocID="{36CC73F8-9ACD-48C5-8E40-538DA2B33DC9}" presName="spVertical1" presStyleCnt="0"/>
      <dgm:spPr/>
    </dgm:pt>
    <dgm:pt modelId="{C126B831-030C-44A8-AD18-9F6EE5638FFD}" type="pres">
      <dgm:prSet presAssocID="{36CC73F8-9ACD-48C5-8E40-538DA2B33DC9}" presName="parTx" presStyleLbl="revTx" presStyleIdx="2" presStyleCnt="3" custScaleX="167823">
        <dgm:presLayoutVars>
          <dgm:chMax val="0"/>
          <dgm:chPref val="0"/>
          <dgm:bulletEnabled val="1"/>
        </dgm:presLayoutVars>
      </dgm:prSet>
      <dgm:spPr/>
    </dgm:pt>
    <dgm:pt modelId="{06579299-C136-4EFF-9010-85E4D69DD8E1}" type="pres">
      <dgm:prSet presAssocID="{36CC73F8-9ACD-48C5-8E40-538DA2B33DC9}" presName="spVertical2" presStyleCnt="0"/>
      <dgm:spPr/>
    </dgm:pt>
    <dgm:pt modelId="{8558437C-5CB2-4531-8994-0F3636D5B1B1}" type="pres">
      <dgm:prSet presAssocID="{36CC73F8-9ACD-48C5-8E40-538DA2B33DC9}" presName="spVertical3" presStyleCnt="0"/>
      <dgm:spPr/>
    </dgm:pt>
    <dgm:pt modelId="{B163DAB9-AFBD-48AA-AB03-02B457BFC774}" type="pres">
      <dgm:prSet presAssocID="{B80878BA-6661-46D2-8B06-089EA1FB6144}" presName="padding2" presStyleCnt="0"/>
      <dgm:spPr/>
    </dgm:pt>
    <dgm:pt modelId="{34EC2BB0-D9A5-4C01-A4EB-F921A5CBC2D6}" type="pres">
      <dgm:prSet presAssocID="{B80878BA-6661-46D2-8B06-089EA1FB6144}" presName="negArrow" presStyleCnt="0"/>
      <dgm:spPr/>
    </dgm:pt>
    <dgm:pt modelId="{FDA82C46-2D26-46CD-AAA2-78085741AF09}" type="pres">
      <dgm:prSet presAssocID="{B80878BA-6661-46D2-8B06-089EA1FB6144}" presName="backgroundArrow" presStyleLbl="node1" presStyleIdx="0" presStyleCnt="1" custAng="5400000" custFlipVert="1" custFlipHor="0" custScaleX="186" custScaleY="226482" custLinFactNeighborX="-2185"/>
      <dgm:spPr/>
    </dgm:pt>
  </dgm:ptLst>
  <dgm:cxnLst>
    <dgm:cxn modelId="{1FE03D06-BA9E-41A5-B9B5-B74F6AA983DD}" srcId="{B80878BA-6661-46D2-8B06-089EA1FB6144}" destId="{6BD39E36-BA7C-459F-9E34-5633977F55C2}" srcOrd="0" destOrd="0" parTransId="{94210B25-ABFC-4B5F-ABC7-036D279FC961}" sibTransId="{AB8EA73C-C837-45E3-A0F6-062E1D328301}"/>
    <dgm:cxn modelId="{91582C5C-CAB2-48A9-B78D-CD26C1FEFF13}" type="presOf" srcId="{6BD39E36-BA7C-459F-9E34-5633977F55C2}" destId="{81CF1581-217D-49F7-9E68-B51346349561}" srcOrd="0" destOrd="0" presId="urn:microsoft.com/office/officeart/2005/8/layout/hProcess3"/>
    <dgm:cxn modelId="{90950D47-85E8-4191-8A83-DB609826FBD7}" type="presOf" srcId="{36CC73F8-9ACD-48C5-8E40-538DA2B33DC9}" destId="{C126B831-030C-44A8-AD18-9F6EE5638FFD}" srcOrd="0" destOrd="0" presId="urn:microsoft.com/office/officeart/2005/8/layout/hProcess3"/>
    <dgm:cxn modelId="{F51C62A5-E10F-4665-A1DC-214424E78A00}" srcId="{B80878BA-6661-46D2-8B06-089EA1FB6144}" destId="{B6A704BD-6D4F-4308-9D8E-4FF382D15204}" srcOrd="1" destOrd="0" parTransId="{5CA4EEC5-511A-485B-9266-6C24F8E8FB64}" sibTransId="{DCA702B6-4AC8-4A1D-9A94-9836D1F9E6E6}"/>
    <dgm:cxn modelId="{A7B658D7-3BED-4CF9-BCD8-FB69CA3E779D}" type="presOf" srcId="{B80878BA-6661-46D2-8B06-089EA1FB6144}" destId="{818E8CEC-343E-4D3F-A3A1-7CB4683525EF}" srcOrd="0" destOrd="0" presId="urn:microsoft.com/office/officeart/2005/8/layout/hProcess3"/>
    <dgm:cxn modelId="{BE257EE6-DE40-4571-B7AB-D061759318FD}" type="presOf" srcId="{B6A704BD-6D4F-4308-9D8E-4FF382D15204}" destId="{D8278768-6F80-4CA1-851F-99DF542140B4}" srcOrd="0" destOrd="0" presId="urn:microsoft.com/office/officeart/2005/8/layout/hProcess3"/>
    <dgm:cxn modelId="{B53CA9E9-0AC2-4EA1-88B3-2032FF8BC9D6}" srcId="{B80878BA-6661-46D2-8B06-089EA1FB6144}" destId="{36CC73F8-9ACD-48C5-8E40-538DA2B33DC9}" srcOrd="2" destOrd="0" parTransId="{8B6DF6A1-425C-4B58-9CDD-9F25D2EFEF11}" sibTransId="{F4C7EBE9-E5AB-479B-9CB5-16E95B68252C}"/>
    <dgm:cxn modelId="{3C34A81C-6E94-47CD-A4E1-C43B256A8554}" type="presParOf" srcId="{818E8CEC-343E-4D3F-A3A1-7CB4683525EF}" destId="{4015BC9B-EB8E-478E-A2E4-4ED463FF6C63}" srcOrd="0" destOrd="0" presId="urn:microsoft.com/office/officeart/2005/8/layout/hProcess3"/>
    <dgm:cxn modelId="{58006573-3952-4D99-81F7-FE533F4BEA94}" type="presParOf" srcId="{818E8CEC-343E-4D3F-A3A1-7CB4683525EF}" destId="{A1785A7B-A102-4005-8A34-18DFD361C842}" srcOrd="1" destOrd="0" presId="urn:microsoft.com/office/officeart/2005/8/layout/hProcess3"/>
    <dgm:cxn modelId="{F11AEDBB-03C7-4952-AB34-A19D94DB0728}" type="presParOf" srcId="{A1785A7B-A102-4005-8A34-18DFD361C842}" destId="{6F91EFC3-2BA2-47B3-AC15-68F63D056833}" srcOrd="0" destOrd="0" presId="urn:microsoft.com/office/officeart/2005/8/layout/hProcess3"/>
    <dgm:cxn modelId="{3EAC6CCA-A7DD-4B39-82F4-5391D1CBEB4B}" type="presParOf" srcId="{A1785A7B-A102-4005-8A34-18DFD361C842}" destId="{989BD9B9-C4FD-4B56-8122-38117672A4D1}" srcOrd="1" destOrd="0" presId="urn:microsoft.com/office/officeart/2005/8/layout/hProcess3"/>
    <dgm:cxn modelId="{8B6671F4-DD49-43C3-9CCF-EE09B5E9F59A}" type="presParOf" srcId="{989BD9B9-C4FD-4B56-8122-38117672A4D1}" destId="{EC0D0218-8CA6-4943-8B09-5835CA92E85C}" srcOrd="0" destOrd="0" presId="urn:microsoft.com/office/officeart/2005/8/layout/hProcess3"/>
    <dgm:cxn modelId="{77313690-5954-4C58-99D4-12632014761B}" type="presParOf" srcId="{989BD9B9-C4FD-4B56-8122-38117672A4D1}" destId="{81CF1581-217D-49F7-9E68-B51346349561}" srcOrd="1" destOrd="0" presId="urn:microsoft.com/office/officeart/2005/8/layout/hProcess3"/>
    <dgm:cxn modelId="{F6947E92-6A00-4CF4-AA43-B6C28BF643BF}" type="presParOf" srcId="{989BD9B9-C4FD-4B56-8122-38117672A4D1}" destId="{6E407EED-73CC-44AE-99EB-3EE629BB5160}" srcOrd="2" destOrd="0" presId="urn:microsoft.com/office/officeart/2005/8/layout/hProcess3"/>
    <dgm:cxn modelId="{D4C40905-64BC-4D02-98AD-2709211D9EEB}" type="presParOf" srcId="{989BD9B9-C4FD-4B56-8122-38117672A4D1}" destId="{36B73074-6F40-41D8-A92F-E0C21B3EAECB}" srcOrd="3" destOrd="0" presId="urn:microsoft.com/office/officeart/2005/8/layout/hProcess3"/>
    <dgm:cxn modelId="{8108BBCA-ACF7-4BE1-AB38-A287E712F964}" type="presParOf" srcId="{A1785A7B-A102-4005-8A34-18DFD361C842}" destId="{8328001D-A241-4C57-8C3C-DD397C4AA244}" srcOrd="2" destOrd="0" presId="urn:microsoft.com/office/officeart/2005/8/layout/hProcess3"/>
    <dgm:cxn modelId="{83553257-FF8F-4873-9C95-97F586F2D00C}" type="presParOf" srcId="{A1785A7B-A102-4005-8A34-18DFD361C842}" destId="{4CD61C0E-AE91-4C19-9734-E4D4601427B9}" srcOrd="3" destOrd="0" presId="urn:microsoft.com/office/officeart/2005/8/layout/hProcess3"/>
    <dgm:cxn modelId="{772898D4-6D84-4CCB-B1B4-318CBC06C863}" type="presParOf" srcId="{4CD61C0E-AE91-4C19-9734-E4D4601427B9}" destId="{28D4975A-FB26-4453-9420-920FC27D3875}" srcOrd="0" destOrd="0" presId="urn:microsoft.com/office/officeart/2005/8/layout/hProcess3"/>
    <dgm:cxn modelId="{B721FCCF-3187-49ED-BA40-F71F971019EC}" type="presParOf" srcId="{4CD61C0E-AE91-4C19-9734-E4D4601427B9}" destId="{D8278768-6F80-4CA1-851F-99DF542140B4}" srcOrd="1" destOrd="0" presId="urn:microsoft.com/office/officeart/2005/8/layout/hProcess3"/>
    <dgm:cxn modelId="{33B7C423-A84F-4E8A-82BA-9AEAF11F0AB6}" type="presParOf" srcId="{4CD61C0E-AE91-4C19-9734-E4D4601427B9}" destId="{A5A48B05-02EE-4C0D-801E-221E77D72DAB}" srcOrd="2" destOrd="0" presId="urn:microsoft.com/office/officeart/2005/8/layout/hProcess3"/>
    <dgm:cxn modelId="{DAE5DE0E-7DDF-445A-9626-C1520DCD0365}" type="presParOf" srcId="{4CD61C0E-AE91-4C19-9734-E4D4601427B9}" destId="{8211658E-855B-4EFB-9BDB-254B392626EE}" srcOrd="3" destOrd="0" presId="urn:microsoft.com/office/officeart/2005/8/layout/hProcess3"/>
    <dgm:cxn modelId="{82840AE2-40D5-4083-9509-968EE40CB7C9}" type="presParOf" srcId="{A1785A7B-A102-4005-8A34-18DFD361C842}" destId="{376B6352-9CAE-412C-82FE-62F6D8437E33}" srcOrd="4" destOrd="0" presId="urn:microsoft.com/office/officeart/2005/8/layout/hProcess3"/>
    <dgm:cxn modelId="{C88F15E3-AD2F-4F1D-B3DE-2DB2EEB044BD}" type="presParOf" srcId="{A1785A7B-A102-4005-8A34-18DFD361C842}" destId="{C235E1B9-E69D-4A80-892B-1B788AABC40A}" srcOrd="5" destOrd="0" presId="urn:microsoft.com/office/officeart/2005/8/layout/hProcess3"/>
    <dgm:cxn modelId="{93C5B3A5-092F-4C5B-9CB9-992B2C416E57}" type="presParOf" srcId="{C235E1B9-E69D-4A80-892B-1B788AABC40A}" destId="{11973B68-DF6A-4956-9541-4B8DA4752D35}" srcOrd="0" destOrd="0" presId="urn:microsoft.com/office/officeart/2005/8/layout/hProcess3"/>
    <dgm:cxn modelId="{304D4FF7-274C-4D97-8AA2-E0B1E0D6F8EB}" type="presParOf" srcId="{C235E1B9-E69D-4A80-892B-1B788AABC40A}" destId="{C126B831-030C-44A8-AD18-9F6EE5638FFD}" srcOrd="1" destOrd="0" presId="urn:microsoft.com/office/officeart/2005/8/layout/hProcess3"/>
    <dgm:cxn modelId="{64C1719A-B6DF-496C-9C90-462BB4AA17D0}" type="presParOf" srcId="{C235E1B9-E69D-4A80-892B-1B788AABC40A}" destId="{06579299-C136-4EFF-9010-85E4D69DD8E1}" srcOrd="2" destOrd="0" presId="urn:microsoft.com/office/officeart/2005/8/layout/hProcess3"/>
    <dgm:cxn modelId="{54EEBB85-C5EC-415B-BA6A-8CD2D75FF57B}" type="presParOf" srcId="{C235E1B9-E69D-4A80-892B-1B788AABC40A}" destId="{8558437C-5CB2-4531-8994-0F3636D5B1B1}" srcOrd="3" destOrd="0" presId="urn:microsoft.com/office/officeart/2005/8/layout/hProcess3"/>
    <dgm:cxn modelId="{964ED1DB-DCB7-4503-BBD5-02E98CED96CE}" type="presParOf" srcId="{A1785A7B-A102-4005-8A34-18DFD361C842}" destId="{B163DAB9-AFBD-48AA-AB03-02B457BFC774}" srcOrd="6" destOrd="0" presId="urn:microsoft.com/office/officeart/2005/8/layout/hProcess3"/>
    <dgm:cxn modelId="{8D6B6BD3-403C-45F1-9C20-8BB05F005617}" type="presParOf" srcId="{A1785A7B-A102-4005-8A34-18DFD361C842}" destId="{34EC2BB0-D9A5-4C01-A4EB-F921A5CBC2D6}" srcOrd="7" destOrd="0" presId="urn:microsoft.com/office/officeart/2005/8/layout/hProcess3"/>
    <dgm:cxn modelId="{1E1B91BF-D208-4FD3-930C-AD7504DB95ED}" type="presParOf" srcId="{A1785A7B-A102-4005-8A34-18DFD361C842}" destId="{FDA82C46-2D26-46CD-AAA2-78085741AF09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FCFCF3D-A0B4-47DE-B72E-1B3E507AAE21}" type="doc">
      <dgm:prSet loTypeId="urn:microsoft.com/office/officeart/2005/8/layout/list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ID"/>
        </a:p>
      </dgm:t>
    </dgm:pt>
    <dgm:pt modelId="{A9689F3A-26A0-40A7-AF4F-A92F79EC0D00}">
      <dgm:prSet phldrT="[Text]"/>
      <dgm:spPr/>
      <dgm:t>
        <a:bodyPr/>
        <a:lstStyle/>
        <a:p>
          <a:r>
            <a:rPr lang="en-US" dirty="0" err="1"/>
            <a:t>Eksekutif</a:t>
          </a:r>
          <a:r>
            <a:rPr lang="en-US" dirty="0"/>
            <a:t> </a:t>
          </a:r>
          <a:r>
            <a:rPr lang="id-ID" dirty="0"/>
            <a:t>Umum</a:t>
          </a:r>
          <a:endParaRPr lang="en-ID" dirty="0"/>
        </a:p>
      </dgm:t>
    </dgm:pt>
    <dgm:pt modelId="{61643976-6C64-4D1A-AC9D-CEBA875F1AF3}" type="parTrans" cxnId="{A40083D7-DC2F-4B73-9332-056E6DE7C8C3}">
      <dgm:prSet/>
      <dgm:spPr/>
      <dgm:t>
        <a:bodyPr/>
        <a:lstStyle/>
        <a:p>
          <a:endParaRPr lang="en-ID"/>
        </a:p>
      </dgm:t>
    </dgm:pt>
    <dgm:pt modelId="{448A6928-A185-4F4F-BFBA-CF8B1D73C389}" type="sibTrans" cxnId="{A40083D7-DC2F-4B73-9332-056E6DE7C8C3}">
      <dgm:prSet/>
      <dgm:spPr/>
      <dgm:t>
        <a:bodyPr/>
        <a:lstStyle/>
        <a:p>
          <a:endParaRPr lang="en-ID"/>
        </a:p>
      </dgm:t>
    </dgm:pt>
    <dgm:pt modelId="{8C9D7CA0-9BE5-4007-A879-256AA6A5B512}">
      <dgm:prSet phldrT="[Text]"/>
      <dgm:spPr/>
      <dgm:t>
        <a:bodyPr/>
        <a:lstStyle/>
        <a:p>
          <a:r>
            <a:rPr lang="id-ID" dirty="0"/>
            <a:t>1085 Pasien</a:t>
          </a:r>
          <a:endParaRPr lang="en-ID" dirty="0"/>
        </a:p>
      </dgm:t>
    </dgm:pt>
    <dgm:pt modelId="{5D040F80-2D1E-46E1-A120-AA4EFA5F544C}" type="parTrans" cxnId="{A4157B2B-62F1-4EFB-B88F-7847FFACE1D0}">
      <dgm:prSet/>
      <dgm:spPr/>
      <dgm:t>
        <a:bodyPr/>
        <a:lstStyle/>
        <a:p>
          <a:endParaRPr lang="en-ID"/>
        </a:p>
      </dgm:t>
    </dgm:pt>
    <dgm:pt modelId="{AAE21825-1375-4BFC-A170-B1A4FDE80D2C}" type="sibTrans" cxnId="{A4157B2B-62F1-4EFB-B88F-7847FFACE1D0}">
      <dgm:prSet/>
      <dgm:spPr/>
      <dgm:t>
        <a:bodyPr/>
        <a:lstStyle/>
        <a:p>
          <a:endParaRPr lang="en-ID"/>
        </a:p>
      </dgm:t>
    </dgm:pt>
    <dgm:pt modelId="{B5831490-5764-49FF-98EA-7D6547114195}">
      <dgm:prSet phldrT="[Text]"/>
      <dgm:spPr/>
      <dgm:t>
        <a:bodyPr/>
        <a:lstStyle/>
        <a:p>
          <a:r>
            <a:rPr lang="id-ID" dirty="0"/>
            <a:t>BPJS</a:t>
          </a:r>
          <a:endParaRPr lang="en-ID" dirty="0"/>
        </a:p>
      </dgm:t>
    </dgm:pt>
    <dgm:pt modelId="{74A4F81B-A473-4404-A4F4-80BDEAFA1CCE}" type="parTrans" cxnId="{A5CD9D0F-79F7-4906-8E20-E4586E0DE725}">
      <dgm:prSet/>
      <dgm:spPr/>
      <dgm:t>
        <a:bodyPr/>
        <a:lstStyle/>
        <a:p>
          <a:endParaRPr lang="en-ID"/>
        </a:p>
      </dgm:t>
    </dgm:pt>
    <dgm:pt modelId="{A8A767BA-E800-4494-B963-EC1DFF40C35F}" type="sibTrans" cxnId="{A5CD9D0F-79F7-4906-8E20-E4586E0DE725}">
      <dgm:prSet/>
      <dgm:spPr/>
      <dgm:t>
        <a:bodyPr/>
        <a:lstStyle/>
        <a:p>
          <a:endParaRPr lang="en-ID"/>
        </a:p>
      </dgm:t>
    </dgm:pt>
    <dgm:pt modelId="{A532E2A5-D064-4D20-AAD0-3E97D83B5561}">
      <dgm:prSet phldrT="[Text]"/>
      <dgm:spPr/>
      <dgm:t>
        <a:bodyPr/>
        <a:lstStyle/>
        <a:p>
          <a:r>
            <a:rPr lang="id-ID" dirty="0"/>
            <a:t>2390 Pasien</a:t>
          </a:r>
          <a:endParaRPr lang="en-ID" dirty="0"/>
        </a:p>
      </dgm:t>
    </dgm:pt>
    <dgm:pt modelId="{2B6614B6-8D8A-4994-9225-7B7592F65971}" type="parTrans" cxnId="{97518E69-B3B4-4ADC-B987-78E9FAD06625}">
      <dgm:prSet/>
      <dgm:spPr/>
      <dgm:t>
        <a:bodyPr/>
        <a:lstStyle/>
        <a:p>
          <a:endParaRPr lang="en-ID"/>
        </a:p>
      </dgm:t>
    </dgm:pt>
    <dgm:pt modelId="{B4F4E905-B439-4226-85E2-B89836161C32}" type="sibTrans" cxnId="{97518E69-B3B4-4ADC-B987-78E9FAD06625}">
      <dgm:prSet/>
      <dgm:spPr/>
      <dgm:t>
        <a:bodyPr/>
        <a:lstStyle/>
        <a:p>
          <a:endParaRPr lang="en-ID"/>
        </a:p>
      </dgm:t>
    </dgm:pt>
    <dgm:pt modelId="{252B28DF-DD24-4ED3-8A61-9F2E108B5B29}">
      <dgm:prSet phldrT="[Text]"/>
      <dgm:spPr/>
      <dgm:t>
        <a:bodyPr/>
        <a:lstStyle/>
        <a:p>
          <a:r>
            <a:rPr lang="id-ID" dirty="0"/>
            <a:t>Pihak ke 3 </a:t>
          </a:r>
          <a:endParaRPr lang="en-ID" dirty="0"/>
        </a:p>
      </dgm:t>
    </dgm:pt>
    <dgm:pt modelId="{C37C203F-057F-42F4-99C0-BE39F0787466}" type="parTrans" cxnId="{CBB709EE-5B9A-4A6D-B529-C5F090862F87}">
      <dgm:prSet/>
      <dgm:spPr/>
      <dgm:t>
        <a:bodyPr/>
        <a:lstStyle/>
        <a:p>
          <a:endParaRPr lang="en-ID"/>
        </a:p>
      </dgm:t>
    </dgm:pt>
    <dgm:pt modelId="{A580FD43-049F-4D1F-880E-19FEFDCBE5E8}" type="sibTrans" cxnId="{CBB709EE-5B9A-4A6D-B529-C5F090862F87}">
      <dgm:prSet/>
      <dgm:spPr/>
      <dgm:t>
        <a:bodyPr/>
        <a:lstStyle/>
        <a:p>
          <a:endParaRPr lang="en-ID"/>
        </a:p>
      </dgm:t>
    </dgm:pt>
    <dgm:pt modelId="{FC019DBF-57E5-4B17-A5AD-CA77FCC08CFA}">
      <dgm:prSet phldrT="[Text]"/>
      <dgm:spPr/>
      <dgm:t>
        <a:bodyPr/>
        <a:lstStyle/>
        <a:p>
          <a:r>
            <a:rPr lang="id-ID" dirty="0"/>
            <a:t>53 Pasien</a:t>
          </a:r>
          <a:endParaRPr lang="en-ID" dirty="0"/>
        </a:p>
      </dgm:t>
    </dgm:pt>
    <dgm:pt modelId="{38A84DB1-BC40-4F50-A592-FE84FBF30318}" type="parTrans" cxnId="{D24EBD65-4C6D-4CB0-96E9-E03D71FE3952}">
      <dgm:prSet/>
      <dgm:spPr/>
      <dgm:t>
        <a:bodyPr/>
        <a:lstStyle/>
        <a:p>
          <a:endParaRPr lang="en-ID"/>
        </a:p>
      </dgm:t>
    </dgm:pt>
    <dgm:pt modelId="{4B57E9CE-410F-4A77-AE67-656F5313C8BA}" type="sibTrans" cxnId="{D24EBD65-4C6D-4CB0-96E9-E03D71FE3952}">
      <dgm:prSet/>
      <dgm:spPr/>
      <dgm:t>
        <a:bodyPr/>
        <a:lstStyle/>
        <a:p>
          <a:endParaRPr lang="en-ID"/>
        </a:p>
      </dgm:t>
    </dgm:pt>
    <dgm:pt modelId="{EA21BA98-9EC2-47DD-AF4E-3304A5434E6F}">
      <dgm:prSet phldrT="[Text]"/>
      <dgm:spPr/>
      <dgm:t>
        <a:bodyPr/>
        <a:lstStyle/>
        <a:p>
          <a:r>
            <a:rPr lang="id-ID" dirty="0"/>
            <a:t>BPJS TK</a:t>
          </a:r>
          <a:endParaRPr lang="en-ID" dirty="0"/>
        </a:p>
      </dgm:t>
    </dgm:pt>
    <dgm:pt modelId="{922FC795-2776-4632-8A90-E7FA616C3C6A}" type="parTrans" cxnId="{5EB359F5-7721-4DAE-950F-31B41D6AE9BC}">
      <dgm:prSet/>
      <dgm:spPr/>
      <dgm:t>
        <a:bodyPr/>
        <a:lstStyle/>
        <a:p>
          <a:endParaRPr lang="en-ID"/>
        </a:p>
      </dgm:t>
    </dgm:pt>
    <dgm:pt modelId="{376A122C-F9BD-4A69-AFE6-7F9FE947CB0F}" type="sibTrans" cxnId="{5EB359F5-7721-4DAE-950F-31B41D6AE9BC}">
      <dgm:prSet/>
      <dgm:spPr/>
      <dgm:t>
        <a:bodyPr/>
        <a:lstStyle/>
        <a:p>
          <a:endParaRPr lang="en-ID"/>
        </a:p>
      </dgm:t>
    </dgm:pt>
    <dgm:pt modelId="{B627D01D-D3DC-4180-A734-6461D072A9A3}">
      <dgm:prSet phldrT="[Text]"/>
      <dgm:spPr/>
      <dgm:t>
        <a:bodyPr/>
        <a:lstStyle/>
        <a:p>
          <a:r>
            <a:rPr lang="id-ID" dirty="0"/>
            <a:t>2 Pasien</a:t>
          </a:r>
          <a:endParaRPr lang="en-ID" dirty="0"/>
        </a:p>
      </dgm:t>
    </dgm:pt>
    <dgm:pt modelId="{D34F711A-AA0A-4149-977F-F4CD49870481}" type="parTrans" cxnId="{17D84285-B884-4644-B811-7BD119D13493}">
      <dgm:prSet/>
      <dgm:spPr/>
      <dgm:t>
        <a:bodyPr/>
        <a:lstStyle/>
        <a:p>
          <a:endParaRPr lang="en-ID"/>
        </a:p>
      </dgm:t>
    </dgm:pt>
    <dgm:pt modelId="{C5A727F3-E02E-4A6D-9B46-0E0A5F7115AB}" type="sibTrans" cxnId="{17D84285-B884-4644-B811-7BD119D13493}">
      <dgm:prSet/>
      <dgm:spPr/>
      <dgm:t>
        <a:bodyPr/>
        <a:lstStyle/>
        <a:p>
          <a:endParaRPr lang="en-ID"/>
        </a:p>
      </dgm:t>
    </dgm:pt>
    <dgm:pt modelId="{9498A268-F162-48DF-90BA-16CB378EB32B}" type="pres">
      <dgm:prSet presAssocID="{0FCFCF3D-A0B4-47DE-B72E-1B3E507AAE21}" presName="linear" presStyleCnt="0">
        <dgm:presLayoutVars>
          <dgm:dir/>
          <dgm:animLvl val="lvl"/>
          <dgm:resizeHandles val="exact"/>
        </dgm:presLayoutVars>
      </dgm:prSet>
      <dgm:spPr/>
    </dgm:pt>
    <dgm:pt modelId="{12A5BF06-B078-4C5B-AFFD-EB4A2875F0FC}" type="pres">
      <dgm:prSet presAssocID="{A9689F3A-26A0-40A7-AF4F-A92F79EC0D00}" presName="parentLin" presStyleCnt="0"/>
      <dgm:spPr/>
    </dgm:pt>
    <dgm:pt modelId="{10589564-2A07-43D3-BFE2-DAF977A15363}" type="pres">
      <dgm:prSet presAssocID="{A9689F3A-26A0-40A7-AF4F-A92F79EC0D00}" presName="parentLeftMargin" presStyleLbl="node1" presStyleIdx="0" presStyleCnt="4"/>
      <dgm:spPr/>
    </dgm:pt>
    <dgm:pt modelId="{2613F94A-3A4C-4DC4-A9F9-8A2217837B5B}" type="pres">
      <dgm:prSet presAssocID="{A9689F3A-26A0-40A7-AF4F-A92F79EC0D00}" presName="parentText" presStyleLbl="node1" presStyleIdx="0" presStyleCnt="4" custLinFactNeighborX="4167" custLinFactNeighborY="-3688">
        <dgm:presLayoutVars>
          <dgm:chMax val="0"/>
          <dgm:bulletEnabled val="1"/>
        </dgm:presLayoutVars>
      </dgm:prSet>
      <dgm:spPr/>
    </dgm:pt>
    <dgm:pt modelId="{214C037D-49F6-4CFD-BEAE-7D017E9B1D2B}" type="pres">
      <dgm:prSet presAssocID="{A9689F3A-26A0-40A7-AF4F-A92F79EC0D00}" presName="negativeSpace" presStyleCnt="0"/>
      <dgm:spPr/>
    </dgm:pt>
    <dgm:pt modelId="{502F181A-23DC-4D13-84A6-3163CD9E14EB}" type="pres">
      <dgm:prSet presAssocID="{A9689F3A-26A0-40A7-AF4F-A92F79EC0D00}" presName="childText" presStyleLbl="conFgAcc1" presStyleIdx="0" presStyleCnt="4">
        <dgm:presLayoutVars>
          <dgm:bulletEnabled val="1"/>
        </dgm:presLayoutVars>
      </dgm:prSet>
      <dgm:spPr/>
    </dgm:pt>
    <dgm:pt modelId="{938D5837-FAD8-48CF-B359-62002201A94A}" type="pres">
      <dgm:prSet presAssocID="{448A6928-A185-4F4F-BFBA-CF8B1D73C389}" presName="spaceBetweenRectangles" presStyleCnt="0"/>
      <dgm:spPr/>
    </dgm:pt>
    <dgm:pt modelId="{6A7C9477-7635-4F1B-9158-25582267DE1E}" type="pres">
      <dgm:prSet presAssocID="{B5831490-5764-49FF-98EA-7D6547114195}" presName="parentLin" presStyleCnt="0"/>
      <dgm:spPr/>
    </dgm:pt>
    <dgm:pt modelId="{320BCC9E-F740-4AC9-8EEE-3A868FE4BD48}" type="pres">
      <dgm:prSet presAssocID="{B5831490-5764-49FF-98EA-7D6547114195}" presName="parentLeftMargin" presStyleLbl="node1" presStyleIdx="0" presStyleCnt="4"/>
      <dgm:spPr/>
    </dgm:pt>
    <dgm:pt modelId="{B3F0AE65-D599-486D-BD08-828C53FC28CA}" type="pres">
      <dgm:prSet presAssocID="{B5831490-5764-49FF-98EA-7D6547114195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7D5BD0C-08D1-4956-9402-0F43C6749F48}" type="pres">
      <dgm:prSet presAssocID="{B5831490-5764-49FF-98EA-7D6547114195}" presName="negativeSpace" presStyleCnt="0"/>
      <dgm:spPr/>
    </dgm:pt>
    <dgm:pt modelId="{0A7C31C7-B975-402E-8BD3-4815A7E63B69}" type="pres">
      <dgm:prSet presAssocID="{B5831490-5764-49FF-98EA-7D6547114195}" presName="childText" presStyleLbl="conFgAcc1" presStyleIdx="1" presStyleCnt="4">
        <dgm:presLayoutVars>
          <dgm:bulletEnabled val="1"/>
        </dgm:presLayoutVars>
      </dgm:prSet>
      <dgm:spPr/>
    </dgm:pt>
    <dgm:pt modelId="{CCFBF53D-8E66-4490-AB7C-0A4AB1444AD4}" type="pres">
      <dgm:prSet presAssocID="{A8A767BA-E800-4494-B963-EC1DFF40C35F}" presName="spaceBetweenRectangles" presStyleCnt="0"/>
      <dgm:spPr/>
    </dgm:pt>
    <dgm:pt modelId="{3EBD7584-542A-41E8-93E4-2F608C679E87}" type="pres">
      <dgm:prSet presAssocID="{252B28DF-DD24-4ED3-8A61-9F2E108B5B29}" presName="parentLin" presStyleCnt="0"/>
      <dgm:spPr/>
    </dgm:pt>
    <dgm:pt modelId="{4D4CC4E6-2AA4-4054-8B11-3D46EA21C29B}" type="pres">
      <dgm:prSet presAssocID="{252B28DF-DD24-4ED3-8A61-9F2E108B5B29}" presName="parentLeftMargin" presStyleLbl="node1" presStyleIdx="1" presStyleCnt="4"/>
      <dgm:spPr/>
    </dgm:pt>
    <dgm:pt modelId="{0A3B329D-F488-40A1-87B8-24C2666331DF}" type="pres">
      <dgm:prSet presAssocID="{252B28DF-DD24-4ED3-8A61-9F2E108B5B29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64DD2863-1EAB-43F5-98A9-82337AF0CEBF}" type="pres">
      <dgm:prSet presAssocID="{252B28DF-DD24-4ED3-8A61-9F2E108B5B29}" presName="negativeSpace" presStyleCnt="0"/>
      <dgm:spPr/>
    </dgm:pt>
    <dgm:pt modelId="{8091283E-FFED-4833-AA2A-74DC276EE444}" type="pres">
      <dgm:prSet presAssocID="{252B28DF-DD24-4ED3-8A61-9F2E108B5B29}" presName="childText" presStyleLbl="conFgAcc1" presStyleIdx="2" presStyleCnt="4">
        <dgm:presLayoutVars>
          <dgm:bulletEnabled val="1"/>
        </dgm:presLayoutVars>
      </dgm:prSet>
      <dgm:spPr/>
    </dgm:pt>
    <dgm:pt modelId="{56F57666-7FF2-4089-9585-20784F970F79}" type="pres">
      <dgm:prSet presAssocID="{A580FD43-049F-4D1F-880E-19FEFDCBE5E8}" presName="spaceBetweenRectangles" presStyleCnt="0"/>
      <dgm:spPr/>
    </dgm:pt>
    <dgm:pt modelId="{78C9D3D6-115B-4A41-BB19-6BF121A1F8D1}" type="pres">
      <dgm:prSet presAssocID="{EA21BA98-9EC2-47DD-AF4E-3304A5434E6F}" presName="parentLin" presStyleCnt="0"/>
      <dgm:spPr/>
    </dgm:pt>
    <dgm:pt modelId="{85B066D5-B582-4E52-9389-BA223197534F}" type="pres">
      <dgm:prSet presAssocID="{EA21BA98-9EC2-47DD-AF4E-3304A5434E6F}" presName="parentLeftMargin" presStyleLbl="node1" presStyleIdx="2" presStyleCnt="4"/>
      <dgm:spPr/>
    </dgm:pt>
    <dgm:pt modelId="{C901CEB7-E91B-478D-B101-530FE0B8F6E7}" type="pres">
      <dgm:prSet presAssocID="{EA21BA98-9EC2-47DD-AF4E-3304A5434E6F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0ECAF082-BAF9-4056-88C6-D1DE68137557}" type="pres">
      <dgm:prSet presAssocID="{EA21BA98-9EC2-47DD-AF4E-3304A5434E6F}" presName="negativeSpace" presStyleCnt="0"/>
      <dgm:spPr/>
    </dgm:pt>
    <dgm:pt modelId="{F7183F6D-4019-496D-A816-B253A0B661FA}" type="pres">
      <dgm:prSet presAssocID="{EA21BA98-9EC2-47DD-AF4E-3304A5434E6F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75975C0C-66AC-4C9D-89BF-C7B88921F387}" type="presOf" srcId="{0FCFCF3D-A0B4-47DE-B72E-1B3E507AAE21}" destId="{9498A268-F162-48DF-90BA-16CB378EB32B}" srcOrd="0" destOrd="0" presId="urn:microsoft.com/office/officeart/2005/8/layout/list1"/>
    <dgm:cxn modelId="{A5CD9D0F-79F7-4906-8E20-E4586E0DE725}" srcId="{0FCFCF3D-A0B4-47DE-B72E-1B3E507AAE21}" destId="{B5831490-5764-49FF-98EA-7D6547114195}" srcOrd="1" destOrd="0" parTransId="{74A4F81B-A473-4404-A4F4-80BDEAFA1CCE}" sibTransId="{A8A767BA-E800-4494-B963-EC1DFF40C35F}"/>
    <dgm:cxn modelId="{5E276B10-5295-43C7-92E3-406DF1D80088}" type="presOf" srcId="{EA21BA98-9EC2-47DD-AF4E-3304A5434E6F}" destId="{85B066D5-B582-4E52-9389-BA223197534F}" srcOrd="0" destOrd="0" presId="urn:microsoft.com/office/officeart/2005/8/layout/list1"/>
    <dgm:cxn modelId="{BE053A15-A2E4-4AE6-B28E-0EDFFFFE8217}" type="presOf" srcId="{A9689F3A-26A0-40A7-AF4F-A92F79EC0D00}" destId="{10589564-2A07-43D3-BFE2-DAF977A15363}" srcOrd="0" destOrd="0" presId="urn:microsoft.com/office/officeart/2005/8/layout/list1"/>
    <dgm:cxn modelId="{A4157B2B-62F1-4EFB-B88F-7847FFACE1D0}" srcId="{A9689F3A-26A0-40A7-AF4F-A92F79EC0D00}" destId="{8C9D7CA0-9BE5-4007-A879-256AA6A5B512}" srcOrd="0" destOrd="0" parTransId="{5D040F80-2D1E-46E1-A120-AA4EFA5F544C}" sibTransId="{AAE21825-1375-4BFC-A170-B1A4FDE80D2C}"/>
    <dgm:cxn modelId="{D24EBD65-4C6D-4CB0-96E9-E03D71FE3952}" srcId="{252B28DF-DD24-4ED3-8A61-9F2E108B5B29}" destId="{FC019DBF-57E5-4B17-A5AD-CA77FCC08CFA}" srcOrd="0" destOrd="0" parTransId="{38A84DB1-BC40-4F50-A592-FE84FBF30318}" sibTransId="{4B57E9CE-410F-4A77-AE67-656F5313C8BA}"/>
    <dgm:cxn modelId="{66F22668-DF25-4098-ACAF-D74622954E3D}" type="presOf" srcId="{EA21BA98-9EC2-47DD-AF4E-3304A5434E6F}" destId="{C901CEB7-E91B-478D-B101-530FE0B8F6E7}" srcOrd="1" destOrd="0" presId="urn:microsoft.com/office/officeart/2005/8/layout/list1"/>
    <dgm:cxn modelId="{97518E69-B3B4-4ADC-B987-78E9FAD06625}" srcId="{B5831490-5764-49FF-98EA-7D6547114195}" destId="{A532E2A5-D064-4D20-AAD0-3E97D83B5561}" srcOrd="0" destOrd="0" parTransId="{2B6614B6-8D8A-4994-9225-7B7592F65971}" sibTransId="{B4F4E905-B439-4226-85E2-B89836161C32}"/>
    <dgm:cxn modelId="{235D6F52-9FBF-47E3-8FF1-943D344D7279}" type="presOf" srcId="{A532E2A5-D064-4D20-AAD0-3E97D83B5561}" destId="{0A7C31C7-B975-402E-8BD3-4815A7E63B69}" srcOrd="0" destOrd="0" presId="urn:microsoft.com/office/officeart/2005/8/layout/list1"/>
    <dgm:cxn modelId="{17D84285-B884-4644-B811-7BD119D13493}" srcId="{EA21BA98-9EC2-47DD-AF4E-3304A5434E6F}" destId="{B627D01D-D3DC-4180-A734-6461D072A9A3}" srcOrd="0" destOrd="0" parTransId="{D34F711A-AA0A-4149-977F-F4CD49870481}" sibTransId="{C5A727F3-E02E-4A6D-9B46-0E0A5F7115AB}"/>
    <dgm:cxn modelId="{FBDCF48A-B8A1-4E7C-95BF-FC9D66E9A716}" type="presOf" srcId="{252B28DF-DD24-4ED3-8A61-9F2E108B5B29}" destId="{0A3B329D-F488-40A1-87B8-24C2666331DF}" srcOrd="1" destOrd="0" presId="urn:microsoft.com/office/officeart/2005/8/layout/list1"/>
    <dgm:cxn modelId="{C6119A9D-D670-4947-A0A8-AF6A6D6A0B0A}" type="presOf" srcId="{8C9D7CA0-9BE5-4007-A879-256AA6A5B512}" destId="{502F181A-23DC-4D13-84A6-3163CD9E14EB}" srcOrd="0" destOrd="0" presId="urn:microsoft.com/office/officeart/2005/8/layout/list1"/>
    <dgm:cxn modelId="{551AA49E-7D79-4FEA-B49B-204FBF9AB92C}" type="presOf" srcId="{B627D01D-D3DC-4180-A734-6461D072A9A3}" destId="{F7183F6D-4019-496D-A816-B253A0B661FA}" srcOrd="0" destOrd="0" presId="urn:microsoft.com/office/officeart/2005/8/layout/list1"/>
    <dgm:cxn modelId="{D346B2B9-26A4-4448-AF19-314C49BCA6C6}" type="presOf" srcId="{252B28DF-DD24-4ED3-8A61-9F2E108B5B29}" destId="{4D4CC4E6-2AA4-4054-8B11-3D46EA21C29B}" srcOrd="0" destOrd="0" presId="urn:microsoft.com/office/officeart/2005/8/layout/list1"/>
    <dgm:cxn modelId="{5C9EDDC8-0771-4C99-BD80-BB2696D628B1}" type="presOf" srcId="{A9689F3A-26A0-40A7-AF4F-A92F79EC0D00}" destId="{2613F94A-3A4C-4DC4-A9F9-8A2217837B5B}" srcOrd="1" destOrd="0" presId="urn:microsoft.com/office/officeart/2005/8/layout/list1"/>
    <dgm:cxn modelId="{A40083D7-DC2F-4B73-9332-056E6DE7C8C3}" srcId="{0FCFCF3D-A0B4-47DE-B72E-1B3E507AAE21}" destId="{A9689F3A-26A0-40A7-AF4F-A92F79EC0D00}" srcOrd="0" destOrd="0" parTransId="{61643976-6C64-4D1A-AC9D-CEBA875F1AF3}" sibTransId="{448A6928-A185-4F4F-BFBA-CF8B1D73C389}"/>
    <dgm:cxn modelId="{140360DA-11A8-425F-A238-04B6BE04BADE}" type="presOf" srcId="{FC019DBF-57E5-4B17-A5AD-CA77FCC08CFA}" destId="{8091283E-FFED-4833-AA2A-74DC276EE444}" srcOrd="0" destOrd="0" presId="urn:microsoft.com/office/officeart/2005/8/layout/list1"/>
    <dgm:cxn modelId="{7E6C89DB-03C2-4EE2-893F-D89CB5E8FBE3}" type="presOf" srcId="{B5831490-5764-49FF-98EA-7D6547114195}" destId="{320BCC9E-F740-4AC9-8EEE-3A868FE4BD48}" srcOrd="0" destOrd="0" presId="urn:microsoft.com/office/officeart/2005/8/layout/list1"/>
    <dgm:cxn modelId="{36761EDE-4993-42FE-8F0D-24C3E1FBB9E3}" type="presOf" srcId="{B5831490-5764-49FF-98EA-7D6547114195}" destId="{B3F0AE65-D599-486D-BD08-828C53FC28CA}" srcOrd="1" destOrd="0" presId="urn:microsoft.com/office/officeart/2005/8/layout/list1"/>
    <dgm:cxn modelId="{CBB709EE-5B9A-4A6D-B529-C5F090862F87}" srcId="{0FCFCF3D-A0B4-47DE-B72E-1B3E507AAE21}" destId="{252B28DF-DD24-4ED3-8A61-9F2E108B5B29}" srcOrd="2" destOrd="0" parTransId="{C37C203F-057F-42F4-99C0-BE39F0787466}" sibTransId="{A580FD43-049F-4D1F-880E-19FEFDCBE5E8}"/>
    <dgm:cxn modelId="{5EB359F5-7721-4DAE-950F-31B41D6AE9BC}" srcId="{0FCFCF3D-A0B4-47DE-B72E-1B3E507AAE21}" destId="{EA21BA98-9EC2-47DD-AF4E-3304A5434E6F}" srcOrd="3" destOrd="0" parTransId="{922FC795-2776-4632-8A90-E7FA616C3C6A}" sibTransId="{376A122C-F9BD-4A69-AFE6-7F9FE947CB0F}"/>
    <dgm:cxn modelId="{AFF8F1A1-8A2E-4D07-949C-FEE5C4A6B45C}" type="presParOf" srcId="{9498A268-F162-48DF-90BA-16CB378EB32B}" destId="{12A5BF06-B078-4C5B-AFFD-EB4A2875F0FC}" srcOrd="0" destOrd="0" presId="urn:microsoft.com/office/officeart/2005/8/layout/list1"/>
    <dgm:cxn modelId="{5CBB3A2A-1004-41B5-B038-BB61E06874AA}" type="presParOf" srcId="{12A5BF06-B078-4C5B-AFFD-EB4A2875F0FC}" destId="{10589564-2A07-43D3-BFE2-DAF977A15363}" srcOrd="0" destOrd="0" presId="urn:microsoft.com/office/officeart/2005/8/layout/list1"/>
    <dgm:cxn modelId="{C2311F45-8A86-40E4-85BD-A047BA3CD8EF}" type="presParOf" srcId="{12A5BF06-B078-4C5B-AFFD-EB4A2875F0FC}" destId="{2613F94A-3A4C-4DC4-A9F9-8A2217837B5B}" srcOrd="1" destOrd="0" presId="urn:microsoft.com/office/officeart/2005/8/layout/list1"/>
    <dgm:cxn modelId="{6C34D2BF-54EC-42DB-B66D-2E9DCBD54ADD}" type="presParOf" srcId="{9498A268-F162-48DF-90BA-16CB378EB32B}" destId="{214C037D-49F6-4CFD-BEAE-7D017E9B1D2B}" srcOrd="1" destOrd="0" presId="urn:microsoft.com/office/officeart/2005/8/layout/list1"/>
    <dgm:cxn modelId="{037CC5B9-D5B9-4525-9C91-49891062E4A7}" type="presParOf" srcId="{9498A268-F162-48DF-90BA-16CB378EB32B}" destId="{502F181A-23DC-4D13-84A6-3163CD9E14EB}" srcOrd="2" destOrd="0" presId="urn:microsoft.com/office/officeart/2005/8/layout/list1"/>
    <dgm:cxn modelId="{F7DDC09D-5CE0-44D3-8BA1-04EBD672DEE6}" type="presParOf" srcId="{9498A268-F162-48DF-90BA-16CB378EB32B}" destId="{938D5837-FAD8-48CF-B359-62002201A94A}" srcOrd="3" destOrd="0" presId="urn:microsoft.com/office/officeart/2005/8/layout/list1"/>
    <dgm:cxn modelId="{21558707-E268-472B-8A99-F128548CE3B5}" type="presParOf" srcId="{9498A268-F162-48DF-90BA-16CB378EB32B}" destId="{6A7C9477-7635-4F1B-9158-25582267DE1E}" srcOrd="4" destOrd="0" presId="urn:microsoft.com/office/officeart/2005/8/layout/list1"/>
    <dgm:cxn modelId="{E68496FA-D8CB-49AE-97AE-BF82222569AB}" type="presParOf" srcId="{6A7C9477-7635-4F1B-9158-25582267DE1E}" destId="{320BCC9E-F740-4AC9-8EEE-3A868FE4BD48}" srcOrd="0" destOrd="0" presId="urn:microsoft.com/office/officeart/2005/8/layout/list1"/>
    <dgm:cxn modelId="{D17B71FB-EFB3-4176-BA05-C134E162315F}" type="presParOf" srcId="{6A7C9477-7635-4F1B-9158-25582267DE1E}" destId="{B3F0AE65-D599-486D-BD08-828C53FC28CA}" srcOrd="1" destOrd="0" presId="urn:microsoft.com/office/officeart/2005/8/layout/list1"/>
    <dgm:cxn modelId="{B5F8F691-23EB-4718-BD07-09D5FF51B60E}" type="presParOf" srcId="{9498A268-F162-48DF-90BA-16CB378EB32B}" destId="{B7D5BD0C-08D1-4956-9402-0F43C6749F48}" srcOrd="5" destOrd="0" presId="urn:microsoft.com/office/officeart/2005/8/layout/list1"/>
    <dgm:cxn modelId="{7A5AEF14-4BE3-4E8C-85F5-048FCE72E938}" type="presParOf" srcId="{9498A268-F162-48DF-90BA-16CB378EB32B}" destId="{0A7C31C7-B975-402E-8BD3-4815A7E63B69}" srcOrd="6" destOrd="0" presId="urn:microsoft.com/office/officeart/2005/8/layout/list1"/>
    <dgm:cxn modelId="{860FD5AB-D515-4013-BBEA-D9EAB35AD925}" type="presParOf" srcId="{9498A268-F162-48DF-90BA-16CB378EB32B}" destId="{CCFBF53D-8E66-4490-AB7C-0A4AB1444AD4}" srcOrd="7" destOrd="0" presId="urn:microsoft.com/office/officeart/2005/8/layout/list1"/>
    <dgm:cxn modelId="{EE86F3C5-014B-4BD3-A2E7-F1536D67E811}" type="presParOf" srcId="{9498A268-F162-48DF-90BA-16CB378EB32B}" destId="{3EBD7584-542A-41E8-93E4-2F608C679E87}" srcOrd="8" destOrd="0" presId="urn:microsoft.com/office/officeart/2005/8/layout/list1"/>
    <dgm:cxn modelId="{A40D58AC-D41B-4705-B055-3344CFE57A8A}" type="presParOf" srcId="{3EBD7584-542A-41E8-93E4-2F608C679E87}" destId="{4D4CC4E6-2AA4-4054-8B11-3D46EA21C29B}" srcOrd="0" destOrd="0" presId="urn:microsoft.com/office/officeart/2005/8/layout/list1"/>
    <dgm:cxn modelId="{03A9C1F4-7AFB-49D4-9C08-0B38BF832BC9}" type="presParOf" srcId="{3EBD7584-542A-41E8-93E4-2F608C679E87}" destId="{0A3B329D-F488-40A1-87B8-24C2666331DF}" srcOrd="1" destOrd="0" presId="urn:microsoft.com/office/officeart/2005/8/layout/list1"/>
    <dgm:cxn modelId="{D0315BF4-6589-4807-B8D9-BC6955E22825}" type="presParOf" srcId="{9498A268-F162-48DF-90BA-16CB378EB32B}" destId="{64DD2863-1EAB-43F5-98A9-82337AF0CEBF}" srcOrd="9" destOrd="0" presId="urn:microsoft.com/office/officeart/2005/8/layout/list1"/>
    <dgm:cxn modelId="{6E8DC48F-1A05-4321-8938-7140759F284F}" type="presParOf" srcId="{9498A268-F162-48DF-90BA-16CB378EB32B}" destId="{8091283E-FFED-4833-AA2A-74DC276EE444}" srcOrd="10" destOrd="0" presId="urn:microsoft.com/office/officeart/2005/8/layout/list1"/>
    <dgm:cxn modelId="{50484642-1EF7-413F-B6B2-66351A220EC2}" type="presParOf" srcId="{9498A268-F162-48DF-90BA-16CB378EB32B}" destId="{56F57666-7FF2-4089-9585-20784F970F79}" srcOrd="11" destOrd="0" presId="urn:microsoft.com/office/officeart/2005/8/layout/list1"/>
    <dgm:cxn modelId="{5086378F-1354-4E1F-9D8D-58C6B3AF4F92}" type="presParOf" srcId="{9498A268-F162-48DF-90BA-16CB378EB32B}" destId="{78C9D3D6-115B-4A41-BB19-6BF121A1F8D1}" srcOrd="12" destOrd="0" presId="urn:microsoft.com/office/officeart/2005/8/layout/list1"/>
    <dgm:cxn modelId="{B693C4EF-9F4D-4738-9356-23F5C4BAC6A7}" type="presParOf" srcId="{78C9D3D6-115B-4A41-BB19-6BF121A1F8D1}" destId="{85B066D5-B582-4E52-9389-BA223197534F}" srcOrd="0" destOrd="0" presId="urn:microsoft.com/office/officeart/2005/8/layout/list1"/>
    <dgm:cxn modelId="{B1101FD9-0A3C-48FB-841D-32B198742B2F}" type="presParOf" srcId="{78C9D3D6-115B-4A41-BB19-6BF121A1F8D1}" destId="{C901CEB7-E91B-478D-B101-530FE0B8F6E7}" srcOrd="1" destOrd="0" presId="urn:microsoft.com/office/officeart/2005/8/layout/list1"/>
    <dgm:cxn modelId="{CF10DA2F-FA2D-4C5B-BC60-330CBC251546}" type="presParOf" srcId="{9498A268-F162-48DF-90BA-16CB378EB32B}" destId="{0ECAF082-BAF9-4056-88C6-D1DE68137557}" srcOrd="13" destOrd="0" presId="urn:microsoft.com/office/officeart/2005/8/layout/list1"/>
    <dgm:cxn modelId="{69D50BB3-8FC3-4FA3-B77F-30F3267CE21F}" type="presParOf" srcId="{9498A268-F162-48DF-90BA-16CB378EB32B}" destId="{F7183F6D-4019-496D-A816-B253A0B661FA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A494424-533D-4ABE-B5E8-33DA064FA22B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D"/>
        </a:p>
      </dgm:t>
    </dgm:pt>
    <dgm:pt modelId="{A65672AD-AC90-468E-BE34-DDC54215C756}">
      <dgm:prSet phldrT="[Text]"/>
      <dgm:spPr/>
      <dgm:t>
        <a:bodyPr/>
        <a:lstStyle/>
        <a:p>
          <a:r>
            <a:rPr lang="id-ID" dirty="0"/>
            <a:t>Instalasi</a:t>
          </a:r>
          <a:endParaRPr lang="en-ID" dirty="0"/>
        </a:p>
      </dgm:t>
    </dgm:pt>
    <dgm:pt modelId="{A97B2845-D86B-40AC-9AAF-05D48676E942}" type="parTrans" cxnId="{AEED9F14-F2F5-43C9-9EA6-652CF0064DBF}">
      <dgm:prSet/>
      <dgm:spPr/>
      <dgm:t>
        <a:bodyPr/>
        <a:lstStyle/>
        <a:p>
          <a:endParaRPr lang="en-ID"/>
        </a:p>
      </dgm:t>
    </dgm:pt>
    <dgm:pt modelId="{256DCA6D-E0F9-40C3-B6AC-520D14263596}" type="sibTrans" cxnId="{AEED9F14-F2F5-43C9-9EA6-652CF0064DBF}">
      <dgm:prSet/>
      <dgm:spPr/>
      <dgm:t>
        <a:bodyPr/>
        <a:lstStyle/>
        <a:p>
          <a:endParaRPr lang="en-ID"/>
        </a:p>
      </dgm:t>
    </dgm:pt>
    <dgm:pt modelId="{A15E9564-5EE4-4A7B-8247-D648244DB7CA}">
      <dgm:prSet phldrT="[Text]"/>
      <dgm:spPr/>
      <dgm:t>
        <a:bodyPr/>
        <a:lstStyle/>
        <a:p>
          <a:r>
            <a:rPr lang="id-ID" dirty="0"/>
            <a:t>Pasien Teregistrasi</a:t>
          </a:r>
          <a:endParaRPr lang="en-ID" dirty="0"/>
        </a:p>
      </dgm:t>
    </dgm:pt>
    <dgm:pt modelId="{C5C8C50F-3495-4F13-8ED9-20AA83E46895}" type="parTrans" cxnId="{6758F373-DEBF-4B4E-88AC-8247547989E4}">
      <dgm:prSet/>
      <dgm:spPr/>
      <dgm:t>
        <a:bodyPr/>
        <a:lstStyle/>
        <a:p>
          <a:endParaRPr lang="en-ID"/>
        </a:p>
      </dgm:t>
    </dgm:pt>
    <dgm:pt modelId="{C466EDAD-F512-4CFC-A9EB-A5852FDE20B9}" type="sibTrans" cxnId="{6758F373-DEBF-4B4E-88AC-8247547989E4}">
      <dgm:prSet/>
      <dgm:spPr/>
      <dgm:t>
        <a:bodyPr/>
        <a:lstStyle/>
        <a:p>
          <a:endParaRPr lang="en-ID"/>
        </a:p>
      </dgm:t>
    </dgm:pt>
    <dgm:pt modelId="{EFAC96CC-D547-4E79-9D79-FF2E9FAA37DE}">
      <dgm:prSet phldrT="[Text]"/>
      <dgm:spPr/>
      <dgm:t>
        <a:bodyPr/>
        <a:lstStyle/>
        <a:p>
          <a:r>
            <a:rPr lang="id-ID" dirty="0"/>
            <a:t>3591 Pasien</a:t>
          </a:r>
          <a:endParaRPr lang="en-ID" dirty="0"/>
        </a:p>
      </dgm:t>
    </dgm:pt>
    <dgm:pt modelId="{E394D3DF-EE5C-4227-A899-077D88E3CE43}" type="parTrans" cxnId="{7DD561C1-362E-42F1-AE8B-C6113A82B45F}">
      <dgm:prSet/>
      <dgm:spPr/>
      <dgm:t>
        <a:bodyPr/>
        <a:lstStyle/>
        <a:p>
          <a:endParaRPr lang="en-ID"/>
        </a:p>
      </dgm:t>
    </dgm:pt>
    <dgm:pt modelId="{5204A9B7-B81A-4F38-AE58-15FEFF2F2ECB}" type="sibTrans" cxnId="{7DD561C1-362E-42F1-AE8B-C6113A82B45F}">
      <dgm:prSet/>
      <dgm:spPr/>
      <dgm:t>
        <a:bodyPr/>
        <a:lstStyle/>
        <a:p>
          <a:endParaRPr lang="en-ID"/>
        </a:p>
      </dgm:t>
    </dgm:pt>
    <dgm:pt modelId="{F27AD76C-F916-4F2C-9DAA-F5EF0BAEE532}">
      <dgm:prSet phldrT="[Text]"/>
      <dgm:spPr/>
      <dgm:t>
        <a:bodyPr/>
        <a:lstStyle/>
        <a:p>
          <a:r>
            <a:rPr lang="id-ID" dirty="0"/>
            <a:t>Manajemen </a:t>
          </a:r>
          <a:endParaRPr lang="en-ID" dirty="0"/>
        </a:p>
      </dgm:t>
    </dgm:pt>
    <dgm:pt modelId="{0FBE3036-987E-4D65-8360-FDD2DD9D96E9}" type="parTrans" cxnId="{1CDD7EA5-FB47-4155-985B-529C96B76A52}">
      <dgm:prSet/>
      <dgm:spPr/>
      <dgm:t>
        <a:bodyPr/>
        <a:lstStyle/>
        <a:p>
          <a:endParaRPr lang="en-ID"/>
        </a:p>
      </dgm:t>
    </dgm:pt>
    <dgm:pt modelId="{A2BE225B-CCDB-4C55-9B13-29888DA8489F}" type="sibTrans" cxnId="{1CDD7EA5-FB47-4155-985B-529C96B76A52}">
      <dgm:prSet/>
      <dgm:spPr/>
      <dgm:t>
        <a:bodyPr/>
        <a:lstStyle/>
        <a:p>
          <a:endParaRPr lang="en-ID"/>
        </a:p>
      </dgm:t>
    </dgm:pt>
    <dgm:pt modelId="{A1295D06-0A02-410E-B472-2C8945488658}">
      <dgm:prSet phldrT="[Text]"/>
      <dgm:spPr/>
      <dgm:t>
        <a:bodyPr/>
        <a:lstStyle/>
        <a:p>
          <a:r>
            <a:rPr lang="id-ID" dirty="0"/>
            <a:t>Konsul</a:t>
          </a:r>
          <a:r>
            <a:rPr lang="id-ID" baseline="0" dirty="0"/>
            <a:t> Pasien</a:t>
          </a:r>
          <a:endParaRPr lang="en-ID" dirty="0"/>
        </a:p>
      </dgm:t>
    </dgm:pt>
    <dgm:pt modelId="{C0CAB5DA-DAB4-4D02-B909-47ECF2B24198}" type="parTrans" cxnId="{D0043183-838B-4ECA-9A67-EE93869F57BB}">
      <dgm:prSet/>
      <dgm:spPr/>
      <dgm:t>
        <a:bodyPr/>
        <a:lstStyle/>
        <a:p>
          <a:endParaRPr lang="en-ID"/>
        </a:p>
      </dgm:t>
    </dgm:pt>
    <dgm:pt modelId="{45D91864-00C6-48DA-A131-F8AAC11E7F74}" type="sibTrans" cxnId="{D0043183-838B-4ECA-9A67-EE93869F57BB}">
      <dgm:prSet/>
      <dgm:spPr/>
      <dgm:t>
        <a:bodyPr/>
        <a:lstStyle/>
        <a:p>
          <a:endParaRPr lang="en-ID"/>
        </a:p>
      </dgm:t>
    </dgm:pt>
    <dgm:pt modelId="{5F1358E1-3B4A-4C8B-BBD1-071F29E278A9}">
      <dgm:prSet phldrT="[Text]"/>
      <dgm:spPr/>
      <dgm:t>
        <a:bodyPr/>
        <a:lstStyle/>
        <a:p>
          <a:r>
            <a:rPr lang="id-ID" dirty="0"/>
            <a:t>3591 Pasien klinik</a:t>
          </a:r>
          <a:endParaRPr lang="en-ID" dirty="0"/>
        </a:p>
      </dgm:t>
    </dgm:pt>
    <dgm:pt modelId="{9B148F3E-8099-416A-BAD1-A04A129F87FF}" type="parTrans" cxnId="{F69B0EC9-D1F9-41A0-B6E3-C4A3BD0691B0}">
      <dgm:prSet/>
      <dgm:spPr/>
      <dgm:t>
        <a:bodyPr/>
        <a:lstStyle/>
        <a:p>
          <a:endParaRPr lang="en-ID"/>
        </a:p>
      </dgm:t>
    </dgm:pt>
    <dgm:pt modelId="{B7C79BE6-BA93-4F09-B9C5-CA17CCA86991}" type="sibTrans" cxnId="{F69B0EC9-D1F9-41A0-B6E3-C4A3BD0691B0}">
      <dgm:prSet/>
      <dgm:spPr/>
      <dgm:t>
        <a:bodyPr/>
        <a:lstStyle/>
        <a:p>
          <a:endParaRPr lang="en-ID"/>
        </a:p>
      </dgm:t>
    </dgm:pt>
    <dgm:pt modelId="{EACC1560-B610-406D-9950-90097DC5F5ED}">
      <dgm:prSet phldrT="[Text]"/>
      <dgm:spPr/>
      <dgm:t>
        <a:bodyPr/>
        <a:lstStyle/>
        <a:p>
          <a:r>
            <a:rPr lang="id-ID" dirty="0"/>
            <a:t>Nyeri</a:t>
          </a:r>
          <a:endParaRPr lang="en-ID" dirty="0"/>
        </a:p>
      </dgm:t>
    </dgm:pt>
    <dgm:pt modelId="{2A82FB29-927A-4C51-BE95-A272C0F907A1}" type="parTrans" cxnId="{2C5BB981-02F0-4F82-8AF7-7B7925674C32}">
      <dgm:prSet/>
      <dgm:spPr/>
      <dgm:t>
        <a:bodyPr/>
        <a:lstStyle/>
        <a:p>
          <a:endParaRPr lang="en-ID"/>
        </a:p>
      </dgm:t>
    </dgm:pt>
    <dgm:pt modelId="{D71DC846-7C20-411B-B815-89D8A72E50F7}" type="sibTrans" cxnId="{2C5BB981-02F0-4F82-8AF7-7B7925674C32}">
      <dgm:prSet/>
      <dgm:spPr/>
      <dgm:t>
        <a:bodyPr/>
        <a:lstStyle/>
        <a:p>
          <a:endParaRPr lang="en-ID"/>
        </a:p>
      </dgm:t>
    </dgm:pt>
    <dgm:pt modelId="{1BCF0B10-D513-4F10-8CB8-4EEB700AA4CB}">
      <dgm:prSet/>
      <dgm:spPr/>
      <dgm:t>
        <a:bodyPr/>
        <a:lstStyle/>
        <a:p>
          <a:r>
            <a:rPr lang="id-ID" dirty="0"/>
            <a:t>Pasien Tindakan 2005</a:t>
          </a:r>
          <a:endParaRPr lang="en-ID" dirty="0"/>
        </a:p>
      </dgm:t>
    </dgm:pt>
    <dgm:pt modelId="{F2595D25-E78C-4967-B662-BEBB6BD37E84}" type="parTrans" cxnId="{48CCACDD-1651-4F46-9BBA-8DBB5CA01069}">
      <dgm:prSet/>
      <dgm:spPr/>
      <dgm:t>
        <a:bodyPr/>
        <a:lstStyle/>
        <a:p>
          <a:endParaRPr lang="en-ID"/>
        </a:p>
      </dgm:t>
    </dgm:pt>
    <dgm:pt modelId="{1ADC03F4-1F24-4C73-A0AA-300FEB0C22ED}" type="sibTrans" cxnId="{48CCACDD-1651-4F46-9BBA-8DBB5CA01069}">
      <dgm:prSet/>
      <dgm:spPr/>
      <dgm:t>
        <a:bodyPr/>
        <a:lstStyle/>
        <a:p>
          <a:endParaRPr lang="en-ID"/>
        </a:p>
      </dgm:t>
    </dgm:pt>
    <dgm:pt modelId="{169AFFCA-9028-4A31-BEB1-A871BF48DE91}" type="pres">
      <dgm:prSet presAssocID="{3A494424-533D-4ABE-B5E8-33DA064FA22B}" presName="linearFlow" presStyleCnt="0">
        <dgm:presLayoutVars>
          <dgm:dir/>
          <dgm:animLvl val="lvl"/>
          <dgm:resizeHandles val="exact"/>
        </dgm:presLayoutVars>
      </dgm:prSet>
      <dgm:spPr/>
    </dgm:pt>
    <dgm:pt modelId="{4EE988E4-7BE4-4217-B8E3-9879789D65DC}" type="pres">
      <dgm:prSet presAssocID="{A65672AD-AC90-468E-BE34-DDC54215C756}" presName="composite" presStyleCnt="0"/>
      <dgm:spPr/>
    </dgm:pt>
    <dgm:pt modelId="{80DCF363-1528-4E40-AA86-99DF25B0EFA8}" type="pres">
      <dgm:prSet presAssocID="{A65672AD-AC90-468E-BE34-DDC54215C756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8A8A4DDF-1A26-4ADF-8B35-FECF6322BBE2}" type="pres">
      <dgm:prSet presAssocID="{A65672AD-AC90-468E-BE34-DDC54215C756}" presName="descendantText" presStyleLbl="alignAcc1" presStyleIdx="0" presStyleCnt="3">
        <dgm:presLayoutVars>
          <dgm:bulletEnabled val="1"/>
        </dgm:presLayoutVars>
      </dgm:prSet>
      <dgm:spPr/>
    </dgm:pt>
    <dgm:pt modelId="{1E30720B-7F50-453C-AD84-8E9DF2050197}" type="pres">
      <dgm:prSet presAssocID="{256DCA6D-E0F9-40C3-B6AC-520D14263596}" presName="sp" presStyleCnt="0"/>
      <dgm:spPr/>
    </dgm:pt>
    <dgm:pt modelId="{267ECA54-CD4C-4BBA-B16E-A158E831A7F4}" type="pres">
      <dgm:prSet presAssocID="{F27AD76C-F916-4F2C-9DAA-F5EF0BAEE532}" presName="composite" presStyleCnt="0"/>
      <dgm:spPr/>
    </dgm:pt>
    <dgm:pt modelId="{B6B57486-D4BB-4C93-B0F5-965FB251370B}" type="pres">
      <dgm:prSet presAssocID="{F27AD76C-F916-4F2C-9DAA-F5EF0BAEE532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7D0118E7-E8FE-4183-96EA-ACDDAB74C648}" type="pres">
      <dgm:prSet presAssocID="{F27AD76C-F916-4F2C-9DAA-F5EF0BAEE532}" presName="descendantText" presStyleLbl="alignAcc1" presStyleIdx="1" presStyleCnt="3">
        <dgm:presLayoutVars>
          <dgm:bulletEnabled val="1"/>
        </dgm:presLayoutVars>
      </dgm:prSet>
      <dgm:spPr/>
    </dgm:pt>
    <dgm:pt modelId="{4286FEA4-EC70-407E-930D-6240341118CF}" type="pres">
      <dgm:prSet presAssocID="{A2BE225B-CCDB-4C55-9B13-29888DA8489F}" presName="sp" presStyleCnt="0"/>
      <dgm:spPr/>
    </dgm:pt>
    <dgm:pt modelId="{C4856B1A-7EA3-46A8-94AE-DAC1EA9B3BD5}" type="pres">
      <dgm:prSet presAssocID="{EACC1560-B610-406D-9950-90097DC5F5ED}" presName="composite" presStyleCnt="0"/>
      <dgm:spPr/>
    </dgm:pt>
    <dgm:pt modelId="{58260A16-6BF8-4D05-841C-7115E1351E93}" type="pres">
      <dgm:prSet presAssocID="{EACC1560-B610-406D-9950-90097DC5F5ED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0B17F092-A038-4611-866F-8F1627A4C703}" type="pres">
      <dgm:prSet presAssocID="{EACC1560-B610-406D-9950-90097DC5F5ED}" presName="descendantText" presStyleLbl="alignAcc1" presStyleIdx="2" presStyleCnt="3" custLinFactNeighborY="0">
        <dgm:presLayoutVars>
          <dgm:bulletEnabled val="1"/>
        </dgm:presLayoutVars>
      </dgm:prSet>
      <dgm:spPr/>
    </dgm:pt>
  </dgm:ptLst>
  <dgm:cxnLst>
    <dgm:cxn modelId="{AEED9F14-F2F5-43C9-9EA6-652CF0064DBF}" srcId="{3A494424-533D-4ABE-B5E8-33DA064FA22B}" destId="{A65672AD-AC90-468E-BE34-DDC54215C756}" srcOrd="0" destOrd="0" parTransId="{A97B2845-D86B-40AC-9AAF-05D48676E942}" sibTransId="{256DCA6D-E0F9-40C3-B6AC-520D14263596}"/>
    <dgm:cxn modelId="{9D4C692A-8EEC-4555-BE8A-E5E762FB316E}" type="presOf" srcId="{5F1358E1-3B4A-4C8B-BBD1-071F29E278A9}" destId="{7D0118E7-E8FE-4183-96EA-ACDDAB74C648}" srcOrd="0" destOrd="1" presId="urn:microsoft.com/office/officeart/2005/8/layout/chevron2"/>
    <dgm:cxn modelId="{9791586B-830F-4347-800A-0BC0E8317465}" type="presOf" srcId="{F27AD76C-F916-4F2C-9DAA-F5EF0BAEE532}" destId="{B6B57486-D4BB-4C93-B0F5-965FB251370B}" srcOrd="0" destOrd="0" presId="urn:microsoft.com/office/officeart/2005/8/layout/chevron2"/>
    <dgm:cxn modelId="{8C90B071-07DA-44E7-8569-F0EFB89E3444}" type="presOf" srcId="{EACC1560-B610-406D-9950-90097DC5F5ED}" destId="{58260A16-6BF8-4D05-841C-7115E1351E93}" srcOrd="0" destOrd="0" presId="urn:microsoft.com/office/officeart/2005/8/layout/chevron2"/>
    <dgm:cxn modelId="{CBDEC152-D550-409E-AAD1-288637DB8E59}" type="presOf" srcId="{A15E9564-5EE4-4A7B-8247-D648244DB7CA}" destId="{8A8A4DDF-1A26-4ADF-8B35-FECF6322BBE2}" srcOrd="0" destOrd="0" presId="urn:microsoft.com/office/officeart/2005/8/layout/chevron2"/>
    <dgm:cxn modelId="{6758F373-DEBF-4B4E-88AC-8247547989E4}" srcId="{A65672AD-AC90-468E-BE34-DDC54215C756}" destId="{A15E9564-5EE4-4A7B-8247-D648244DB7CA}" srcOrd="0" destOrd="0" parTransId="{C5C8C50F-3495-4F13-8ED9-20AA83E46895}" sibTransId="{C466EDAD-F512-4CFC-A9EB-A5852FDE20B9}"/>
    <dgm:cxn modelId="{2B10D17F-C537-43F8-A70D-333595A3FA51}" type="presOf" srcId="{1BCF0B10-D513-4F10-8CB8-4EEB700AA4CB}" destId="{0B17F092-A038-4611-866F-8F1627A4C703}" srcOrd="0" destOrd="0" presId="urn:microsoft.com/office/officeart/2005/8/layout/chevron2"/>
    <dgm:cxn modelId="{2C5BB981-02F0-4F82-8AF7-7B7925674C32}" srcId="{3A494424-533D-4ABE-B5E8-33DA064FA22B}" destId="{EACC1560-B610-406D-9950-90097DC5F5ED}" srcOrd="2" destOrd="0" parTransId="{2A82FB29-927A-4C51-BE95-A272C0F907A1}" sibTransId="{D71DC846-7C20-411B-B815-89D8A72E50F7}"/>
    <dgm:cxn modelId="{D0043183-838B-4ECA-9A67-EE93869F57BB}" srcId="{F27AD76C-F916-4F2C-9DAA-F5EF0BAEE532}" destId="{A1295D06-0A02-410E-B472-2C8945488658}" srcOrd="0" destOrd="0" parTransId="{C0CAB5DA-DAB4-4D02-B909-47ECF2B24198}" sibTransId="{45D91864-00C6-48DA-A131-F8AAC11E7F74}"/>
    <dgm:cxn modelId="{1CDD7EA5-FB47-4155-985B-529C96B76A52}" srcId="{3A494424-533D-4ABE-B5E8-33DA064FA22B}" destId="{F27AD76C-F916-4F2C-9DAA-F5EF0BAEE532}" srcOrd="1" destOrd="0" parTransId="{0FBE3036-987E-4D65-8360-FDD2DD9D96E9}" sibTransId="{A2BE225B-CCDB-4C55-9B13-29888DA8489F}"/>
    <dgm:cxn modelId="{37784FA9-DD02-4053-8363-4A8D1952DA54}" type="presOf" srcId="{A1295D06-0A02-410E-B472-2C8945488658}" destId="{7D0118E7-E8FE-4183-96EA-ACDDAB74C648}" srcOrd="0" destOrd="0" presId="urn:microsoft.com/office/officeart/2005/8/layout/chevron2"/>
    <dgm:cxn modelId="{7DD561C1-362E-42F1-AE8B-C6113A82B45F}" srcId="{A65672AD-AC90-468E-BE34-DDC54215C756}" destId="{EFAC96CC-D547-4E79-9D79-FF2E9FAA37DE}" srcOrd="1" destOrd="0" parTransId="{E394D3DF-EE5C-4227-A899-077D88E3CE43}" sibTransId="{5204A9B7-B81A-4F38-AE58-15FEFF2F2ECB}"/>
    <dgm:cxn modelId="{87E2B6C8-3D93-4C57-8109-D3312C958308}" type="presOf" srcId="{EFAC96CC-D547-4E79-9D79-FF2E9FAA37DE}" destId="{8A8A4DDF-1A26-4ADF-8B35-FECF6322BBE2}" srcOrd="0" destOrd="1" presId="urn:microsoft.com/office/officeart/2005/8/layout/chevron2"/>
    <dgm:cxn modelId="{F69B0EC9-D1F9-41A0-B6E3-C4A3BD0691B0}" srcId="{F27AD76C-F916-4F2C-9DAA-F5EF0BAEE532}" destId="{5F1358E1-3B4A-4C8B-BBD1-071F29E278A9}" srcOrd="1" destOrd="0" parTransId="{9B148F3E-8099-416A-BAD1-A04A129F87FF}" sibTransId="{B7C79BE6-BA93-4F09-B9C5-CA17CCA86991}"/>
    <dgm:cxn modelId="{47E11FDA-A4D6-47C2-83C0-B0414B73881E}" type="presOf" srcId="{3A494424-533D-4ABE-B5E8-33DA064FA22B}" destId="{169AFFCA-9028-4A31-BEB1-A871BF48DE91}" srcOrd="0" destOrd="0" presId="urn:microsoft.com/office/officeart/2005/8/layout/chevron2"/>
    <dgm:cxn modelId="{48CCACDD-1651-4F46-9BBA-8DBB5CA01069}" srcId="{EACC1560-B610-406D-9950-90097DC5F5ED}" destId="{1BCF0B10-D513-4F10-8CB8-4EEB700AA4CB}" srcOrd="0" destOrd="0" parTransId="{F2595D25-E78C-4967-B662-BEBB6BD37E84}" sibTransId="{1ADC03F4-1F24-4C73-A0AA-300FEB0C22ED}"/>
    <dgm:cxn modelId="{2D8F69FE-003A-42E5-9E4D-0B673C024C93}" type="presOf" srcId="{A65672AD-AC90-468E-BE34-DDC54215C756}" destId="{80DCF363-1528-4E40-AA86-99DF25B0EFA8}" srcOrd="0" destOrd="0" presId="urn:microsoft.com/office/officeart/2005/8/layout/chevron2"/>
    <dgm:cxn modelId="{540850E9-6F0C-4CF0-9665-048B0C6DE343}" type="presParOf" srcId="{169AFFCA-9028-4A31-BEB1-A871BF48DE91}" destId="{4EE988E4-7BE4-4217-B8E3-9879789D65DC}" srcOrd="0" destOrd="0" presId="urn:microsoft.com/office/officeart/2005/8/layout/chevron2"/>
    <dgm:cxn modelId="{40633050-0009-4F99-92E0-AB837E0622EF}" type="presParOf" srcId="{4EE988E4-7BE4-4217-B8E3-9879789D65DC}" destId="{80DCF363-1528-4E40-AA86-99DF25B0EFA8}" srcOrd="0" destOrd="0" presId="urn:microsoft.com/office/officeart/2005/8/layout/chevron2"/>
    <dgm:cxn modelId="{F8E7FEA4-A35A-4F55-96C5-FEEB29977435}" type="presParOf" srcId="{4EE988E4-7BE4-4217-B8E3-9879789D65DC}" destId="{8A8A4DDF-1A26-4ADF-8B35-FECF6322BBE2}" srcOrd="1" destOrd="0" presId="urn:microsoft.com/office/officeart/2005/8/layout/chevron2"/>
    <dgm:cxn modelId="{7E7341C0-E22D-4797-9EF5-A98BD48624E1}" type="presParOf" srcId="{169AFFCA-9028-4A31-BEB1-A871BF48DE91}" destId="{1E30720B-7F50-453C-AD84-8E9DF2050197}" srcOrd="1" destOrd="0" presId="urn:microsoft.com/office/officeart/2005/8/layout/chevron2"/>
    <dgm:cxn modelId="{85471AE2-3681-4B4A-957B-C810041EB275}" type="presParOf" srcId="{169AFFCA-9028-4A31-BEB1-A871BF48DE91}" destId="{267ECA54-CD4C-4BBA-B16E-A158E831A7F4}" srcOrd="2" destOrd="0" presId="urn:microsoft.com/office/officeart/2005/8/layout/chevron2"/>
    <dgm:cxn modelId="{C2B96EE4-ABCA-4B84-B030-4B712C6C2333}" type="presParOf" srcId="{267ECA54-CD4C-4BBA-B16E-A158E831A7F4}" destId="{B6B57486-D4BB-4C93-B0F5-965FB251370B}" srcOrd="0" destOrd="0" presId="urn:microsoft.com/office/officeart/2005/8/layout/chevron2"/>
    <dgm:cxn modelId="{5818FE6F-81AE-4817-937B-B5B05AF22092}" type="presParOf" srcId="{267ECA54-CD4C-4BBA-B16E-A158E831A7F4}" destId="{7D0118E7-E8FE-4183-96EA-ACDDAB74C648}" srcOrd="1" destOrd="0" presId="urn:microsoft.com/office/officeart/2005/8/layout/chevron2"/>
    <dgm:cxn modelId="{9C34312B-807C-4AE8-842D-7E43C6C2823C}" type="presParOf" srcId="{169AFFCA-9028-4A31-BEB1-A871BF48DE91}" destId="{4286FEA4-EC70-407E-930D-6240341118CF}" srcOrd="3" destOrd="0" presId="urn:microsoft.com/office/officeart/2005/8/layout/chevron2"/>
    <dgm:cxn modelId="{BE5B9E9D-3D2C-47AA-AB8E-A9829779413E}" type="presParOf" srcId="{169AFFCA-9028-4A31-BEB1-A871BF48DE91}" destId="{C4856B1A-7EA3-46A8-94AE-DAC1EA9B3BD5}" srcOrd="4" destOrd="0" presId="urn:microsoft.com/office/officeart/2005/8/layout/chevron2"/>
    <dgm:cxn modelId="{B093FA8B-0030-4D0E-9C41-1A9904C962E3}" type="presParOf" srcId="{C4856B1A-7EA3-46A8-94AE-DAC1EA9B3BD5}" destId="{58260A16-6BF8-4D05-841C-7115E1351E93}" srcOrd="0" destOrd="0" presId="urn:microsoft.com/office/officeart/2005/8/layout/chevron2"/>
    <dgm:cxn modelId="{DB1CBD75-FD99-405D-B9C5-B633796B2B71}" type="presParOf" srcId="{C4856B1A-7EA3-46A8-94AE-DAC1EA9B3BD5}" destId="{0B17F092-A038-4611-866F-8F1627A4C70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F93C816-CBC9-48D4-938B-8C867A0F6D83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E3112D5-05DD-4CED-A1A1-6E9734D914A5}">
      <dgm:prSet phldrT="[Text]"/>
      <dgm:spPr/>
      <dgm:t>
        <a:bodyPr/>
        <a:lstStyle/>
        <a:p>
          <a:r>
            <a:rPr lang="en-US" dirty="0"/>
            <a:t>Osteoarthritis Genu</a:t>
          </a:r>
        </a:p>
      </dgm:t>
    </dgm:pt>
    <dgm:pt modelId="{2D2992AB-8970-4916-9CCF-0614366C93F7}" type="parTrans" cxnId="{CE21D295-A596-43DA-92D7-2CD6E24B7E8E}">
      <dgm:prSet/>
      <dgm:spPr/>
      <dgm:t>
        <a:bodyPr/>
        <a:lstStyle/>
        <a:p>
          <a:endParaRPr lang="en-US"/>
        </a:p>
      </dgm:t>
    </dgm:pt>
    <dgm:pt modelId="{ED9B1961-4F03-4A19-8032-D16220A52BF5}" type="sibTrans" cxnId="{CE21D295-A596-43DA-92D7-2CD6E24B7E8E}">
      <dgm:prSet/>
      <dgm:spPr/>
      <dgm:t>
        <a:bodyPr/>
        <a:lstStyle/>
        <a:p>
          <a:endParaRPr lang="en-US"/>
        </a:p>
      </dgm:t>
    </dgm:pt>
    <dgm:pt modelId="{FFBF486B-A860-49B3-B442-71AEFE6C6E04}">
      <dgm:prSet phldrT="[Text]"/>
      <dgm:spPr/>
      <dgm:t>
        <a:bodyPr/>
        <a:lstStyle/>
        <a:p>
          <a:r>
            <a:rPr lang="en-US" dirty="0"/>
            <a:t>Low Back Pain</a:t>
          </a:r>
        </a:p>
      </dgm:t>
    </dgm:pt>
    <dgm:pt modelId="{EFBAAC65-9289-4AC1-814F-C313CD47926D}" type="parTrans" cxnId="{C94973E4-52CA-4189-A373-3315BAD509A4}">
      <dgm:prSet/>
      <dgm:spPr/>
      <dgm:t>
        <a:bodyPr/>
        <a:lstStyle/>
        <a:p>
          <a:endParaRPr lang="en-US"/>
        </a:p>
      </dgm:t>
    </dgm:pt>
    <dgm:pt modelId="{BA487530-4328-478C-AD9E-78230B42793D}" type="sibTrans" cxnId="{C94973E4-52CA-4189-A373-3315BAD509A4}">
      <dgm:prSet/>
      <dgm:spPr/>
      <dgm:t>
        <a:bodyPr/>
        <a:lstStyle/>
        <a:p>
          <a:endParaRPr lang="en-US"/>
        </a:p>
      </dgm:t>
    </dgm:pt>
    <dgm:pt modelId="{DB0F4231-C132-4D66-A131-A3C4D6E90753}">
      <dgm:prSet phldrT="[Text]"/>
      <dgm:spPr/>
      <dgm:t>
        <a:bodyPr/>
        <a:lstStyle/>
        <a:p>
          <a:r>
            <a:rPr lang="en-US" dirty="0"/>
            <a:t>Colorectal Cancer (28 </a:t>
          </a:r>
          <a:r>
            <a:rPr lang="en-US" dirty="0" err="1"/>
            <a:t>Kunjungan</a:t>
          </a:r>
          <a:r>
            <a:rPr lang="en-US" dirty="0"/>
            <a:t>)</a:t>
          </a:r>
        </a:p>
      </dgm:t>
    </dgm:pt>
    <dgm:pt modelId="{9D8C2ABC-5E88-406A-8154-1A044C5ED89F}" type="parTrans" cxnId="{258EFC0A-B7E8-40B5-89E3-6DC03494E552}">
      <dgm:prSet/>
      <dgm:spPr/>
      <dgm:t>
        <a:bodyPr/>
        <a:lstStyle/>
        <a:p>
          <a:endParaRPr lang="en-US"/>
        </a:p>
      </dgm:t>
    </dgm:pt>
    <dgm:pt modelId="{AC52EBB2-223C-423F-BE2E-848846264215}" type="sibTrans" cxnId="{258EFC0A-B7E8-40B5-89E3-6DC03494E552}">
      <dgm:prSet/>
      <dgm:spPr/>
      <dgm:t>
        <a:bodyPr/>
        <a:lstStyle/>
        <a:p>
          <a:endParaRPr lang="en-US"/>
        </a:p>
      </dgm:t>
    </dgm:pt>
    <dgm:pt modelId="{7D33C6AB-BFF0-4D63-9264-88DA196B211E}">
      <dgm:prSet phldrT="[Text]"/>
      <dgm:spPr/>
      <dgm:t>
        <a:bodyPr/>
        <a:lstStyle/>
        <a:p>
          <a:r>
            <a:rPr lang="en-US" dirty="0" err="1"/>
            <a:t>Muskuloskeletal</a:t>
          </a:r>
          <a:r>
            <a:rPr lang="en-US" dirty="0"/>
            <a:t> Pain</a:t>
          </a:r>
        </a:p>
      </dgm:t>
    </dgm:pt>
    <dgm:pt modelId="{4C72DDC4-9A62-416C-9B38-A5E1E28BBBB4}" type="parTrans" cxnId="{54E98A3E-9A7B-4B5C-B2C3-4BDD8FB14690}">
      <dgm:prSet/>
      <dgm:spPr/>
      <dgm:t>
        <a:bodyPr/>
        <a:lstStyle/>
        <a:p>
          <a:endParaRPr lang="en-US"/>
        </a:p>
      </dgm:t>
    </dgm:pt>
    <dgm:pt modelId="{BAE6BA9A-566B-440D-986B-1AF8CB8B9100}" type="sibTrans" cxnId="{54E98A3E-9A7B-4B5C-B2C3-4BDD8FB14690}">
      <dgm:prSet/>
      <dgm:spPr/>
      <dgm:t>
        <a:bodyPr/>
        <a:lstStyle/>
        <a:p>
          <a:endParaRPr lang="en-US"/>
        </a:p>
      </dgm:t>
    </dgm:pt>
    <dgm:pt modelId="{581C0BFD-42C9-449D-B44B-E113B6DF99AC}" type="pres">
      <dgm:prSet presAssocID="{AF93C816-CBC9-48D4-938B-8C867A0F6D83}" presName="Name0" presStyleCnt="0">
        <dgm:presLayoutVars>
          <dgm:dir/>
          <dgm:resizeHandles val="exact"/>
        </dgm:presLayoutVars>
      </dgm:prSet>
      <dgm:spPr/>
    </dgm:pt>
    <dgm:pt modelId="{E3A53849-4D97-4117-8B37-1B431851CA65}" type="pres">
      <dgm:prSet presAssocID="{CE3112D5-05DD-4CED-A1A1-6E9734D914A5}" presName="composite" presStyleCnt="0"/>
      <dgm:spPr/>
    </dgm:pt>
    <dgm:pt modelId="{A05E1DE9-6FD7-4CA9-AFA5-C1E492AFB2D1}" type="pres">
      <dgm:prSet presAssocID="{CE3112D5-05DD-4CED-A1A1-6E9734D914A5}" presName="rect1" presStyleLbl="trAlignAcc1" presStyleIdx="0" presStyleCnt="4">
        <dgm:presLayoutVars>
          <dgm:bulletEnabled val="1"/>
        </dgm:presLayoutVars>
      </dgm:prSet>
      <dgm:spPr/>
    </dgm:pt>
    <dgm:pt modelId="{7C1CCE71-B82B-4257-BBCA-8A0C877EE574}" type="pres">
      <dgm:prSet presAssocID="{CE3112D5-05DD-4CED-A1A1-6E9734D914A5}" presName="rect2" presStyleLbl="fgImgPlace1" presStyleIdx="0" presStyleCnt="4"/>
      <dgm:spPr/>
    </dgm:pt>
    <dgm:pt modelId="{7D23C6BB-4E9A-4406-9A88-A7CFA4040064}" type="pres">
      <dgm:prSet presAssocID="{ED9B1961-4F03-4A19-8032-D16220A52BF5}" presName="sibTrans" presStyleCnt="0"/>
      <dgm:spPr/>
    </dgm:pt>
    <dgm:pt modelId="{534CE4B4-D2D9-4A3B-9D0F-7D979EE0D98B}" type="pres">
      <dgm:prSet presAssocID="{FFBF486B-A860-49B3-B442-71AEFE6C6E04}" presName="composite" presStyleCnt="0"/>
      <dgm:spPr/>
    </dgm:pt>
    <dgm:pt modelId="{38E92E8E-0EA3-4336-91B9-D984AB391646}" type="pres">
      <dgm:prSet presAssocID="{FFBF486B-A860-49B3-B442-71AEFE6C6E04}" presName="rect1" presStyleLbl="trAlignAcc1" presStyleIdx="1" presStyleCnt="4">
        <dgm:presLayoutVars>
          <dgm:bulletEnabled val="1"/>
        </dgm:presLayoutVars>
      </dgm:prSet>
      <dgm:spPr/>
    </dgm:pt>
    <dgm:pt modelId="{CEBC27B9-1BE2-4789-A3A8-F80CB178B15B}" type="pres">
      <dgm:prSet presAssocID="{FFBF486B-A860-49B3-B442-71AEFE6C6E04}" presName="rect2" presStyleLbl="fgImgPlace1" presStyleIdx="1" presStyleCnt="4"/>
      <dgm:spPr/>
    </dgm:pt>
    <dgm:pt modelId="{3D209943-7889-4FED-9725-0EDDB8FFE5F2}" type="pres">
      <dgm:prSet presAssocID="{BA487530-4328-478C-AD9E-78230B42793D}" presName="sibTrans" presStyleCnt="0"/>
      <dgm:spPr/>
    </dgm:pt>
    <dgm:pt modelId="{F8D8A26E-EA0A-43DE-9E6A-089FB4FD4789}" type="pres">
      <dgm:prSet presAssocID="{DB0F4231-C132-4D66-A131-A3C4D6E90753}" presName="composite" presStyleCnt="0"/>
      <dgm:spPr/>
    </dgm:pt>
    <dgm:pt modelId="{EA74DD2D-338E-42C6-8463-1B5277B1995A}" type="pres">
      <dgm:prSet presAssocID="{DB0F4231-C132-4D66-A131-A3C4D6E90753}" presName="rect1" presStyleLbl="trAlignAcc1" presStyleIdx="2" presStyleCnt="4">
        <dgm:presLayoutVars>
          <dgm:bulletEnabled val="1"/>
        </dgm:presLayoutVars>
      </dgm:prSet>
      <dgm:spPr/>
    </dgm:pt>
    <dgm:pt modelId="{43C59708-4ED1-4F0C-BCBE-799C8BE29B77}" type="pres">
      <dgm:prSet presAssocID="{DB0F4231-C132-4D66-A131-A3C4D6E90753}" presName="rect2" presStyleLbl="fgImgPlace1" presStyleIdx="2" presStyleCnt="4"/>
      <dgm:spPr/>
    </dgm:pt>
    <dgm:pt modelId="{5912CB91-91D7-445E-963C-B5E20FB9BBFD}" type="pres">
      <dgm:prSet presAssocID="{AC52EBB2-223C-423F-BE2E-848846264215}" presName="sibTrans" presStyleCnt="0"/>
      <dgm:spPr/>
    </dgm:pt>
    <dgm:pt modelId="{5B98B8DF-7381-4B45-8C22-61D3E6F8FB20}" type="pres">
      <dgm:prSet presAssocID="{7D33C6AB-BFF0-4D63-9264-88DA196B211E}" presName="composite" presStyleCnt="0"/>
      <dgm:spPr/>
    </dgm:pt>
    <dgm:pt modelId="{A836AD81-8F9A-483D-ADA8-28783E351121}" type="pres">
      <dgm:prSet presAssocID="{7D33C6AB-BFF0-4D63-9264-88DA196B211E}" presName="rect1" presStyleLbl="trAlignAcc1" presStyleIdx="3" presStyleCnt="4">
        <dgm:presLayoutVars>
          <dgm:bulletEnabled val="1"/>
        </dgm:presLayoutVars>
      </dgm:prSet>
      <dgm:spPr/>
    </dgm:pt>
    <dgm:pt modelId="{EC16BD22-14A8-4C2B-9DF9-CFBE36D06DEF}" type="pres">
      <dgm:prSet presAssocID="{7D33C6AB-BFF0-4D63-9264-88DA196B211E}" presName="rect2" presStyleLbl="fgImgPlace1" presStyleIdx="3" presStyleCnt="4"/>
      <dgm:spPr/>
    </dgm:pt>
  </dgm:ptLst>
  <dgm:cxnLst>
    <dgm:cxn modelId="{258EFC0A-B7E8-40B5-89E3-6DC03494E552}" srcId="{AF93C816-CBC9-48D4-938B-8C867A0F6D83}" destId="{DB0F4231-C132-4D66-A131-A3C4D6E90753}" srcOrd="2" destOrd="0" parTransId="{9D8C2ABC-5E88-406A-8154-1A044C5ED89F}" sibTransId="{AC52EBB2-223C-423F-BE2E-848846264215}"/>
    <dgm:cxn modelId="{B9C8CB12-236E-43AE-8B02-D91A3518A557}" type="presOf" srcId="{FFBF486B-A860-49B3-B442-71AEFE6C6E04}" destId="{38E92E8E-0EA3-4336-91B9-D984AB391646}" srcOrd="0" destOrd="0" presId="urn:microsoft.com/office/officeart/2008/layout/PictureStrips"/>
    <dgm:cxn modelId="{F3454A36-5C87-41EC-8707-1362EF9F3855}" type="presOf" srcId="{CE3112D5-05DD-4CED-A1A1-6E9734D914A5}" destId="{A05E1DE9-6FD7-4CA9-AFA5-C1E492AFB2D1}" srcOrd="0" destOrd="0" presId="urn:microsoft.com/office/officeart/2008/layout/PictureStrips"/>
    <dgm:cxn modelId="{54E98A3E-9A7B-4B5C-B2C3-4BDD8FB14690}" srcId="{AF93C816-CBC9-48D4-938B-8C867A0F6D83}" destId="{7D33C6AB-BFF0-4D63-9264-88DA196B211E}" srcOrd="3" destOrd="0" parTransId="{4C72DDC4-9A62-416C-9B38-A5E1E28BBBB4}" sibTransId="{BAE6BA9A-566B-440D-986B-1AF8CB8B9100}"/>
    <dgm:cxn modelId="{BA399453-2E5D-4373-BAF2-97334C7DA6A7}" type="presOf" srcId="{AF93C816-CBC9-48D4-938B-8C867A0F6D83}" destId="{581C0BFD-42C9-449D-B44B-E113B6DF99AC}" srcOrd="0" destOrd="0" presId="urn:microsoft.com/office/officeart/2008/layout/PictureStrips"/>
    <dgm:cxn modelId="{CE21D295-A596-43DA-92D7-2CD6E24B7E8E}" srcId="{AF93C816-CBC9-48D4-938B-8C867A0F6D83}" destId="{CE3112D5-05DD-4CED-A1A1-6E9734D914A5}" srcOrd="0" destOrd="0" parTransId="{2D2992AB-8970-4916-9CCF-0614366C93F7}" sibTransId="{ED9B1961-4F03-4A19-8032-D16220A52BF5}"/>
    <dgm:cxn modelId="{E03F2CCC-D48E-4122-904A-AD2A8564F10B}" type="presOf" srcId="{DB0F4231-C132-4D66-A131-A3C4D6E90753}" destId="{EA74DD2D-338E-42C6-8463-1B5277B1995A}" srcOrd="0" destOrd="0" presId="urn:microsoft.com/office/officeart/2008/layout/PictureStrips"/>
    <dgm:cxn modelId="{0A756AD2-2405-4422-97D0-18C69847924E}" type="presOf" srcId="{7D33C6AB-BFF0-4D63-9264-88DA196B211E}" destId="{A836AD81-8F9A-483D-ADA8-28783E351121}" srcOrd="0" destOrd="0" presId="urn:microsoft.com/office/officeart/2008/layout/PictureStrips"/>
    <dgm:cxn modelId="{C94973E4-52CA-4189-A373-3315BAD509A4}" srcId="{AF93C816-CBC9-48D4-938B-8C867A0F6D83}" destId="{FFBF486B-A860-49B3-B442-71AEFE6C6E04}" srcOrd="1" destOrd="0" parTransId="{EFBAAC65-9289-4AC1-814F-C313CD47926D}" sibTransId="{BA487530-4328-478C-AD9E-78230B42793D}"/>
    <dgm:cxn modelId="{67E8B1FE-A7C2-46AE-A60D-2943E1D1578F}" type="presParOf" srcId="{581C0BFD-42C9-449D-B44B-E113B6DF99AC}" destId="{E3A53849-4D97-4117-8B37-1B431851CA65}" srcOrd="0" destOrd="0" presId="urn:microsoft.com/office/officeart/2008/layout/PictureStrips"/>
    <dgm:cxn modelId="{27351EB7-2628-4260-912F-EA1E0BFCEDEC}" type="presParOf" srcId="{E3A53849-4D97-4117-8B37-1B431851CA65}" destId="{A05E1DE9-6FD7-4CA9-AFA5-C1E492AFB2D1}" srcOrd="0" destOrd="0" presId="urn:microsoft.com/office/officeart/2008/layout/PictureStrips"/>
    <dgm:cxn modelId="{C6F88873-18C2-4CB2-805A-B0B5169C26F3}" type="presParOf" srcId="{E3A53849-4D97-4117-8B37-1B431851CA65}" destId="{7C1CCE71-B82B-4257-BBCA-8A0C877EE574}" srcOrd="1" destOrd="0" presId="urn:microsoft.com/office/officeart/2008/layout/PictureStrips"/>
    <dgm:cxn modelId="{0EC69F61-3800-4005-913F-0ACABCF7F76D}" type="presParOf" srcId="{581C0BFD-42C9-449D-B44B-E113B6DF99AC}" destId="{7D23C6BB-4E9A-4406-9A88-A7CFA4040064}" srcOrd="1" destOrd="0" presId="urn:microsoft.com/office/officeart/2008/layout/PictureStrips"/>
    <dgm:cxn modelId="{AA18F13C-D791-4731-AFFA-8358A14AEC95}" type="presParOf" srcId="{581C0BFD-42C9-449D-B44B-E113B6DF99AC}" destId="{534CE4B4-D2D9-4A3B-9D0F-7D979EE0D98B}" srcOrd="2" destOrd="0" presId="urn:microsoft.com/office/officeart/2008/layout/PictureStrips"/>
    <dgm:cxn modelId="{2D08054B-CB61-4C63-94C7-6E8CA0FD30EE}" type="presParOf" srcId="{534CE4B4-D2D9-4A3B-9D0F-7D979EE0D98B}" destId="{38E92E8E-0EA3-4336-91B9-D984AB391646}" srcOrd="0" destOrd="0" presId="urn:microsoft.com/office/officeart/2008/layout/PictureStrips"/>
    <dgm:cxn modelId="{9A702D28-7E47-4EB6-ADD8-38E36DEE517E}" type="presParOf" srcId="{534CE4B4-D2D9-4A3B-9D0F-7D979EE0D98B}" destId="{CEBC27B9-1BE2-4789-A3A8-F80CB178B15B}" srcOrd="1" destOrd="0" presId="urn:microsoft.com/office/officeart/2008/layout/PictureStrips"/>
    <dgm:cxn modelId="{9DDFE309-CA33-4844-A449-1060F3D4E12B}" type="presParOf" srcId="{581C0BFD-42C9-449D-B44B-E113B6DF99AC}" destId="{3D209943-7889-4FED-9725-0EDDB8FFE5F2}" srcOrd="3" destOrd="0" presId="urn:microsoft.com/office/officeart/2008/layout/PictureStrips"/>
    <dgm:cxn modelId="{AD6F1AB6-FD0B-429A-AB35-9AB3E60AC1A3}" type="presParOf" srcId="{581C0BFD-42C9-449D-B44B-E113B6DF99AC}" destId="{F8D8A26E-EA0A-43DE-9E6A-089FB4FD4789}" srcOrd="4" destOrd="0" presId="urn:microsoft.com/office/officeart/2008/layout/PictureStrips"/>
    <dgm:cxn modelId="{ABC65BCD-4FE0-4408-9EF9-524DA9F0EE37}" type="presParOf" srcId="{F8D8A26E-EA0A-43DE-9E6A-089FB4FD4789}" destId="{EA74DD2D-338E-42C6-8463-1B5277B1995A}" srcOrd="0" destOrd="0" presId="urn:microsoft.com/office/officeart/2008/layout/PictureStrips"/>
    <dgm:cxn modelId="{3AB75505-9560-4D7D-93BE-EC75BD80955B}" type="presParOf" srcId="{F8D8A26E-EA0A-43DE-9E6A-089FB4FD4789}" destId="{43C59708-4ED1-4F0C-BCBE-799C8BE29B77}" srcOrd="1" destOrd="0" presId="urn:microsoft.com/office/officeart/2008/layout/PictureStrips"/>
    <dgm:cxn modelId="{816720B7-22F4-4A01-B483-EA48E2A1FAD5}" type="presParOf" srcId="{581C0BFD-42C9-449D-B44B-E113B6DF99AC}" destId="{5912CB91-91D7-445E-963C-B5E20FB9BBFD}" srcOrd="5" destOrd="0" presId="urn:microsoft.com/office/officeart/2008/layout/PictureStrips"/>
    <dgm:cxn modelId="{18A97472-6145-41E3-B334-2B6782641266}" type="presParOf" srcId="{581C0BFD-42C9-449D-B44B-E113B6DF99AC}" destId="{5B98B8DF-7381-4B45-8C22-61D3E6F8FB20}" srcOrd="6" destOrd="0" presId="urn:microsoft.com/office/officeart/2008/layout/PictureStrips"/>
    <dgm:cxn modelId="{58825D44-4055-42F1-9F48-ED12E7ACEF9F}" type="presParOf" srcId="{5B98B8DF-7381-4B45-8C22-61D3E6F8FB20}" destId="{A836AD81-8F9A-483D-ADA8-28783E351121}" srcOrd="0" destOrd="0" presId="urn:microsoft.com/office/officeart/2008/layout/PictureStrips"/>
    <dgm:cxn modelId="{21DC4B60-71C0-44CF-867F-87FE4263A79E}" type="presParOf" srcId="{5B98B8DF-7381-4B45-8C22-61D3E6F8FB20}" destId="{EC16BD22-14A8-4C2B-9DF9-CFBE36D06DEF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ECC4E75-A301-43AC-AB85-A6DAD1193A37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D"/>
        </a:p>
      </dgm:t>
    </dgm:pt>
    <dgm:pt modelId="{7F2650A3-31FB-4438-A6F9-8725C29D766C}">
      <dgm:prSet phldrT="[Text]"/>
      <dgm:spPr/>
      <dgm:t>
        <a:bodyPr/>
        <a:lstStyle/>
        <a:p>
          <a:r>
            <a:rPr lang="id-ID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 pitchFamily="34" charset="0"/>
              <a:cs typeface="Calibri Light" panose="020F0302020204030204" pitchFamily="34" charset="0"/>
            </a:rPr>
            <a:t>Inventaris Aldok</a:t>
          </a:r>
          <a:endParaRPr lang="en-ID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8C589EA3-F4CF-4E85-A687-666CFF4E0DE9}" type="parTrans" cxnId="{EC85AB69-AFFF-4FAB-8765-104207737229}">
      <dgm:prSet/>
      <dgm:spPr/>
      <dgm:t>
        <a:bodyPr/>
        <a:lstStyle/>
        <a:p>
          <a:endParaRPr lang="en-ID"/>
        </a:p>
      </dgm:t>
    </dgm:pt>
    <dgm:pt modelId="{199375AA-5226-4E43-9681-F8B02BF87CB0}" type="sibTrans" cxnId="{EC85AB69-AFFF-4FAB-8765-104207737229}">
      <dgm:prSet/>
      <dgm:spPr/>
      <dgm:t>
        <a:bodyPr/>
        <a:lstStyle/>
        <a:p>
          <a:endParaRPr lang="en-ID"/>
        </a:p>
      </dgm:t>
    </dgm:pt>
    <dgm:pt modelId="{F72BD6C5-2AE9-4C20-B540-AB78A0C1567B}">
      <dgm:prSet phldrT="[Text]"/>
      <dgm:spPr/>
      <dgm:t>
        <a:bodyPr/>
        <a:lstStyle/>
        <a:p>
          <a:r>
            <a:rPr lang="id-ID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 pitchFamily="34" charset="0"/>
              <a:cs typeface="Calibri Light" panose="020F0302020204030204" pitchFamily="34" charset="0"/>
            </a:rPr>
            <a:t>Inventaris Alat Rumah Tangga</a:t>
          </a:r>
          <a:endParaRPr lang="en-ID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279055E7-B82F-48FF-B824-BA6C9B73E652}" type="parTrans" cxnId="{AC3FEC30-FF15-478E-ACBA-174192065733}">
      <dgm:prSet/>
      <dgm:spPr/>
      <dgm:t>
        <a:bodyPr/>
        <a:lstStyle/>
        <a:p>
          <a:endParaRPr lang="en-ID"/>
        </a:p>
      </dgm:t>
    </dgm:pt>
    <dgm:pt modelId="{C0D22AA7-B5D3-4038-A32A-9F184342BBFC}" type="sibTrans" cxnId="{AC3FEC30-FF15-478E-ACBA-174192065733}">
      <dgm:prSet/>
      <dgm:spPr/>
      <dgm:t>
        <a:bodyPr/>
        <a:lstStyle/>
        <a:p>
          <a:endParaRPr lang="en-ID"/>
        </a:p>
      </dgm:t>
    </dgm:pt>
    <dgm:pt modelId="{C1CFBD84-ACDC-413F-A382-0DB4182F1200}">
      <dgm:prSet phldrT="[Text]"/>
      <dgm:spPr/>
      <dgm:t>
        <a:bodyPr/>
        <a:lstStyle/>
        <a:p>
          <a:r>
            <a:rPr lang="id-ID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 pitchFamily="34" charset="0"/>
              <a:cs typeface="Calibri Light" panose="020F0302020204030204" pitchFamily="34" charset="0"/>
            </a:rPr>
            <a:t>Inventaris Linen</a:t>
          </a:r>
          <a:endParaRPr lang="en-ID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0619F59F-F14B-4992-9C0E-F6E5606D8719}" type="parTrans" cxnId="{AB2B6C96-E289-4350-AA24-7A4C1DB1C8AA}">
      <dgm:prSet/>
      <dgm:spPr/>
      <dgm:t>
        <a:bodyPr/>
        <a:lstStyle/>
        <a:p>
          <a:endParaRPr lang="en-ID"/>
        </a:p>
      </dgm:t>
    </dgm:pt>
    <dgm:pt modelId="{79FBCF56-6EE7-4FCE-8D5B-32F14E99C948}" type="sibTrans" cxnId="{AB2B6C96-E289-4350-AA24-7A4C1DB1C8AA}">
      <dgm:prSet/>
      <dgm:spPr/>
      <dgm:t>
        <a:bodyPr/>
        <a:lstStyle/>
        <a:p>
          <a:endParaRPr lang="en-ID"/>
        </a:p>
      </dgm:t>
    </dgm:pt>
    <dgm:pt modelId="{4290B325-8F4F-431C-8AD2-0825FDFED047}" type="pres">
      <dgm:prSet presAssocID="{AECC4E75-A301-43AC-AB85-A6DAD1193A37}" presName="rootnode" presStyleCnt="0">
        <dgm:presLayoutVars>
          <dgm:chMax/>
          <dgm:chPref/>
          <dgm:dir/>
          <dgm:animLvl val="lvl"/>
        </dgm:presLayoutVars>
      </dgm:prSet>
      <dgm:spPr/>
    </dgm:pt>
    <dgm:pt modelId="{3D4BBE5A-59CD-40F5-95BF-B111DDE6E3D9}" type="pres">
      <dgm:prSet presAssocID="{7F2650A3-31FB-4438-A6F9-8725C29D766C}" presName="composite" presStyleCnt="0"/>
      <dgm:spPr/>
    </dgm:pt>
    <dgm:pt modelId="{E4316FCB-6DB0-497C-A437-238B763F383F}" type="pres">
      <dgm:prSet presAssocID="{7F2650A3-31FB-4438-A6F9-8725C29D766C}" presName="LShape" presStyleLbl="alignNode1" presStyleIdx="0" presStyleCnt="5"/>
      <dgm:spPr/>
    </dgm:pt>
    <dgm:pt modelId="{D2495E6F-4810-40BD-8F99-8F5B3DE65196}" type="pres">
      <dgm:prSet presAssocID="{7F2650A3-31FB-4438-A6F9-8725C29D766C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E9A3D770-D684-4F78-95F0-62B7A12C503F}" type="pres">
      <dgm:prSet presAssocID="{7F2650A3-31FB-4438-A6F9-8725C29D766C}" presName="Triangle" presStyleLbl="alignNode1" presStyleIdx="1" presStyleCnt="5"/>
      <dgm:spPr/>
    </dgm:pt>
    <dgm:pt modelId="{BC9E84A3-D123-4BA0-82C6-506E707295FC}" type="pres">
      <dgm:prSet presAssocID="{199375AA-5226-4E43-9681-F8B02BF87CB0}" presName="sibTrans" presStyleCnt="0"/>
      <dgm:spPr/>
    </dgm:pt>
    <dgm:pt modelId="{86D1FE96-E620-4FFD-AAC8-BC3D33BF3D82}" type="pres">
      <dgm:prSet presAssocID="{199375AA-5226-4E43-9681-F8B02BF87CB0}" presName="space" presStyleCnt="0"/>
      <dgm:spPr/>
    </dgm:pt>
    <dgm:pt modelId="{BC90CD9A-8AB5-483D-B9FB-0306B45F8624}" type="pres">
      <dgm:prSet presAssocID="{F72BD6C5-2AE9-4C20-B540-AB78A0C1567B}" presName="composite" presStyleCnt="0"/>
      <dgm:spPr/>
    </dgm:pt>
    <dgm:pt modelId="{AD0EDCAB-915E-4E7D-BE61-5A76A2088D89}" type="pres">
      <dgm:prSet presAssocID="{F72BD6C5-2AE9-4C20-B540-AB78A0C1567B}" presName="LShape" presStyleLbl="alignNode1" presStyleIdx="2" presStyleCnt="5"/>
      <dgm:spPr/>
    </dgm:pt>
    <dgm:pt modelId="{D7A7E976-2536-427F-8C04-90B4D0F2A870}" type="pres">
      <dgm:prSet presAssocID="{F72BD6C5-2AE9-4C20-B540-AB78A0C1567B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E89F2DDE-6428-4938-80E5-4CE338BF6C39}" type="pres">
      <dgm:prSet presAssocID="{F72BD6C5-2AE9-4C20-B540-AB78A0C1567B}" presName="Triangle" presStyleLbl="alignNode1" presStyleIdx="3" presStyleCnt="5"/>
      <dgm:spPr/>
    </dgm:pt>
    <dgm:pt modelId="{C1A82C03-A3A3-4955-B857-A5DDA72BFA33}" type="pres">
      <dgm:prSet presAssocID="{C0D22AA7-B5D3-4038-A32A-9F184342BBFC}" presName="sibTrans" presStyleCnt="0"/>
      <dgm:spPr/>
    </dgm:pt>
    <dgm:pt modelId="{3BE23C15-9007-42F5-B34B-06DA73F35E73}" type="pres">
      <dgm:prSet presAssocID="{C0D22AA7-B5D3-4038-A32A-9F184342BBFC}" presName="space" presStyleCnt="0"/>
      <dgm:spPr/>
    </dgm:pt>
    <dgm:pt modelId="{ED0DB7DF-D97B-4CFB-ACE4-C9F047290DC3}" type="pres">
      <dgm:prSet presAssocID="{C1CFBD84-ACDC-413F-A382-0DB4182F1200}" presName="composite" presStyleCnt="0"/>
      <dgm:spPr/>
    </dgm:pt>
    <dgm:pt modelId="{F4466E86-872F-4FCC-A975-8D33753291E1}" type="pres">
      <dgm:prSet presAssocID="{C1CFBD84-ACDC-413F-A382-0DB4182F1200}" presName="LShape" presStyleLbl="alignNode1" presStyleIdx="4" presStyleCnt="5"/>
      <dgm:spPr/>
    </dgm:pt>
    <dgm:pt modelId="{A17CEEA4-C044-4093-ACBE-845756C04697}" type="pres">
      <dgm:prSet presAssocID="{C1CFBD84-ACDC-413F-A382-0DB4182F1200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AC3FEC30-FF15-478E-ACBA-174192065733}" srcId="{AECC4E75-A301-43AC-AB85-A6DAD1193A37}" destId="{F72BD6C5-2AE9-4C20-B540-AB78A0C1567B}" srcOrd="1" destOrd="0" parTransId="{279055E7-B82F-48FF-B824-BA6C9B73E652}" sibTransId="{C0D22AA7-B5D3-4038-A32A-9F184342BBFC}"/>
    <dgm:cxn modelId="{28CF1C5C-D51B-4E0D-9A61-1244C967C34E}" type="presOf" srcId="{F72BD6C5-2AE9-4C20-B540-AB78A0C1567B}" destId="{D7A7E976-2536-427F-8C04-90B4D0F2A870}" srcOrd="0" destOrd="0" presId="urn:microsoft.com/office/officeart/2009/3/layout/StepUpProcess"/>
    <dgm:cxn modelId="{EC85AB69-AFFF-4FAB-8765-104207737229}" srcId="{AECC4E75-A301-43AC-AB85-A6DAD1193A37}" destId="{7F2650A3-31FB-4438-A6F9-8725C29D766C}" srcOrd="0" destOrd="0" parTransId="{8C589EA3-F4CF-4E85-A687-666CFF4E0DE9}" sibTransId="{199375AA-5226-4E43-9681-F8B02BF87CB0}"/>
    <dgm:cxn modelId="{AB2B6C96-E289-4350-AA24-7A4C1DB1C8AA}" srcId="{AECC4E75-A301-43AC-AB85-A6DAD1193A37}" destId="{C1CFBD84-ACDC-413F-A382-0DB4182F1200}" srcOrd="2" destOrd="0" parTransId="{0619F59F-F14B-4992-9C0E-F6E5606D8719}" sibTransId="{79FBCF56-6EE7-4FCE-8D5B-32F14E99C948}"/>
    <dgm:cxn modelId="{CCBC36E8-BF6F-4B03-BFCC-9F6FE53020B4}" type="presOf" srcId="{7F2650A3-31FB-4438-A6F9-8725C29D766C}" destId="{D2495E6F-4810-40BD-8F99-8F5B3DE65196}" srcOrd="0" destOrd="0" presId="urn:microsoft.com/office/officeart/2009/3/layout/StepUpProcess"/>
    <dgm:cxn modelId="{24BE86E9-8C2E-4A7B-8F05-2D1C1B716256}" type="presOf" srcId="{AECC4E75-A301-43AC-AB85-A6DAD1193A37}" destId="{4290B325-8F4F-431C-8AD2-0825FDFED047}" srcOrd="0" destOrd="0" presId="urn:microsoft.com/office/officeart/2009/3/layout/StepUpProcess"/>
    <dgm:cxn modelId="{6268EFEE-5AF5-4756-8E60-794979BED75E}" type="presOf" srcId="{C1CFBD84-ACDC-413F-A382-0DB4182F1200}" destId="{A17CEEA4-C044-4093-ACBE-845756C04697}" srcOrd="0" destOrd="0" presId="urn:microsoft.com/office/officeart/2009/3/layout/StepUpProcess"/>
    <dgm:cxn modelId="{7A595852-8D67-457F-ADCC-3C50474AAC1A}" type="presParOf" srcId="{4290B325-8F4F-431C-8AD2-0825FDFED047}" destId="{3D4BBE5A-59CD-40F5-95BF-B111DDE6E3D9}" srcOrd="0" destOrd="0" presId="urn:microsoft.com/office/officeart/2009/3/layout/StepUpProcess"/>
    <dgm:cxn modelId="{5C6A1EA9-93C1-433E-8316-8E2EDFA67E1F}" type="presParOf" srcId="{3D4BBE5A-59CD-40F5-95BF-B111DDE6E3D9}" destId="{E4316FCB-6DB0-497C-A437-238B763F383F}" srcOrd="0" destOrd="0" presId="urn:microsoft.com/office/officeart/2009/3/layout/StepUpProcess"/>
    <dgm:cxn modelId="{E87E2BF7-EEDC-44FB-BDFB-0A9D771B8BA6}" type="presParOf" srcId="{3D4BBE5A-59CD-40F5-95BF-B111DDE6E3D9}" destId="{D2495E6F-4810-40BD-8F99-8F5B3DE65196}" srcOrd="1" destOrd="0" presId="urn:microsoft.com/office/officeart/2009/3/layout/StepUpProcess"/>
    <dgm:cxn modelId="{2BE0FC71-A0D1-4398-967B-B06F2F3FF7C1}" type="presParOf" srcId="{3D4BBE5A-59CD-40F5-95BF-B111DDE6E3D9}" destId="{E9A3D770-D684-4F78-95F0-62B7A12C503F}" srcOrd="2" destOrd="0" presId="urn:microsoft.com/office/officeart/2009/3/layout/StepUpProcess"/>
    <dgm:cxn modelId="{0C035A7D-A5CD-46B8-B0B1-C9B6CAC69795}" type="presParOf" srcId="{4290B325-8F4F-431C-8AD2-0825FDFED047}" destId="{BC9E84A3-D123-4BA0-82C6-506E707295FC}" srcOrd="1" destOrd="0" presId="urn:microsoft.com/office/officeart/2009/3/layout/StepUpProcess"/>
    <dgm:cxn modelId="{A131C846-5C8D-4349-90C8-F41168965236}" type="presParOf" srcId="{BC9E84A3-D123-4BA0-82C6-506E707295FC}" destId="{86D1FE96-E620-4FFD-AAC8-BC3D33BF3D82}" srcOrd="0" destOrd="0" presId="urn:microsoft.com/office/officeart/2009/3/layout/StepUpProcess"/>
    <dgm:cxn modelId="{BECB45BF-2139-40F2-A04D-1E5D6ADBCED2}" type="presParOf" srcId="{4290B325-8F4F-431C-8AD2-0825FDFED047}" destId="{BC90CD9A-8AB5-483D-B9FB-0306B45F8624}" srcOrd="2" destOrd="0" presId="urn:microsoft.com/office/officeart/2009/3/layout/StepUpProcess"/>
    <dgm:cxn modelId="{F3F361FF-FB6A-478C-84F5-A27528BA8D60}" type="presParOf" srcId="{BC90CD9A-8AB5-483D-B9FB-0306B45F8624}" destId="{AD0EDCAB-915E-4E7D-BE61-5A76A2088D89}" srcOrd="0" destOrd="0" presId="urn:microsoft.com/office/officeart/2009/3/layout/StepUpProcess"/>
    <dgm:cxn modelId="{0CA9211D-DC25-46C4-9760-720A71E37A19}" type="presParOf" srcId="{BC90CD9A-8AB5-483D-B9FB-0306B45F8624}" destId="{D7A7E976-2536-427F-8C04-90B4D0F2A870}" srcOrd="1" destOrd="0" presId="urn:microsoft.com/office/officeart/2009/3/layout/StepUpProcess"/>
    <dgm:cxn modelId="{A1E15669-8A0F-4AC5-8E47-970EDC1D4BC3}" type="presParOf" srcId="{BC90CD9A-8AB5-483D-B9FB-0306B45F8624}" destId="{E89F2DDE-6428-4938-80E5-4CE338BF6C39}" srcOrd="2" destOrd="0" presId="urn:microsoft.com/office/officeart/2009/3/layout/StepUpProcess"/>
    <dgm:cxn modelId="{D7F948D5-691A-4F62-A674-1C68E307638F}" type="presParOf" srcId="{4290B325-8F4F-431C-8AD2-0825FDFED047}" destId="{C1A82C03-A3A3-4955-B857-A5DDA72BFA33}" srcOrd="3" destOrd="0" presId="urn:microsoft.com/office/officeart/2009/3/layout/StepUpProcess"/>
    <dgm:cxn modelId="{DD37C5E1-D56D-43AF-A1C8-F67C1946B86F}" type="presParOf" srcId="{C1A82C03-A3A3-4955-B857-A5DDA72BFA33}" destId="{3BE23C15-9007-42F5-B34B-06DA73F35E73}" srcOrd="0" destOrd="0" presId="urn:microsoft.com/office/officeart/2009/3/layout/StepUpProcess"/>
    <dgm:cxn modelId="{53BC48A8-9F4E-46FA-BAE7-D4E8FA880D22}" type="presParOf" srcId="{4290B325-8F4F-431C-8AD2-0825FDFED047}" destId="{ED0DB7DF-D97B-4CFB-ACE4-C9F047290DC3}" srcOrd="4" destOrd="0" presId="urn:microsoft.com/office/officeart/2009/3/layout/StepUpProcess"/>
    <dgm:cxn modelId="{EBF5722B-1F6D-42FB-BA28-81511E46CEDA}" type="presParOf" srcId="{ED0DB7DF-D97B-4CFB-ACE4-C9F047290DC3}" destId="{F4466E86-872F-4FCC-A975-8D33753291E1}" srcOrd="0" destOrd="0" presId="urn:microsoft.com/office/officeart/2009/3/layout/StepUpProcess"/>
    <dgm:cxn modelId="{0B801637-AF9A-4924-8A45-D530C6A00C25}" type="presParOf" srcId="{ED0DB7DF-D97B-4CFB-ACE4-C9F047290DC3}" destId="{A17CEEA4-C044-4093-ACBE-845756C0469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674422-356E-4F24-92B2-80321E999900}">
      <dsp:nvSpPr>
        <dsp:cNvPr id="0" name=""/>
        <dsp:cNvSpPr/>
      </dsp:nvSpPr>
      <dsp:spPr>
        <a:xfrm rot="5400000">
          <a:off x="-207741" y="210888"/>
          <a:ext cx="1384940" cy="969458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500" kern="1200" dirty="0"/>
            <a:t>Instalasi</a:t>
          </a:r>
          <a:endParaRPr lang="en-ID" sz="1500" kern="1200" dirty="0"/>
        </a:p>
      </dsp:txBody>
      <dsp:txXfrm rot="-5400000">
        <a:off x="0" y="487876"/>
        <a:ext cx="969458" cy="415482"/>
      </dsp:txXfrm>
    </dsp:sp>
    <dsp:sp modelId="{621E2194-8A15-4C44-8998-E17C12B6E49F}">
      <dsp:nvSpPr>
        <dsp:cNvPr id="0" name=""/>
        <dsp:cNvSpPr/>
      </dsp:nvSpPr>
      <dsp:spPr>
        <a:xfrm rot="5400000">
          <a:off x="2896606" y="-1924000"/>
          <a:ext cx="900211" cy="475450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d-ID" sz="2500" kern="1200" dirty="0"/>
            <a:t>Total Pasien BPC</a:t>
          </a:r>
          <a:endParaRPr lang="en-ID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d-ID" sz="2500" kern="1200" dirty="0"/>
            <a:t>3727 Pasien</a:t>
          </a:r>
          <a:endParaRPr lang="en-ID" sz="2500" kern="1200" dirty="0"/>
        </a:p>
      </dsp:txBody>
      <dsp:txXfrm rot="-5400000">
        <a:off x="969459" y="47092"/>
        <a:ext cx="4710562" cy="812321"/>
      </dsp:txXfrm>
    </dsp:sp>
    <dsp:sp modelId="{80DCF363-1528-4E40-AA86-99DF25B0EFA8}">
      <dsp:nvSpPr>
        <dsp:cNvPr id="0" name=""/>
        <dsp:cNvSpPr/>
      </dsp:nvSpPr>
      <dsp:spPr>
        <a:xfrm rot="5400000">
          <a:off x="-207741" y="1450661"/>
          <a:ext cx="1384940" cy="969458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500" kern="1200" dirty="0"/>
            <a:t>Manajemen</a:t>
          </a:r>
          <a:endParaRPr lang="en-ID" sz="1500" kern="1200" dirty="0"/>
        </a:p>
      </dsp:txBody>
      <dsp:txXfrm rot="-5400000">
        <a:off x="0" y="1727649"/>
        <a:ext cx="969458" cy="415482"/>
      </dsp:txXfrm>
    </dsp:sp>
    <dsp:sp modelId="{8A8A4DDF-1A26-4ADF-8B35-FECF6322BBE2}">
      <dsp:nvSpPr>
        <dsp:cNvPr id="0" name=""/>
        <dsp:cNvSpPr/>
      </dsp:nvSpPr>
      <dsp:spPr>
        <a:xfrm rot="5400000">
          <a:off x="2896606" y="-667754"/>
          <a:ext cx="900211" cy="475450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d-ID" sz="2500" kern="1200" dirty="0"/>
            <a:t>Pasien Teregistrasi Klinik</a:t>
          </a:r>
          <a:endParaRPr lang="en-ID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d-ID" sz="2500" kern="1200" dirty="0"/>
            <a:t>3591 Pasien</a:t>
          </a:r>
          <a:endParaRPr lang="en-ID" sz="2500" kern="1200" dirty="0"/>
        </a:p>
      </dsp:txBody>
      <dsp:txXfrm rot="-5400000">
        <a:off x="969459" y="1303338"/>
        <a:ext cx="4710562" cy="812321"/>
      </dsp:txXfrm>
    </dsp:sp>
    <dsp:sp modelId="{B6B57486-D4BB-4C93-B0F5-965FB251370B}">
      <dsp:nvSpPr>
        <dsp:cNvPr id="0" name=""/>
        <dsp:cNvSpPr/>
      </dsp:nvSpPr>
      <dsp:spPr>
        <a:xfrm rot="5400000">
          <a:off x="-207741" y="2690434"/>
          <a:ext cx="1384940" cy="969458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500" kern="1200" dirty="0"/>
            <a:t>Nyeri</a:t>
          </a:r>
          <a:endParaRPr lang="en-ID" sz="1500" kern="1200" dirty="0"/>
        </a:p>
      </dsp:txBody>
      <dsp:txXfrm rot="-5400000">
        <a:off x="0" y="2967422"/>
        <a:ext cx="969458" cy="415482"/>
      </dsp:txXfrm>
    </dsp:sp>
    <dsp:sp modelId="{7D0118E7-E8FE-4183-96EA-ACDDAB74C648}">
      <dsp:nvSpPr>
        <dsp:cNvPr id="0" name=""/>
        <dsp:cNvSpPr/>
      </dsp:nvSpPr>
      <dsp:spPr>
        <a:xfrm rot="5400000">
          <a:off x="2896606" y="555545"/>
          <a:ext cx="900211" cy="475450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d-ID" sz="2500" kern="1200" dirty="0"/>
            <a:t>Pasien Ruangan</a:t>
          </a:r>
          <a:endParaRPr lang="en-ID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d-ID" sz="2500" kern="1200" dirty="0"/>
            <a:t> 5 Pasien</a:t>
          </a:r>
          <a:endParaRPr lang="en-ID" sz="2500" kern="1200" dirty="0"/>
        </a:p>
      </dsp:txBody>
      <dsp:txXfrm rot="-5400000">
        <a:off x="969459" y="2526638"/>
        <a:ext cx="4710562" cy="812321"/>
      </dsp:txXfrm>
    </dsp:sp>
    <dsp:sp modelId="{EEF09B1C-C934-4761-A5E6-BAE809025C77}">
      <dsp:nvSpPr>
        <dsp:cNvPr id="0" name=""/>
        <dsp:cNvSpPr/>
      </dsp:nvSpPr>
      <dsp:spPr>
        <a:xfrm rot="5400000">
          <a:off x="-207741" y="3930207"/>
          <a:ext cx="1384940" cy="969458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D" sz="1500" kern="1200" dirty="0"/>
        </a:p>
      </dsp:txBody>
      <dsp:txXfrm rot="-5400000">
        <a:off x="0" y="4207195"/>
        <a:ext cx="969458" cy="415482"/>
      </dsp:txXfrm>
    </dsp:sp>
    <dsp:sp modelId="{DBCE6282-942B-4A9D-AAF1-F52E3B90ED13}">
      <dsp:nvSpPr>
        <dsp:cNvPr id="0" name=""/>
        <dsp:cNvSpPr/>
      </dsp:nvSpPr>
      <dsp:spPr>
        <a:xfrm rot="5400000">
          <a:off x="2802990" y="1863049"/>
          <a:ext cx="900211" cy="475450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d-ID" sz="2500" kern="1200" dirty="0"/>
            <a:t>Pasien Amalan </a:t>
          </a:r>
          <a:endParaRPr lang="en-ID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d-ID" sz="2500" kern="1200" dirty="0"/>
            <a:t>131 Pasien</a:t>
          </a:r>
          <a:endParaRPr lang="en-ID" sz="2500" kern="1200" dirty="0"/>
        </a:p>
      </dsp:txBody>
      <dsp:txXfrm rot="-5400000">
        <a:off x="875843" y="3834142"/>
        <a:ext cx="4710562" cy="8123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709945-04D8-4F89-825A-1E97A0A485FA}">
      <dsp:nvSpPr>
        <dsp:cNvPr id="0" name=""/>
        <dsp:cNvSpPr/>
      </dsp:nvSpPr>
      <dsp:spPr>
        <a:xfrm rot="19200000">
          <a:off x="572" y="1940886"/>
          <a:ext cx="1499400" cy="974610"/>
        </a:xfrm>
        <a:prstGeom prst="round2Same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25400" rIns="762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000" kern="1200" dirty="0"/>
            <a:t>Jumlah Paisen </a:t>
          </a:r>
          <a:endParaRPr lang="en-ID" sz="2000" kern="1200" dirty="0"/>
        </a:p>
      </dsp:txBody>
      <dsp:txXfrm>
        <a:off x="63440" y="1982898"/>
        <a:ext cx="1404246" cy="927033"/>
      </dsp:txXfrm>
    </dsp:sp>
    <dsp:sp modelId="{E45705E6-D8DD-438E-8866-C09CFDC57912}">
      <dsp:nvSpPr>
        <dsp:cNvPr id="0" name=""/>
        <dsp:cNvSpPr/>
      </dsp:nvSpPr>
      <dsp:spPr>
        <a:xfrm>
          <a:off x="1699080" y="1322680"/>
          <a:ext cx="1499400" cy="974610"/>
        </a:xfrm>
        <a:prstGeom prst="round2Same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25400" rIns="762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000" kern="1200" dirty="0"/>
            <a:t>Laki-laki </a:t>
          </a:r>
          <a:endParaRPr lang="en-ID" sz="2000" kern="1200" dirty="0"/>
        </a:p>
      </dsp:txBody>
      <dsp:txXfrm>
        <a:off x="1746657" y="1370257"/>
        <a:ext cx="1404246" cy="927033"/>
      </dsp:txXfrm>
    </dsp:sp>
    <dsp:sp modelId="{D33ACD29-AFA7-407D-BC85-136092FF144E}">
      <dsp:nvSpPr>
        <dsp:cNvPr id="0" name=""/>
        <dsp:cNvSpPr/>
      </dsp:nvSpPr>
      <dsp:spPr>
        <a:xfrm rot="2400000">
          <a:off x="3397589" y="1940886"/>
          <a:ext cx="1499400" cy="974610"/>
        </a:xfrm>
        <a:prstGeom prst="round2Same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25400" rIns="762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000" kern="1200" dirty="0"/>
            <a:t>Perempuan</a:t>
          </a:r>
          <a:endParaRPr lang="en-ID" sz="2000" kern="1200" dirty="0"/>
        </a:p>
      </dsp:txBody>
      <dsp:txXfrm>
        <a:off x="3429875" y="1982898"/>
        <a:ext cx="1404246" cy="92703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709945-04D8-4F89-825A-1E97A0A485FA}">
      <dsp:nvSpPr>
        <dsp:cNvPr id="0" name=""/>
        <dsp:cNvSpPr/>
      </dsp:nvSpPr>
      <dsp:spPr>
        <a:xfrm rot="19200000">
          <a:off x="965" y="2059835"/>
          <a:ext cx="1423912" cy="925543"/>
        </a:xfrm>
        <a:prstGeom prst="round2Same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35560" rIns="10668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800" kern="1200" dirty="0"/>
            <a:t>3591 Pasien</a:t>
          </a:r>
          <a:endParaRPr lang="en-ID" sz="2800" kern="1200" dirty="0"/>
        </a:p>
      </dsp:txBody>
      <dsp:txXfrm>
        <a:off x="60667" y="2099731"/>
        <a:ext cx="1333550" cy="880362"/>
      </dsp:txXfrm>
    </dsp:sp>
    <dsp:sp modelId="{E45705E6-D8DD-438E-8866-C09CFDC57912}">
      <dsp:nvSpPr>
        <dsp:cNvPr id="0" name=""/>
        <dsp:cNvSpPr/>
      </dsp:nvSpPr>
      <dsp:spPr>
        <a:xfrm>
          <a:off x="1613540" y="1472905"/>
          <a:ext cx="1423912" cy="925543"/>
        </a:xfrm>
        <a:prstGeom prst="round2Same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35560" rIns="10668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800" kern="1200" dirty="0"/>
            <a:t>963 Pasien</a:t>
          </a:r>
          <a:endParaRPr lang="en-ID" sz="2800" kern="1200" dirty="0"/>
        </a:p>
      </dsp:txBody>
      <dsp:txXfrm>
        <a:off x="1658721" y="1518086"/>
        <a:ext cx="1333550" cy="880362"/>
      </dsp:txXfrm>
    </dsp:sp>
    <dsp:sp modelId="{D33ACD29-AFA7-407D-BC85-136092FF144E}">
      <dsp:nvSpPr>
        <dsp:cNvPr id="0" name=""/>
        <dsp:cNvSpPr/>
      </dsp:nvSpPr>
      <dsp:spPr>
        <a:xfrm rot="2400000">
          <a:off x="3226116" y="2059835"/>
          <a:ext cx="1423912" cy="925543"/>
        </a:xfrm>
        <a:prstGeom prst="round2Same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35560" rIns="10668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800" kern="1200" dirty="0"/>
            <a:t> 2628 Pasien</a:t>
          </a:r>
          <a:endParaRPr lang="en-ID" sz="2800" kern="1200" dirty="0"/>
        </a:p>
      </dsp:txBody>
      <dsp:txXfrm>
        <a:off x="3256776" y="2099731"/>
        <a:ext cx="1333550" cy="88036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A82C46-2D26-46CD-AAA2-78085741AF09}">
      <dsp:nvSpPr>
        <dsp:cNvPr id="0" name=""/>
        <dsp:cNvSpPr/>
      </dsp:nvSpPr>
      <dsp:spPr>
        <a:xfrm rot="16200000" flipV="1">
          <a:off x="-94665" y="0"/>
          <a:ext cx="4535547" cy="2126784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26B831-030C-44A8-AD18-9F6EE5638FFD}">
      <dsp:nvSpPr>
        <dsp:cNvPr id="0" name=""/>
        <dsp:cNvSpPr/>
      </dsp:nvSpPr>
      <dsp:spPr>
        <a:xfrm>
          <a:off x="2824627" y="408886"/>
          <a:ext cx="1261801" cy="8177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65760" rIns="0" bIns="3657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3600" kern="1200" dirty="0"/>
            <a:t>Center</a:t>
          </a:r>
          <a:endParaRPr lang="en-ID" sz="3600" kern="1200" dirty="0"/>
        </a:p>
      </dsp:txBody>
      <dsp:txXfrm>
        <a:off x="2824627" y="408886"/>
        <a:ext cx="1261801" cy="817773"/>
      </dsp:txXfrm>
    </dsp:sp>
    <dsp:sp modelId="{D8278768-6F80-4CA1-851F-99DF542140B4}">
      <dsp:nvSpPr>
        <dsp:cNvPr id="0" name=""/>
        <dsp:cNvSpPr/>
      </dsp:nvSpPr>
      <dsp:spPr>
        <a:xfrm>
          <a:off x="1697860" y="408886"/>
          <a:ext cx="976393" cy="8177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65760" rIns="0" bIns="3657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3600" kern="1200" dirty="0"/>
            <a:t>Pain</a:t>
          </a:r>
          <a:endParaRPr lang="en-ID" sz="3600" kern="1200" dirty="0"/>
        </a:p>
      </dsp:txBody>
      <dsp:txXfrm>
        <a:off x="1697860" y="408886"/>
        <a:ext cx="976393" cy="817773"/>
      </dsp:txXfrm>
    </dsp:sp>
    <dsp:sp modelId="{81CF1581-217D-49F7-9E68-B51346349561}">
      <dsp:nvSpPr>
        <dsp:cNvPr id="0" name=""/>
        <dsp:cNvSpPr/>
      </dsp:nvSpPr>
      <dsp:spPr>
        <a:xfrm>
          <a:off x="369661" y="408886"/>
          <a:ext cx="1177825" cy="8177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65760" rIns="0" bIns="3657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3600" b="1" kern="1200" dirty="0">
              <a:latin typeface="Calibri Light" panose="020F0302020204030204" pitchFamily="34" charset="0"/>
              <a:cs typeface="Calibri Light" panose="020F0302020204030204" pitchFamily="34" charset="0"/>
            </a:rPr>
            <a:t>Bogor </a:t>
          </a:r>
          <a:endParaRPr lang="en-ID" sz="3600" b="1" kern="1200" dirty="0">
            <a:latin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369661" y="408886"/>
        <a:ext cx="1177825" cy="81777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2F181A-23DC-4D13-84A6-3163CD9E14EB}">
      <dsp:nvSpPr>
        <dsp:cNvPr id="0" name=""/>
        <dsp:cNvSpPr/>
      </dsp:nvSpPr>
      <dsp:spPr>
        <a:xfrm>
          <a:off x="0" y="399942"/>
          <a:ext cx="5225142" cy="8505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5529" tIns="416560" rIns="405529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d-ID" sz="2000" kern="1200" dirty="0"/>
            <a:t>1085 Pasien</a:t>
          </a:r>
          <a:endParaRPr lang="en-ID" sz="2000" kern="1200" dirty="0"/>
        </a:p>
      </dsp:txBody>
      <dsp:txXfrm>
        <a:off x="0" y="399942"/>
        <a:ext cx="5225142" cy="850500"/>
      </dsp:txXfrm>
    </dsp:sp>
    <dsp:sp modelId="{2613F94A-3A4C-4DC4-A9F9-8A2217837B5B}">
      <dsp:nvSpPr>
        <dsp:cNvPr id="0" name=""/>
        <dsp:cNvSpPr/>
      </dsp:nvSpPr>
      <dsp:spPr>
        <a:xfrm>
          <a:off x="272143" y="82969"/>
          <a:ext cx="3657599" cy="5904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8249" tIns="0" rIns="138249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/>
            <a:t>Eksekutif</a:t>
          </a:r>
          <a:r>
            <a:rPr lang="en-US" sz="2000" kern="1200" dirty="0"/>
            <a:t> </a:t>
          </a:r>
          <a:r>
            <a:rPr lang="id-ID" sz="2000" kern="1200" dirty="0"/>
            <a:t>Umum</a:t>
          </a:r>
          <a:endParaRPr lang="en-ID" sz="2000" kern="1200" dirty="0"/>
        </a:p>
      </dsp:txBody>
      <dsp:txXfrm>
        <a:off x="300964" y="111790"/>
        <a:ext cx="3599957" cy="532758"/>
      </dsp:txXfrm>
    </dsp:sp>
    <dsp:sp modelId="{0A7C31C7-B975-402E-8BD3-4815A7E63B69}">
      <dsp:nvSpPr>
        <dsp:cNvPr id="0" name=""/>
        <dsp:cNvSpPr/>
      </dsp:nvSpPr>
      <dsp:spPr>
        <a:xfrm>
          <a:off x="0" y="1653642"/>
          <a:ext cx="5225142" cy="8505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5529" tIns="416560" rIns="405529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d-ID" sz="2000" kern="1200" dirty="0"/>
            <a:t>2390 Pasien</a:t>
          </a:r>
          <a:endParaRPr lang="en-ID" sz="2000" kern="1200" dirty="0"/>
        </a:p>
      </dsp:txBody>
      <dsp:txXfrm>
        <a:off x="0" y="1653642"/>
        <a:ext cx="5225142" cy="850500"/>
      </dsp:txXfrm>
    </dsp:sp>
    <dsp:sp modelId="{B3F0AE65-D599-486D-BD08-828C53FC28CA}">
      <dsp:nvSpPr>
        <dsp:cNvPr id="0" name=""/>
        <dsp:cNvSpPr/>
      </dsp:nvSpPr>
      <dsp:spPr>
        <a:xfrm>
          <a:off x="261257" y="1358442"/>
          <a:ext cx="3657599" cy="5904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8249" tIns="0" rIns="138249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000" kern="1200" dirty="0"/>
            <a:t>BPJS</a:t>
          </a:r>
          <a:endParaRPr lang="en-ID" sz="2000" kern="1200" dirty="0"/>
        </a:p>
      </dsp:txBody>
      <dsp:txXfrm>
        <a:off x="290078" y="1387263"/>
        <a:ext cx="3599957" cy="532758"/>
      </dsp:txXfrm>
    </dsp:sp>
    <dsp:sp modelId="{8091283E-FFED-4833-AA2A-74DC276EE444}">
      <dsp:nvSpPr>
        <dsp:cNvPr id="0" name=""/>
        <dsp:cNvSpPr/>
      </dsp:nvSpPr>
      <dsp:spPr>
        <a:xfrm>
          <a:off x="0" y="2907343"/>
          <a:ext cx="5225142" cy="8505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5529" tIns="416560" rIns="405529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d-ID" sz="2000" kern="1200" dirty="0"/>
            <a:t>53 Pasien</a:t>
          </a:r>
          <a:endParaRPr lang="en-ID" sz="2000" kern="1200" dirty="0"/>
        </a:p>
      </dsp:txBody>
      <dsp:txXfrm>
        <a:off x="0" y="2907343"/>
        <a:ext cx="5225142" cy="850500"/>
      </dsp:txXfrm>
    </dsp:sp>
    <dsp:sp modelId="{0A3B329D-F488-40A1-87B8-24C2666331DF}">
      <dsp:nvSpPr>
        <dsp:cNvPr id="0" name=""/>
        <dsp:cNvSpPr/>
      </dsp:nvSpPr>
      <dsp:spPr>
        <a:xfrm>
          <a:off x="261257" y="2612143"/>
          <a:ext cx="3657599" cy="5904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8249" tIns="0" rIns="138249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000" kern="1200" dirty="0"/>
            <a:t>Pihak ke 3 </a:t>
          </a:r>
          <a:endParaRPr lang="en-ID" sz="2000" kern="1200" dirty="0"/>
        </a:p>
      </dsp:txBody>
      <dsp:txXfrm>
        <a:off x="290078" y="2640964"/>
        <a:ext cx="3599957" cy="532758"/>
      </dsp:txXfrm>
    </dsp:sp>
    <dsp:sp modelId="{F7183F6D-4019-496D-A816-B253A0B661FA}">
      <dsp:nvSpPr>
        <dsp:cNvPr id="0" name=""/>
        <dsp:cNvSpPr/>
      </dsp:nvSpPr>
      <dsp:spPr>
        <a:xfrm>
          <a:off x="0" y="4161043"/>
          <a:ext cx="5225142" cy="8505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5529" tIns="416560" rIns="405529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d-ID" sz="2000" kern="1200" dirty="0"/>
            <a:t>2 Pasien</a:t>
          </a:r>
          <a:endParaRPr lang="en-ID" sz="2000" kern="1200" dirty="0"/>
        </a:p>
      </dsp:txBody>
      <dsp:txXfrm>
        <a:off x="0" y="4161043"/>
        <a:ext cx="5225142" cy="850500"/>
      </dsp:txXfrm>
    </dsp:sp>
    <dsp:sp modelId="{C901CEB7-E91B-478D-B101-530FE0B8F6E7}">
      <dsp:nvSpPr>
        <dsp:cNvPr id="0" name=""/>
        <dsp:cNvSpPr/>
      </dsp:nvSpPr>
      <dsp:spPr>
        <a:xfrm>
          <a:off x="261257" y="3865843"/>
          <a:ext cx="3657599" cy="5904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8249" tIns="0" rIns="138249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000" kern="1200" dirty="0"/>
            <a:t>BPJS TK</a:t>
          </a:r>
          <a:endParaRPr lang="en-ID" sz="2000" kern="1200" dirty="0"/>
        </a:p>
      </dsp:txBody>
      <dsp:txXfrm>
        <a:off x="290078" y="3894664"/>
        <a:ext cx="3599957" cy="53275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DCF363-1528-4E40-AA86-99DF25B0EFA8}">
      <dsp:nvSpPr>
        <dsp:cNvPr id="0" name=""/>
        <dsp:cNvSpPr/>
      </dsp:nvSpPr>
      <dsp:spPr>
        <a:xfrm rot="5400000">
          <a:off x="-293694" y="293907"/>
          <a:ext cx="1957960" cy="137057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100" kern="1200" dirty="0"/>
            <a:t>Instalasi</a:t>
          </a:r>
          <a:endParaRPr lang="en-ID" sz="2100" kern="1200" dirty="0"/>
        </a:p>
      </dsp:txBody>
      <dsp:txXfrm rot="-5400000">
        <a:off x="0" y="685499"/>
        <a:ext cx="1370572" cy="587388"/>
      </dsp:txXfrm>
    </dsp:sp>
    <dsp:sp modelId="{8A8A4DDF-1A26-4ADF-8B35-FECF6322BBE2}">
      <dsp:nvSpPr>
        <dsp:cNvPr id="0" name=""/>
        <dsp:cNvSpPr/>
      </dsp:nvSpPr>
      <dsp:spPr>
        <a:xfrm rot="5400000">
          <a:off x="1967196" y="-596410"/>
          <a:ext cx="1272674" cy="246592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d-ID" sz="2500" kern="1200" dirty="0"/>
            <a:t>Pasien Teregistrasi</a:t>
          </a:r>
          <a:endParaRPr lang="en-ID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d-ID" sz="2500" kern="1200" dirty="0"/>
            <a:t>3591 Pasien</a:t>
          </a:r>
          <a:endParaRPr lang="en-ID" sz="2500" kern="1200" dirty="0"/>
        </a:p>
      </dsp:txBody>
      <dsp:txXfrm rot="-5400000">
        <a:off x="1370573" y="62340"/>
        <a:ext cx="2403794" cy="1148420"/>
      </dsp:txXfrm>
    </dsp:sp>
    <dsp:sp modelId="{B6B57486-D4BB-4C93-B0F5-965FB251370B}">
      <dsp:nvSpPr>
        <dsp:cNvPr id="0" name=""/>
        <dsp:cNvSpPr/>
      </dsp:nvSpPr>
      <dsp:spPr>
        <a:xfrm rot="5400000">
          <a:off x="-293694" y="2024047"/>
          <a:ext cx="1957960" cy="137057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100" kern="1200" dirty="0"/>
            <a:t>Manajemen </a:t>
          </a:r>
          <a:endParaRPr lang="en-ID" sz="2100" kern="1200" dirty="0"/>
        </a:p>
      </dsp:txBody>
      <dsp:txXfrm rot="-5400000">
        <a:off x="0" y="2415639"/>
        <a:ext cx="1370572" cy="587388"/>
      </dsp:txXfrm>
    </dsp:sp>
    <dsp:sp modelId="{7D0118E7-E8FE-4183-96EA-ACDDAB74C648}">
      <dsp:nvSpPr>
        <dsp:cNvPr id="0" name=""/>
        <dsp:cNvSpPr/>
      </dsp:nvSpPr>
      <dsp:spPr>
        <a:xfrm rot="5400000">
          <a:off x="1967196" y="1133729"/>
          <a:ext cx="1272674" cy="246592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d-ID" sz="2500" kern="1200" dirty="0"/>
            <a:t>Konsul</a:t>
          </a:r>
          <a:r>
            <a:rPr lang="id-ID" sz="2500" kern="1200" baseline="0" dirty="0"/>
            <a:t> Pasien</a:t>
          </a:r>
          <a:endParaRPr lang="en-ID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d-ID" sz="2500" kern="1200" dirty="0"/>
            <a:t>3591 Pasien klinik</a:t>
          </a:r>
          <a:endParaRPr lang="en-ID" sz="2500" kern="1200" dirty="0"/>
        </a:p>
      </dsp:txBody>
      <dsp:txXfrm rot="-5400000">
        <a:off x="1370573" y="1792480"/>
        <a:ext cx="2403794" cy="1148420"/>
      </dsp:txXfrm>
    </dsp:sp>
    <dsp:sp modelId="{58260A16-6BF8-4D05-841C-7115E1351E93}">
      <dsp:nvSpPr>
        <dsp:cNvPr id="0" name=""/>
        <dsp:cNvSpPr/>
      </dsp:nvSpPr>
      <dsp:spPr>
        <a:xfrm rot="5400000">
          <a:off x="-293694" y="3754187"/>
          <a:ext cx="1957960" cy="137057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100" kern="1200" dirty="0"/>
            <a:t>Nyeri</a:t>
          </a:r>
          <a:endParaRPr lang="en-ID" sz="2100" kern="1200" dirty="0"/>
        </a:p>
      </dsp:txBody>
      <dsp:txXfrm rot="-5400000">
        <a:off x="0" y="4145779"/>
        <a:ext cx="1370572" cy="587388"/>
      </dsp:txXfrm>
    </dsp:sp>
    <dsp:sp modelId="{0B17F092-A038-4611-866F-8F1627A4C703}">
      <dsp:nvSpPr>
        <dsp:cNvPr id="0" name=""/>
        <dsp:cNvSpPr/>
      </dsp:nvSpPr>
      <dsp:spPr>
        <a:xfrm rot="5400000">
          <a:off x="1967196" y="2863869"/>
          <a:ext cx="1272674" cy="246592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d-ID" sz="2500" kern="1200" dirty="0"/>
            <a:t>Pasien Tindakan 2005</a:t>
          </a:r>
          <a:endParaRPr lang="en-ID" sz="2500" kern="1200" dirty="0"/>
        </a:p>
      </dsp:txBody>
      <dsp:txXfrm rot="-5400000">
        <a:off x="1370573" y="3522620"/>
        <a:ext cx="2403794" cy="114842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5E1DE9-6FD7-4CA9-AFA5-C1E492AFB2D1}">
      <dsp:nvSpPr>
        <dsp:cNvPr id="0" name=""/>
        <dsp:cNvSpPr/>
      </dsp:nvSpPr>
      <dsp:spPr>
        <a:xfrm>
          <a:off x="977032" y="341174"/>
          <a:ext cx="2367444" cy="73982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1109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Osteoarthritis Genu</a:t>
          </a:r>
        </a:p>
      </dsp:txBody>
      <dsp:txXfrm>
        <a:off x="977032" y="341174"/>
        <a:ext cx="2367444" cy="739826"/>
      </dsp:txXfrm>
    </dsp:sp>
    <dsp:sp modelId="{7C1CCE71-B82B-4257-BBCA-8A0C877EE574}">
      <dsp:nvSpPr>
        <dsp:cNvPr id="0" name=""/>
        <dsp:cNvSpPr/>
      </dsp:nvSpPr>
      <dsp:spPr>
        <a:xfrm>
          <a:off x="878389" y="234310"/>
          <a:ext cx="517878" cy="77681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E92E8E-0EA3-4336-91B9-D984AB391646}">
      <dsp:nvSpPr>
        <dsp:cNvPr id="0" name=""/>
        <dsp:cNvSpPr/>
      </dsp:nvSpPr>
      <dsp:spPr>
        <a:xfrm>
          <a:off x="977032" y="1272533"/>
          <a:ext cx="2367444" cy="73982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1109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Low Back Pain</a:t>
          </a:r>
        </a:p>
      </dsp:txBody>
      <dsp:txXfrm>
        <a:off x="977032" y="1272533"/>
        <a:ext cx="2367444" cy="739826"/>
      </dsp:txXfrm>
    </dsp:sp>
    <dsp:sp modelId="{CEBC27B9-1BE2-4789-A3A8-F80CB178B15B}">
      <dsp:nvSpPr>
        <dsp:cNvPr id="0" name=""/>
        <dsp:cNvSpPr/>
      </dsp:nvSpPr>
      <dsp:spPr>
        <a:xfrm>
          <a:off x="878389" y="1165669"/>
          <a:ext cx="517878" cy="77681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74DD2D-338E-42C6-8463-1B5277B1995A}">
      <dsp:nvSpPr>
        <dsp:cNvPr id="0" name=""/>
        <dsp:cNvSpPr/>
      </dsp:nvSpPr>
      <dsp:spPr>
        <a:xfrm>
          <a:off x="977032" y="2203892"/>
          <a:ext cx="2367444" cy="73982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1109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Colorectal Cancer (28 </a:t>
          </a:r>
          <a:r>
            <a:rPr lang="en-US" sz="1900" kern="1200" dirty="0" err="1"/>
            <a:t>Kunjungan</a:t>
          </a:r>
          <a:r>
            <a:rPr lang="en-US" sz="1900" kern="1200" dirty="0"/>
            <a:t>)</a:t>
          </a:r>
        </a:p>
      </dsp:txBody>
      <dsp:txXfrm>
        <a:off x="977032" y="2203892"/>
        <a:ext cx="2367444" cy="739826"/>
      </dsp:txXfrm>
    </dsp:sp>
    <dsp:sp modelId="{43C59708-4ED1-4F0C-BCBE-799C8BE29B77}">
      <dsp:nvSpPr>
        <dsp:cNvPr id="0" name=""/>
        <dsp:cNvSpPr/>
      </dsp:nvSpPr>
      <dsp:spPr>
        <a:xfrm>
          <a:off x="878389" y="2097029"/>
          <a:ext cx="517878" cy="77681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36AD81-8F9A-483D-ADA8-28783E351121}">
      <dsp:nvSpPr>
        <dsp:cNvPr id="0" name=""/>
        <dsp:cNvSpPr/>
      </dsp:nvSpPr>
      <dsp:spPr>
        <a:xfrm>
          <a:off x="977032" y="3135251"/>
          <a:ext cx="2367444" cy="73982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1109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 err="1"/>
            <a:t>Muskuloskeletal</a:t>
          </a:r>
          <a:r>
            <a:rPr lang="en-US" sz="1900" kern="1200" dirty="0"/>
            <a:t> Pain</a:t>
          </a:r>
        </a:p>
      </dsp:txBody>
      <dsp:txXfrm>
        <a:off x="977032" y="3135251"/>
        <a:ext cx="2367444" cy="739826"/>
      </dsp:txXfrm>
    </dsp:sp>
    <dsp:sp modelId="{EC16BD22-14A8-4C2B-9DF9-CFBE36D06DEF}">
      <dsp:nvSpPr>
        <dsp:cNvPr id="0" name=""/>
        <dsp:cNvSpPr/>
      </dsp:nvSpPr>
      <dsp:spPr>
        <a:xfrm>
          <a:off x="878389" y="3028388"/>
          <a:ext cx="517878" cy="776817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316FCB-6DB0-497C-A437-238B763F383F}">
      <dsp:nvSpPr>
        <dsp:cNvPr id="0" name=""/>
        <dsp:cNvSpPr/>
      </dsp:nvSpPr>
      <dsp:spPr>
        <a:xfrm rot="5400000">
          <a:off x="653344" y="520796"/>
          <a:ext cx="898656" cy="1495343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495E6F-4810-40BD-8F99-8F5B3DE65196}">
      <dsp:nvSpPr>
        <dsp:cNvPr id="0" name=""/>
        <dsp:cNvSpPr/>
      </dsp:nvSpPr>
      <dsp:spPr>
        <a:xfrm>
          <a:off x="503335" y="967582"/>
          <a:ext cx="1350004" cy="1183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 pitchFamily="34" charset="0"/>
              <a:cs typeface="Calibri Light" panose="020F0302020204030204" pitchFamily="34" charset="0"/>
            </a:rPr>
            <a:t>Inventaris Aldok</a:t>
          </a:r>
          <a:endParaRPr lang="en-ID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503335" y="967582"/>
        <a:ext cx="1350004" cy="1183358"/>
      </dsp:txXfrm>
    </dsp:sp>
    <dsp:sp modelId="{E9A3D770-D684-4F78-95F0-62B7A12C503F}">
      <dsp:nvSpPr>
        <dsp:cNvPr id="0" name=""/>
        <dsp:cNvSpPr/>
      </dsp:nvSpPr>
      <dsp:spPr>
        <a:xfrm>
          <a:off x="1598622" y="410707"/>
          <a:ext cx="254717" cy="254717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0EDCAB-915E-4E7D-BE61-5A76A2088D89}">
      <dsp:nvSpPr>
        <dsp:cNvPr id="0" name=""/>
        <dsp:cNvSpPr/>
      </dsp:nvSpPr>
      <dsp:spPr>
        <a:xfrm rot="5400000">
          <a:off x="2306013" y="111842"/>
          <a:ext cx="898656" cy="1495343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A7E976-2536-427F-8C04-90B4D0F2A870}">
      <dsp:nvSpPr>
        <dsp:cNvPr id="0" name=""/>
        <dsp:cNvSpPr/>
      </dsp:nvSpPr>
      <dsp:spPr>
        <a:xfrm>
          <a:off x="2156005" y="558627"/>
          <a:ext cx="1350004" cy="1183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 pitchFamily="34" charset="0"/>
              <a:cs typeface="Calibri Light" panose="020F0302020204030204" pitchFamily="34" charset="0"/>
            </a:rPr>
            <a:t>Inventaris Alat Rumah Tangga</a:t>
          </a:r>
          <a:endParaRPr lang="en-ID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2156005" y="558627"/>
        <a:ext cx="1350004" cy="1183358"/>
      </dsp:txXfrm>
    </dsp:sp>
    <dsp:sp modelId="{E89F2DDE-6428-4938-80E5-4CE338BF6C39}">
      <dsp:nvSpPr>
        <dsp:cNvPr id="0" name=""/>
        <dsp:cNvSpPr/>
      </dsp:nvSpPr>
      <dsp:spPr>
        <a:xfrm>
          <a:off x="3251292" y="1753"/>
          <a:ext cx="254717" cy="254717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466E86-872F-4FCC-A975-8D33753291E1}">
      <dsp:nvSpPr>
        <dsp:cNvPr id="0" name=""/>
        <dsp:cNvSpPr/>
      </dsp:nvSpPr>
      <dsp:spPr>
        <a:xfrm rot="5400000">
          <a:off x="3958683" y="-297112"/>
          <a:ext cx="898656" cy="1495343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7CEEA4-C044-4093-ACBE-845756C04697}">
      <dsp:nvSpPr>
        <dsp:cNvPr id="0" name=""/>
        <dsp:cNvSpPr/>
      </dsp:nvSpPr>
      <dsp:spPr>
        <a:xfrm>
          <a:off x="3808675" y="149673"/>
          <a:ext cx="1350004" cy="1183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 pitchFamily="34" charset="0"/>
              <a:cs typeface="Calibri Light" panose="020F0302020204030204" pitchFamily="34" charset="0"/>
            </a:rPr>
            <a:t>Inventaris Linen</a:t>
          </a:r>
          <a:endParaRPr lang="en-ID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3808675" y="149673"/>
        <a:ext cx="1350004" cy="11833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diagrams.loki3.com/TabbedArc+Icon">
  <dgm:title val="Tabbed Arc"/>
  <dgm:desc val="Use to show a set of related items arcing over a common area.  Best with small amounts of text."/>
  <dgm:catLst>
    <dgm:cat type="relationship" pri="20500"/>
    <dgm:cat type="officeonline" pri="4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1">
        <dgm:alg type="cycle"/>
      </dgm:if>
      <dgm:else name="Name3">
        <dgm:choose name="Name4">
          <dgm:if name="Name5" axis="ch" ptType="node" func="cnt" op="lte" val="3">
            <dgm:choose name="Name6">
              <dgm:if name="Name7" func="var" arg="dir" op="equ" val="norm">
                <dgm:alg type="cycle">
                  <dgm:param type="stAng" val="-40"/>
                  <dgm:param type="spanAng" val="80"/>
                  <dgm:param type="rotPath" val="alongPath"/>
                </dgm:alg>
              </dgm:if>
              <dgm:else name="Name8">
                <dgm:alg type="cycle">
                  <dgm:param type="stAng" val="40"/>
                  <dgm:param type="spanAng" val="-80"/>
                  <dgm:param type="rotPath" val="alongPath"/>
                </dgm:alg>
              </dgm:else>
            </dgm:choose>
          </dgm:if>
          <dgm:else name="Name9">
            <dgm:choose name="Name10">
              <dgm:if name="Name11" func="var" arg="dir" op="equ" val="norm">
                <dgm:alg type="cycle">
                  <dgm:param type="stAng" val="-60"/>
                  <dgm:param type="spanAng" val="120"/>
                  <dgm:param type="rotPath" val="alongPath"/>
                </dgm:alg>
              </dgm:if>
              <dgm:else name="Name12">
                <dgm:alg type="cycle">
                  <dgm:param type="stAng" val="60"/>
                  <dgm:param type="spanAng" val="-120"/>
                  <dgm:param type="rotPath" val="alongPath"/>
                </dgm:alg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hoose name="Name13">
      <dgm:if name="Name14" axis="ch" ptType="node" func="cnt" op="equ" val="2">
        <dgm:constrLst>
          <dgm:constr type="w" for="ch" ptType="node" refType="w"/>
          <dgm:constr type="primFontSz" for="ch" ptType="node" op="equ" val="65"/>
          <dgm:constr type="sibSp" refType="w" fact="0.22"/>
        </dgm:constrLst>
      </dgm:if>
      <dgm:else name="Name15">
        <dgm:constrLst>
          <dgm:constr type="w" for="ch" ptType="node" refType="w"/>
          <dgm:constr type="primFontSz" for="ch" ptType="node" op="equ" val="65"/>
          <dgm:constr type="sibSp" refType="w" fact="0.14"/>
        </dgm:constrLst>
      </dgm:else>
    </dgm:choose>
    <dgm:ruleLst/>
    <dgm:forEach name="Name16" axis="ch" ptType="node">
      <dgm:choose name="Name17">
        <dgm:if name="Name18" axis="par ch" ptType="doc node" func="cnt" op="equ" val="1">
          <dgm:layoutNode name="one">
            <dgm:varLst>
              <dgm:bulletEnabled val="1"/>
            </dgm:varLst>
            <dgm:alg type="tx"/>
            <dgm:shape xmlns:r="http://schemas.openxmlformats.org/officeDocument/2006/relationships" type="round2SameRect" r:blip="">
              <dgm:adjLst/>
            </dgm:shape>
            <dgm:presOf axis="desOrSelf" ptType="node"/>
            <dgm:constrLst>
              <dgm:constr type="h" refType="w" fact="0.65"/>
              <dgm:constr type="tMarg" refType="primFontSz" fact="0.1"/>
              <dgm:constr type="bMarg" refType="primFontSz" fact="0.1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9">
          <dgm:layoutNode name="twoplus">
            <dgm:varLst>
              <dgm:bulletEnabled val="1"/>
            </dgm:varLst>
            <dgm:alg type="tx">
              <dgm:param type="autoTxRot" val="grav"/>
            </dgm:alg>
            <dgm:shape xmlns:r="http://schemas.openxmlformats.org/officeDocument/2006/relationships" type="round2SameRect" r:blip="">
              <dgm:adjLst/>
            </dgm:shape>
            <dgm:presOf axis="desOrSelf" ptType="node"/>
            <dgm:constrLst>
              <dgm:constr type="h" refType="w" fact="0.65"/>
              <dgm:constr type="tMarg" refType="primFontSz" fact="0.1"/>
              <dgm:constr type="bMarg" refType="primFontSz" fact="0.1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diagrams.loki3.com/TabbedArc+Icon">
  <dgm:title val="Tabbed Arc"/>
  <dgm:desc val="Use to show a set of related items arcing over a common area.  Best with small amounts of text."/>
  <dgm:catLst>
    <dgm:cat type="relationship" pri="20500"/>
    <dgm:cat type="officeonline" pri="4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1">
        <dgm:alg type="cycle"/>
      </dgm:if>
      <dgm:else name="Name3">
        <dgm:choose name="Name4">
          <dgm:if name="Name5" axis="ch" ptType="node" func="cnt" op="lte" val="3">
            <dgm:choose name="Name6">
              <dgm:if name="Name7" func="var" arg="dir" op="equ" val="norm">
                <dgm:alg type="cycle">
                  <dgm:param type="stAng" val="-40"/>
                  <dgm:param type="spanAng" val="80"/>
                  <dgm:param type="rotPath" val="alongPath"/>
                </dgm:alg>
              </dgm:if>
              <dgm:else name="Name8">
                <dgm:alg type="cycle">
                  <dgm:param type="stAng" val="40"/>
                  <dgm:param type="spanAng" val="-80"/>
                  <dgm:param type="rotPath" val="alongPath"/>
                </dgm:alg>
              </dgm:else>
            </dgm:choose>
          </dgm:if>
          <dgm:else name="Name9">
            <dgm:choose name="Name10">
              <dgm:if name="Name11" func="var" arg="dir" op="equ" val="norm">
                <dgm:alg type="cycle">
                  <dgm:param type="stAng" val="-60"/>
                  <dgm:param type="spanAng" val="120"/>
                  <dgm:param type="rotPath" val="alongPath"/>
                </dgm:alg>
              </dgm:if>
              <dgm:else name="Name12">
                <dgm:alg type="cycle">
                  <dgm:param type="stAng" val="60"/>
                  <dgm:param type="spanAng" val="-120"/>
                  <dgm:param type="rotPath" val="alongPath"/>
                </dgm:alg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hoose name="Name13">
      <dgm:if name="Name14" axis="ch" ptType="node" func="cnt" op="equ" val="2">
        <dgm:constrLst>
          <dgm:constr type="w" for="ch" ptType="node" refType="w"/>
          <dgm:constr type="primFontSz" for="ch" ptType="node" op="equ" val="65"/>
          <dgm:constr type="sibSp" refType="w" fact="0.22"/>
        </dgm:constrLst>
      </dgm:if>
      <dgm:else name="Name15">
        <dgm:constrLst>
          <dgm:constr type="w" for="ch" ptType="node" refType="w"/>
          <dgm:constr type="primFontSz" for="ch" ptType="node" op="equ" val="65"/>
          <dgm:constr type="sibSp" refType="w" fact="0.14"/>
        </dgm:constrLst>
      </dgm:else>
    </dgm:choose>
    <dgm:ruleLst/>
    <dgm:forEach name="Name16" axis="ch" ptType="node">
      <dgm:choose name="Name17">
        <dgm:if name="Name18" axis="par ch" ptType="doc node" func="cnt" op="equ" val="1">
          <dgm:layoutNode name="one">
            <dgm:varLst>
              <dgm:bulletEnabled val="1"/>
            </dgm:varLst>
            <dgm:alg type="tx"/>
            <dgm:shape xmlns:r="http://schemas.openxmlformats.org/officeDocument/2006/relationships" type="round2SameRect" r:blip="">
              <dgm:adjLst/>
            </dgm:shape>
            <dgm:presOf axis="desOrSelf" ptType="node"/>
            <dgm:constrLst>
              <dgm:constr type="h" refType="w" fact="0.65"/>
              <dgm:constr type="tMarg" refType="primFontSz" fact="0.1"/>
              <dgm:constr type="bMarg" refType="primFontSz" fact="0.1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9">
          <dgm:layoutNode name="twoplus">
            <dgm:varLst>
              <dgm:bulletEnabled val="1"/>
            </dgm:varLst>
            <dgm:alg type="tx">
              <dgm:param type="autoTxRot" val="grav"/>
            </dgm:alg>
            <dgm:shape xmlns:r="http://schemas.openxmlformats.org/officeDocument/2006/relationships" type="round2SameRect" r:blip="">
              <dgm:adjLst/>
            </dgm:shape>
            <dgm:presOf axis="desOrSelf" ptType="node"/>
            <dgm:constrLst>
              <dgm:constr type="h" refType="w" fact="0.65"/>
              <dgm:constr type="tMarg" refType="primFontSz" fact="0.1"/>
              <dgm:constr type="bMarg" refType="primFontSz" fact="0.1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80680FBE-A8DF-4758-9AC4-3A9E1039168F}" type="datetimeFigureOut">
              <a:rPr lang="en-US" smtClean="0"/>
              <a:t>3/5/2024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2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9C679768-A2FC-4D08-91F6-8DCE6C566B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7105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EC13577B-6902-467D-A26C-08A0DD5E4E03}" type="datetimeFigureOut">
              <a:rPr lang="en-US" smtClean="0"/>
              <a:t>3/5/2024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5013" y="1173163"/>
            <a:ext cx="5632450" cy="3168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518204"/>
            <a:ext cx="5681980" cy="3696712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7105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DF61EA0F-A667-4B49-8422-0062BC55E24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35013" y="1173163"/>
            <a:ext cx="5632450" cy="31686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0985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063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3/5/2024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43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3/5/2024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909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3/5/2024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168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blackWhite">
          <a:xfrm>
            <a:off x="254951" y="262786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439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3" cy="11581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5" cy="3311189"/>
          </a:xfrm>
        </p:spPr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9" cy="3311189"/>
          </a:xfrm>
        </p:spPr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3/5/2024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141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1" y="2063396"/>
            <a:ext cx="10394707" cy="33111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3/5/2024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36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3/5/2024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742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3/5/2024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12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3/5/2024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72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3/5/2024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17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3/5/2024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52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3/5/2024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61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3/5/2024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934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BAAA-29B5-4AF5-BC5F-7E580C29002D}" type="datetimeFigureOut">
              <a:rPr lang="en-US" smtClean="0"/>
              <a:pPr/>
              <a:t>3/5/2024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78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EBAAA-29B5-4AF5-BC5F-7E580C29002D}" type="datetimeFigureOut">
              <a:rPr lang="en-US" smtClean="0"/>
              <a:pPr/>
              <a:t>3/5/2024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84CDDCA-65B5-46D7-9209-4C44997403EC}"/>
              </a:ext>
            </a:extLst>
          </p:cNvPr>
          <p:cNvSpPr/>
          <p:nvPr userDrawn="1"/>
        </p:nvSpPr>
        <p:spPr>
          <a:xfrm>
            <a:off x="256033" y="265177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350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20554AE-13FC-431F-B0DF-267CE05AE8E3}"/>
              </a:ext>
            </a:extLst>
          </p:cNvPr>
          <p:cNvCxnSpPr/>
          <p:nvPr userDrawn="1"/>
        </p:nvCxnSpPr>
        <p:spPr>
          <a:xfrm>
            <a:off x="604435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1231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  <p:sldLayoutId id="2147483763" r:id="rId14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2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Relationship Id="rId9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3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8.xml"/><Relationship Id="rId4" Type="http://schemas.openxmlformats.org/officeDocument/2006/relationships/chart" Target="../charts/chart17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2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13" Type="http://schemas.openxmlformats.org/officeDocument/2006/relationships/diagramColors" Target="../diagrams/colors3.xml"/><Relationship Id="rId1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12" Type="http://schemas.openxmlformats.org/officeDocument/2006/relationships/diagramQuickStyle" Target="../diagrams/quickStyle3.xml"/><Relationship Id="rId17" Type="http://schemas.openxmlformats.org/officeDocument/2006/relationships/diagramQuickStyle" Target="../diagrams/quickStyle4.xml"/><Relationship Id="rId2" Type="http://schemas.openxmlformats.org/officeDocument/2006/relationships/notesSlide" Target="../notesSlides/notesSlide2.xml"/><Relationship Id="rId16" Type="http://schemas.openxmlformats.org/officeDocument/2006/relationships/diagramLayout" Target="../diagrams/layout4.xml"/><Relationship Id="rId20" Type="http://schemas.openxmlformats.org/officeDocument/2006/relationships/chart" Target="../charts/chart4.xml"/><Relationship Id="rId1" Type="http://schemas.openxmlformats.org/officeDocument/2006/relationships/slideLayout" Target="../slideLayouts/slideLayout14.xml"/><Relationship Id="rId6" Type="http://schemas.openxmlformats.org/officeDocument/2006/relationships/diagramLayout" Target="../diagrams/layout2.xml"/><Relationship Id="rId11" Type="http://schemas.openxmlformats.org/officeDocument/2006/relationships/diagramLayout" Target="../diagrams/layout3.xml"/><Relationship Id="rId5" Type="http://schemas.openxmlformats.org/officeDocument/2006/relationships/diagramData" Target="../diagrams/data2.xml"/><Relationship Id="rId15" Type="http://schemas.openxmlformats.org/officeDocument/2006/relationships/diagramData" Target="../diagrams/data4.xml"/><Relationship Id="rId10" Type="http://schemas.openxmlformats.org/officeDocument/2006/relationships/diagramData" Target="../diagrams/data3.xml"/><Relationship Id="rId19" Type="http://schemas.microsoft.com/office/2007/relationships/diagramDrawing" Target="../diagrams/drawing4.xml"/><Relationship Id="rId4" Type="http://schemas.openxmlformats.org/officeDocument/2006/relationships/image" Target="../media/image3.png"/><Relationship Id="rId9" Type="http://schemas.microsoft.com/office/2007/relationships/diagramDrawing" Target="../diagrams/drawing2.xml"/><Relationship Id="rId14" Type="http://schemas.microsoft.com/office/2007/relationships/diagramDrawing" Target="../diagrams/drawin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chart" Target="../charts/chart7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9918302-0C12-4020-B53B-E812BCF37E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589" y="130484"/>
            <a:ext cx="11706822" cy="3342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7231163-B8CA-4E6D-84EF-43422D0D2A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2946" y="549271"/>
            <a:ext cx="2356534" cy="6882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EB88E2F-29A4-48F6-9B76-876B41CF04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132" y="337685"/>
            <a:ext cx="1982160" cy="77772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4700" y="1382311"/>
            <a:ext cx="7886700" cy="2159534"/>
          </a:xfrm>
          <a:noFill/>
          <a:ln>
            <a:noFill/>
          </a:ln>
        </p:spPr>
        <p:txBody>
          <a:bodyPr anchor="ctr" anchorCtr="0">
            <a:normAutofit/>
          </a:bodyPr>
          <a:lstStyle/>
          <a:p>
            <a:pPr algn="ctr"/>
            <a:r>
              <a:rPr lang="id-ID" sz="3600" dirty="0">
                <a:solidFill>
                  <a:srgbClr val="0070C0"/>
                </a:solidFill>
                <a:highlight>
                  <a:srgbClr val="C0C0C0"/>
                </a:highlight>
                <a:latin typeface="Bernard MT Condensed" panose="02050806060905020404" pitchFamily="18" charset="0"/>
              </a:rPr>
              <a:t>Laporan Instalasi Manajemen Nyeri</a:t>
            </a:r>
            <a:br>
              <a:rPr lang="id-ID" sz="3600" dirty="0">
                <a:solidFill>
                  <a:srgbClr val="0070C0"/>
                </a:solidFill>
                <a:highlight>
                  <a:srgbClr val="C0C0C0"/>
                </a:highlight>
                <a:latin typeface="Bernard MT Condensed" panose="02050806060905020404" pitchFamily="18" charset="0"/>
              </a:rPr>
            </a:br>
            <a:r>
              <a:rPr lang="id-ID" sz="3600" dirty="0">
                <a:solidFill>
                  <a:srgbClr val="0070C0"/>
                </a:solidFill>
                <a:highlight>
                  <a:srgbClr val="C0C0C0"/>
                </a:highlight>
                <a:latin typeface="Bernard MT Condensed" panose="02050806060905020404" pitchFamily="18" charset="0"/>
              </a:rPr>
              <a:t>Bogor Pain Center RSUD Ciawi</a:t>
            </a:r>
            <a:br>
              <a:rPr lang="id-ID" sz="3600" dirty="0">
                <a:solidFill>
                  <a:srgbClr val="0070C0"/>
                </a:solidFill>
                <a:highlight>
                  <a:srgbClr val="C0C0C0"/>
                </a:highlight>
                <a:latin typeface="Bernard MT Condensed" panose="02050806060905020404" pitchFamily="18" charset="0"/>
              </a:rPr>
            </a:br>
            <a:r>
              <a:rPr lang="id-ID" sz="3600" dirty="0">
                <a:solidFill>
                  <a:srgbClr val="0070C0"/>
                </a:solidFill>
                <a:highlight>
                  <a:srgbClr val="C0C0C0"/>
                </a:highlight>
                <a:latin typeface="Bernard MT Condensed" panose="02050806060905020404" pitchFamily="18" charset="0"/>
              </a:rPr>
              <a:t>Tahun 2023</a:t>
            </a:r>
            <a:endParaRPr lang="en-US" sz="3600" dirty="0">
              <a:solidFill>
                <a:srgbClr val="0070C0"/>
              </a:solidFill>
              <a:highlight>
                <a:srgbClr val="C0C0C0"/>
              </a:highlight>
              <a:latin typeface="Bernard MT Condensed" panose="020508060609050204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31B606-AD0C-A2B0-882A-952A9AD771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2589" y="3253003"/>
            <a:ext cx="5745461" cy="34655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ED680E4-FE62-4318-04E0-0AA2DEA4BBD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866" t="22728" r="8444" b="14092"/>
          <a:stretch/>
        </p:blipFill>
        <p:spPr>
          <a:xfrm>
            <a:off x="5984147" y="3273067"/>
            <a:ext cx="6129866" cy="3576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82D05CE3-75AB-4092-8DBF-8A0E62C256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4386861"/>
              </p:ext>
            </p:extLst>
          </p:nvPr>
        </p:nvGraphicFramePr>
        <p:xfrm>
          <a:off x="604371" y="1311684"/>
          <a:ext cx="3836494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4AFBAAAA-2557-47C5-8A80-4EC297A463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63642" y="425122"/>
            <a:ext cx="1745974" cy="6882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BDDA9CB-4B6A-4921-951C-939571CA4B7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0375" y="407014"/>
            <a:ext cx="1982160" cy="7777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6A4035F-2213-47DE-9D91-CF90F24A0590}"/>
              </a:ext>
            </a:extLst>
          </p:cNvPr>
          <p:cNvSpPr txBox="1"/>
          <p:nvPr/>
        </p:nvSpPr>
        <p:spPr>
          <a:xfrm>
            <a:off x="220375" y="111856"/>
            <a:ext cx="11068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Laporan Kunjungan Pasien Teregistrasi di Instalasi Manajemen Nyeri </a:t>
            </a:r>
          </a:p>
          <a:p>
            <a:pPr algn="ctr"/>
            <a:r>
              <a:rPr lang="id-ID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(Bogor Pain Center) Tahun 2023</a:t>
            </a:r>
            <a:endParaRPr lang="en-ID" sz="24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B37499DA-0499-46DA-AE87-99212AB8BE2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2326927"/>
              </p:ext>
            </p:extLst>
          </p:nvPr>
        </p:nvGraphicFramePr>
        <p:xfrm>
          <a:off x="4742329" y="1426672"/>
          <a:ext cx="6845300" cy="4777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626384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0400A-BC46-4B86-A48D-275E4AAE9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827" y="220981"/>
            <a:ext cx="11843173" cy="1210733"/>
          </a:xfrm>
        </p:spPr>
        <p:txBody>
          <a:bodyPr>
            <a:normAutofit/>
          </a:bodyPr>
          <a:lstStyle/>
          <a:p>
            <a:pPr algn="ctr"/>
            <a:r>
              <a:rPr lang="id-ID" sz="3800" dirty="0"/>
              <a:t>Laporan Distribusi Tindakan Tahun 2023</a:t>
            </a:r>
            <a:endParaRPr lang="en-ID" sz="3800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42327FF9-FE7B-41CE-8BD2-3E6F2B089D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8301599"/>
              </p:ext>
            </p:extLst>
          </p:nvPr>
        </p:nvGraphicFramePr>
        <p:xfrm>
          <a:off x="5384800" y="1794934"/>
          <a:ext cx="6400800" cy="4555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C834DFD-B914-557C-FBE2-02B3531159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332445"/>
              </p:ext>
            </p:extLst>
          </p:nvPr>
        </p:nvGraphicFramePr>
        <p:xfrm>
          <a:off x="762000" y="1431714"/>
          <a:ext cx="4171950" cy="4918283"/>
        </p:xfrm>
        <a:graphic>
          <a:graphicData uri="http://schemas.openxmlformats.org/drawingml/2006/table">
            <a:tbl>
              <a:tblPr/>
              <a:tblGrid>
                <a:gridCol w="411823">
                  <a:extLst>
                    <a:ext uri="{9D8B030D-6E8A-4147-A177-3AD203B41FA5}">
                      <a16:colId xmlns:a16="http://schemas.microsoft.com/office/drawing/2014/main" val="3871662404"/>
                    </a:ext>
                  </a:extLst>
                </a:gridCol>
                <a:gridCol w="1217565">
                  <a:extLst>
                    <a:ext uri="{9D8B030D-6E8A-4147-A177-3AD203B41FA5}">
                      <a16:colId xmlns:a16="http://schemas.microsoft.com/office/drawing/2014/main" val="4112108158"/>
                    </a:ext>
                  </a:extLst>
                </a:gridCol>
                <a:gridCol w="1324997">
                  <a:extLst>
                    <a:ext uri="{9D8B030D-6E8A-4147-A177-3AD203B41FA5}">
                      <a16:colId xmlns:a16="http://schemas.microsoft.com/office/drawing/2014/main" val="2652952126"/>
                    </a:ext>
                  </a:extLst>
                </a:gridCol>
                <a:gridCol w="1217565">
                  <a:extLst>
                    <a:ext uri="{9D8B030D-6E8A-4147-A177-3AD203B41FA5}">
                      <a16:colId xmlns:a16="http://schemas.microsoft.com/office/drawing/2014/main" val="2029927047"/>
                    </a:ext>
                  </a:extLst>
                </a:gridCol>
              </a:tblGrid>
              <a:tr h="652055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BULAN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TINDAKAN TEREGISTRASI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TINDAKAN AMALAN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5318039"/>
                  </a:ext>
                </a:extLst>
              </a:tr>
              <a:tr h="37571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JANUARI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8733093"/>
                  </a:ext>
                </a:extLst>
              </a:tr>
              <a:tr h="37571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FEBRUARI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005987"/>
                  </a:ext>
                </a:extLst>
              </a:tr>
              <a:tr h="35147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MARET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0847685"/>
                  </a:ext>
                </a:extLst>
              </a:tr>
              <a:tr h="35147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APRIL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8848004"/>
                  </a:ext>
                </a:extLst>
              </a:tr>
              <a:tr h="35147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4761245"/>
                  </a:ext>
                </a:extLst>
              </a:tr>
              <a:tr h="35147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5203735"/>
                  </a:ext>
                </a:extLst>
              </a:tr>
              <a:tr h="35147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2374240"/>
                  </a:ext>
                </a:extLst>
              </a:tr>
              <a:tr h="35147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AGUSTUS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1920065"/>
                  </a:ext>
                </a:extLst>
              </a:tr>
              <a:tr h="35147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SEPTEMBER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7359918"/>
                  </a:ext>
                </a:extLst>
              </a:tr>
              <a:tr h="35147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OKTOBER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7936731"/>
                  </a:ext>
                </a:extLst>
              </a:tr>
              <a:tr h="35147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NOPEMBER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6813202"/>
                  </a:ext>
                </a:extLst>
              </a:tr>
              <a:tr h="35147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DESEMBER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75478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5783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452375"/>
              </p:ext>
            </p:extLst>
          </p:nvPr>
        </p:nvGraphicFramePr>
        <p:xfrm>
          <a:off x="216129" y="1330036"/>
          <a:ext cx="11804075" cy="108065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8487">
                  <a:extLst>
                    <a:ext uri="{9D8B030D-6E8A-4147-A177-3AD203B41FA5}">
                      <a16:colId xmlns:a16="http://schemas.microsoft.com/office/drawing/2014/main" val="2071825172"/>
                    </a:ext>
                  </a:extLst>
                </a:gridCol>
                <a:gridCol w="889557">
                  <a:extLst>
                    <a:ext uri="{9D8B030D-6E8A-4147-A177-3AD203B41FA5}">
                      <a16:colId xmlns:a16="http://schemas.microsoft.com/office/drawing/2014/main" val="397353708"/>
                    </a:ext>
                  </a:extLst>
                </a:gridCol>
                <a:gridCol w="819789">
                  <a:extLst>
                    <a:ext uri="{9D8B030D-6E8A-4147-A177-3AD203B41FA5}">
                      <a16:colId xmlns:a16="http://schemas.microsoft.com/office/drawing/2014/main" val="2559455236"/>
                    </a:ext>
                  </a:extLst>
                </a:gridCol>
                <a:gridCol w="863394">
                  <a:extLst>
                    <a:ext uri="{9D8B030D-6E8A-4147-A177-3AD203B41FA5}">
                      <a16:colId xmlns:a16="http://schemas.microsoft.com/office/drawing/2014/main" val="1160668913"/>
                    </a:ext>
                  </a:extLst>
                </a:gridCol>
                <a:gridCol w="647544">
                  <a:extLst>
                    <a:ext uri="{9D8B030D-6E8A-4147-A177-3AD203B41FA5}">
                      <a16:colId xmlns:a16="http://schemas.microsoft.com/office/drawing/2014/main" val="2516267845"/>
                    </a:ext>
                  </a:extLst>
                </a:gridCol>
                <a:gridCol w="948638">
                  <a:extLst>
                    <a:ext uri="{9D8B030D-6E8A-4147-A177-3AD203B41FA5}">
                      <a16:colId xmlns:a16="http://schemas.microsoft.com/office/drawing/2014/main" val="2137495712"/>
                    </a:ext>
                  </a:extLst>
                </a:gridCol>
                <a:gridCol w="571022">
                  <a:extLst>
                    <a:ext uri="{9D8B030D-6E8A-4147-A177-3AD203B41FA5}">
                      <a16:colId xmlns:a16="http://schemas.microsoft.com/office/drawing/2014/main" val="3411143816"/>
                    </a:ext>
                  </a:extLst>
                </a:gridCol>
                <a:gridCol w="856852">
                  <a:extLst>
                    <a:ext uri="{9D8B030D-6E8A-4147-A177-3AD203B41FA5}">
                      <a16:colId xmlns:a16="http://schemas.microsoft.com/office/drawing/2014/main" val="1476595403"/>
                    </a:ext>
                  </a:extLst>
                </a:gridCol>
                <a:gridCol w="856852">
                  <a:extLst>
                    <a:ext uri="{9D8B030D-6E8A-4147-A177-3AD203B41FA5}">
                      <a16:colId xmlns:a16="http://schemas.microsoft.com/office/drawing/2014/main" val="3466486254"/>
                    </a:ext>
                  </a:extLst>
                </a:gridCol>
                <a:gridCol w="811067">
                  <a:extLst>
                    <a:ext uri="{9D8B030D-6E8A-4147-A177-3AD203B41FA5}">
                      <a16:colId xmlns:a16="http://schemas.microsoft.com/office/drawing/2014/main" val="123767372"/>
                    </a:ext>
                  </a:extLst>
                </a:gridCol>
                <a:gridCol w="680250">
                  <a:extLst>
                    <a:ext uri="{9D8B030D-6E8A-4147-A177-3AD203B41FA5}">
                      <a16:colId xmlns:a16="http://schemas.microsoft.com/office/drawing/2014/main" val="1206331878"/>
                    </a:ext>
                  </a:extLst>
                </a:gridCol>
                <a:gridCol w="680250">
                  <a:extLst>
                    <a:ext uri="{9D8B030D-6E8A-4147-A177-3AD203B41FA5}">
                      <a16:colId xmlns:a16="http://schemas.microsoft.com/office/drawing/2014/main" val="147778559"/>
                    </a:ext>
                  </a:extLst>
                </a:gridCol>
                <a:gridCol w="680250">
                  <a:extLst>
                    <a:ext uri="{9D8B030D-6E8A-4147-A177-3AD203B41FA5}">
                      <a16:colId xmlns:a16="http://schemas.microsoft.com/office/drawing/2014/main" val="3528444314"/>
                    </a:ext>
                  </a:extLst>
                </a:gridCol>
                <a:gridCol w="680250">
                  <a:extLst>
                    <a:ext uri="{9D8B030D-6E8A-4147-A177-3AD203B41FA5}">
                      <a16:colId xmlns:a16="http://schemas.microsoft.com/office/drawing/2014/main" val="2737518419"/>
                    </a:ext>
                  </a:extLst>
                </a:gridCol>
                <a:gridCol w="699873">
                  <a:extLst>
                    <a:ext uri="{9D8B030D-6E8A-4147-A177-3AD203B41FA5}">
                      <a16:colId xmlns:a16="http://schemas.microsoft.com/office/drawing/2014/main" val="3413656827"/>
                    </a:ext>
                  </a:extLst>
                </a:gridCol>
              </a:tblGrid>
              <a:tr h="6594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Tahun 2003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RADIOFREKUENCY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NEUROLITIK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PROLOTHERAPY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PRP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STEROID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SERVICE AKUT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TEST BLOCK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Epidural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Hidrodiseksi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Diagnostik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Rhizotomi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Substance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PCA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Jumlah </a:t>
                      </a:r>
                      <a:br>
                        <a:rPr lang="en-US" sz="1200" u="none" strike="noStrike">
                          <a:effectLst/>
                        </a:rPr>
                      </a:br>
                      <a:r>
                        <a:rPr lang="en-US" sz="1200" u="none" strike="noStrike">
                          <a:effectLst/>
                        </a:rPr>
                        <a:t>Tindakan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ctr"/>
                </a:tc>
                <a:extLst>
                  <a:ext uri="{0D108BD9-81ED-4DB2-BD59-A6C34878D82A}">
                    <a16:rowId xmlns:a16="http://schemas.microsoft.com/office/drawing/2014/main" val="839201080"/>
                  </a:ext>
                </a:extLst>
              </a:tr>
              <a:tr h="42117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Jumlah Tindakan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230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665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56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1017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2005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33" marR="5833" marT="5833" marB="0" anchor="b"/>
                </a:tc>
                <a:extLst>
                  <a:ext uri="{0D108BD9-81ED-4DB2-BD59-A6C34878D82A}">
                    <a16:rowId xmlns:a16="http://schemas.microsoft.com/office/drawing/2014/main" val="78714385"/>
                  </a:ext>
                </a:extLst>
              </a:tr>
            </a:tbl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4493626"/>
              </p:ext>
            </p:extLst>
          </p:nvPr>
        </p:nvGraphicFramePr>
        <p:xfrm>
          <a:off x="216129" y="2643447"/>
          <a:ext cx="8495607" cy="40457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/>
          <p:cNvSpPr/>
          <p:nvPr/>
        </p:nvSpPr>
        <p:spPr>
          <a:xfrm>
            <a:off x="1064029" y="173952"/>
            <a:ext cx="96261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Laporan Jenis Tindakan yang dilayani Pasien </a:t>
            </a:r>
          </a:p>
          <a:p>
            <a:pPr algn="ctr"/>
            <a:r>
              <a:rPr lang="id-ID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 Instalasi Manajemen Nyeri </a:t>
            </a:r>
          </a:p>
          <a:p>
            <a:pPr algn="ctr"/>
            <a:r>
              <a:rPr lang="id-ID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(Bogor Pain Center) Tahun 2023</a:t>
            </a:r>
            <a:endParaRPr lang="en-ID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935747681"/>
              </p:ext>
            </p:extLst>
          </p:nvPr>
        </p:nvGraphicFramePr>
        <p:xfrm>
          <a:off x="8379228" y="2643447"/>
          <a:ext cx="4222866" cy="41093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92110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7" grpId="1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D0EEC1A-48D9-42D7-8BCC-94D62C1758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1943" y="469749"/>
            <a:ext cx="1745974" cy="6882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1C128FC-7AFC-4EB0-8D90-4256926733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184" y="380306"/>
            <a:ext cx="1982160" cy="7777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370F3BB-D151-4574-A0D2-8DD46D2C9E98}"/>
              </a:ext>
            </a:extLst>
          </p:cNvPr>
          <p:cNvSpPr txBox="1"/>
          <p:nvPr/>
        </p:nvSpPr>
        <p:spPr>
          <a:xfrm>
            <a:off x="1408488" y="-20899"/>
            <a:ext cx="915912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Laporan Jenis Tindakan yang dilayani Pasien </a:t>
            </a:r>
          </a:p>
          <a:p>
            <a:pPr algn="ctr"/>
            <a:r>
              <a:rPr lang="id-ID" sz="2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 Instalasi Manajemen Nyeri </a:t>
            </a:r>
          </a:p>
          <a:p>
            <a:pPr algn="ctr"/>
            <a:r>
              <a:rPr lang="id-ID" sz="2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(Bogor Pain Center) Tahun 2023</a:t>
            </a:r>
            <a:endParaRPr lang="en-ID" sz="26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6527073"/>
              </p:ext>
            </p:extLst>
          </p:nvPr>
        </p:nvGraphicFramePr>
        <p:xfrm>
          <a:off x="232184" y="1271763"/>
          <a:ext cx="11695733" cy="53617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31806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3421771-E9E4-4527-8F26-3D07BC532B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1943" y="469749"/>
            <a:ext cx="1745974" cy="6882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8D80543-6EA9-46EB-A816-08F5962F57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083" y="380306"/>
            <a:ext cx="1982160" cy="7777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9B2F508-5457-4071-A178-B4A71B4D4BE0}"/>
              </a:ext>
            </a:extLst>
          </p:cNvPr>
          <p:cNvSpPr txBox="1"/>
          <p:nvPr/>
        </p:nvSpPr>
        <p:spPr>
          <a:xfrm>
            <a:off x="-1477938" y="54250"/>
            <a:ext cx="14428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Laporan Penggunaan Alkes Tindakan di Instalasi Manajemen Nyeri </a:t>
            </a:r>
          </a:p>
          <a:p>
            <a:pPr algn="ctr"/>
            <a:r>
              <a:rPr lang="id-ID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(Bogor Pain Center) Tahun 2023</a:t>
            </a:r>
            <a:endParaRPr lang="en-ID" sz="24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1822D888-EA10-4EE3-AB09-BDF5310236A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658452"/>
              </p:ext>
            </p:extLst>
          </p:nvPr>
        </p:nvGraphicFramePr>
        <p:xfrm>
          <a:off x="135467" y="3024716"/>
          <a:ext cx="11792450" cy="3486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065212"/>
              </p:ext>
            </p:extLst>
          </p:nvPr>
        </p:nvGraphicFramePr>
        <p:xfrm>
          <a:off x="264088" y="1317372"/>
          <a:ext cx="11663828" cy="1451183"/>
        </p:xfrm>
        <a:graphic>
          <a:graphicData uri="http://schemas.openxmlformats.org/drawingml/2006/table">
            <a:tbl>
              <a:tblPr/>
              <a:tblGrid>
                <a:gridCol w="1060348">
                  <a:extLst>
                    <a:ext uri="{9D8B030D-6E8A-4147-A177-3AD203B41FA5}">
                      <a16:colId xmlns:a16="http://schemas.microsoft.com/office/drawing/2014/main" val="2035456092"/>
                    </a:ext>
                  </a:extLst>
                </a:gridCol>
                <a:gridCol w="1060348">
                  <a:extLst>
                    <a:ext uri="{9D8B030D-6E8A-4147-A177-3AD203B41FA5}">
                      <a16:colId xmlns:a16="http://schemas.microsoft.com/office/drawing/2014/main" val="419089756"/>
                    </a:ext>
                  </a:extLst>
                </a:gridCol>
                <a:gridCol w="1060348">
                  <a:extLst>
                    <a:ext uri="{9D8B030D-6E8A-4147-A177-3AD203B41FA5}">
                      <a16:colId xmlns:a16="http://schemas.microsoft.com/office/drawing/2014/main" val="4273521104"/>
                    </a:ext>
                  </a:extLst>
                </a:gridCol>
                <a:gridCol w="1060348">
                  <a:extLst>
                    <a:ext uri="{9D8B030D-6E8A-4147-A177-3AD203B41FA5}">
                      <a16:colId xmlns:a16="http://schemas.microsoft.com/office/drawing/2014/main" val="1695625731"/>
                    </a:ext>
                  </a:extLst>
                </a:gridCol>
                <a:gridCol w="1060348">
                  <a:extLst>
                    <a:ext uri="{9D8B030D-6E8A-4147-A177-3AD203B41FA5}">
                      <a16:colId xmlns:a16="http://schemas.microsoft.com/office/drawing/2014/main" val="4134457170"/>
                    </a:ext>
                  </a:extLst>
                </a:gridCol>
                <a:gridCol w="1060348">
                  <a:extLst>
                    <a:ext uri="{9D8B030D-6E8A-4147-A177-3AD203B41FA5}">
                      <a16:colId xmlns:a16="http://schemas.microsoft.com/office/drawing/2014/main" val="2366811976"/>
                    </a:ext>
                  </a:extLst>
                </a:gridCol>
                <a:gridCol w="1060348">
                  <a:extLst>
                    <a:ext uri="{9D8B030D-6E8A-4147-A177-3AD203B41FA5}">
                      <a16:colId xmlns:a16="http://schemas.microsoft.com/office/drawing/2014/main" val="342531439"/>
                    </a:ext>
                  </a:extLst>
                </a:gridCol>
                <a:gridCol w="1060348">
                  <a:extLst>
                    <a:ext uri="{9D8B030D-6E8A-4147-A177-3AD203B41FA5}">
                      <a16:colId xmlns:a16="http://schemas.microsoft.com/office/drawing/2014/main" val="2035782592"/>
                    </a:ext>
                  </a:extLst>
                </a:gridCol>
                <a:gridCol w="1060348">
                  <a:extLst>
                    <a:ext uri="{9D8B030D-6E8A-4147-A177-3AD203B41FA5}">
                      <a16:colId xmlns:a16="http://schemas.microsoft.com/office/drawing/2014/main" val="2332573723"/>
                    </a:ext>
                  </a:extLst>
                </a:gridCol>
                <a:gridCol w="1060348">
                  <a:extLst>
                    <a:ext uri="{9D8B030D-6E8A-4147-A177-3AD203B41FA5}">
                      <a16:colId xmlns:a16="http://schemas.microsoft.com/office/drawing/2014/main" val="598420970"/>
                    </a:ext>
                  </a:extLst>
                </a:gridCol>
                <a:gridCol w="1060348">
                  <a:extLst>
                    <a:ext uri="{9D8B030D-6E8A-4147-A177-3AD203B41FA5}">
                      <a16:colId xmlns:a16="http://schemas.microsoft.com/office/drawing/2014/main" val="981136281"/>
                    </a:ext>
                  </a:extLst>
                </a:gridCol>
              </a:tblGrid>
              <a:tr h="29023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Tahun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PENGGUNAAN ALAT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8616034"/>
                  </a:ext>
                </a:extLst>
              </a:tr>
              <a:tr h="8707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C-ARM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RADIOFREKUENCY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MONITOR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MESIN ANESTESI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SUCTION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AKUPUNTUR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CENTRIFUGE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NERVE STIMULATOR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7848998"/>
                  </a:ext>
                </a:extLst>
              </a:tr>
              <a:tr h="2902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73293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001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3ADDBDD-7B6B-4598-8D57-5583092FB9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083" y="320672"/>
            <a:ext cx="1982160" cy="7777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9187930-CAF8-423A-80B0-1323CB5A6F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2065" y="331716"/>
            <a:ext cx="1745974" cy="6882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7584470-1388-485B-A4A6-87A6EE40C34C}"/>
              </a:ext>
            </a:extLst>
          </p:cNvPr>
          <p:cNvSpPr txBox="1"/>
          <p:nvPr/>
        </p:nvSpPr>
        <p:spPr>
          <a:xfrm>
            <a:off x="2246243" y="331716"/>
            <a:ext cx="7792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2F2F2"/>
                </a:highlight>
              </a:rPr>
              <a:t>Laporan Pertumbuhan Pendapatan Instalasi Manajemen Nyeri (Bogor Pain Center)  Tahun 2023</a:t>
            </a:r>
            <a:endParaRPr lang="en-ID" sz="24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2F2F2"/>
              </a:highlight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31ABB03-7B7E-7D36-3CA7-3D12C2D2239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798885"/>
              </p:ext>
            </p:extLst>
          </p:nvPr>
        </p:nvGraphicFramePr>
        <p:xfrm>
          <a:off x="5667658" y="1762814"/>
          <a:ext cx="6240381" cy="476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FFCFF02-B888-2AD5-D214-EE5E86986E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1282706"/>
              </p:ext>
            </p:extLst>
          </p:nvPr>
        </p:nvGraphicFramePr>
        <p:xfrm>
          <a:off x="953419" y="1463042"/>
          <a:ext cx="4714239" cy="5074286"/>
        </p:xfrm>
        <a:graphic>
          <a:graphicData uri="http://schemas.openxmlformats.org/drawingml/2006/table">
            <a:tbl>
              <a:tblPr/>
              <a:tblGrid>
                <a:gridCol w="526463">
                  <a:extLst>
                    <a:ext uri="{9D8B030D-6E8A-4147-A177-3AD203B41FA5}">
                      <a16:colId xmlns:a16="http://schemas.microsoft.com/office/drawing/2014/main" val="2188467018"/>
                    </a:ext>
                  </a:extLst>
                </a:gridCol>
                <a:gridCol w="1841671">
                  <a:extLst>
                    <a:ext uri="{9D8B030D-6E8A-4147-A177-3AD203B41FA5}">
                      <a16:colId xmlns:a16="http://schemas.microsoft.com/office/drawing/2014/main" val="3355894825"/>
                    </a:ext>
                  </a:extLst>
                </a:gridCol>
                <a:gridCol w="2346105">
                  <a:extLst>
                    <a:ext uri="{9D8B030D-6E8A-4147-A177-3AD203B41FA5}">
                      <a16:colId xmlns:a16="http://schemas.microsoft.com/office/drawing/2014/main" val="209807298"/>
                    </a:ext>
                  </a:extLst>
                </a:gridCol>
              </a:tblGrid>
              <a:tr h="36244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BULAN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PENDAPATAN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544070"/>
                  </a:ext>
                </a:extLst>
              </a:tr>
              <a:tr h="36244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Januari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Rp           319.219.000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1149603"/>
                  </a:ext>
                </a:extLst>
              </a:tr>
              <a:tr h="36244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Februari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Rp           305.984.000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47567"/>
                  </a:ext>
                </a:extLst>
              </a:tr>
              <a:tr h="36244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Maret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Rp           317.237.000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3260338"/>
                  </a:ext>
                </a:extLst>
              </a:tr>
              <a:tr h="36244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April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Rp           227.738.000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0039189"/>
                  </a:ext>
                </a:extLst>
              </a:tr>
              <a:tr h="36244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Rp           380.555.000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152137"/>
                  </a:ext>
                </a:extLst>
              </a:tr>
              <a:tr h="36244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Rp           336.399.000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6968205"/>
                  </a:ext>
                </a:extLst>
              </a:tr>
              <a:tr h="36244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Rp           495.940.284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286983"/>
                  </a:ext>
                </a:extLst>
              </a:tr>
              <a:tr h="36244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Agustus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Rp           415.387.704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9275739"/>
                  </a:ext>
                </a:extLst>
              </a:tr>
              <a:tr h="36244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September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Rp           433.184.455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4884020"/>
                  </a:ext>
                </a:extLst>
              </a:tr>
              <a:tr h="36244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Oktober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Rp           460.292.873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8659483"/>
                  </a:ext>
                </a:extLst>
              </a:tr>
              <a:tr h="36244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November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Rp           548.910.000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7931207"/>
                  </a:ext>
                </a:extLst>
              </a:tr>
              <a:tr h="362449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Desember</a:t>
                      </a:r>
                      <a:endParaRPr lang="en-ID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Rp           396.090.000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6867982"/>
                  </a:ext>
                </a:extLst>
              </a:tr>
              <a:tr h="362449">
                <a:tc>
                  <a:txBody>
                    <a:bodyPr/>
                    <a:lstStyle/>
                    <a:p>
                      <a:pPr algn="l" fontAlgn="b"/>
                      <a:r>
                        <a:rPr lang="en-ID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JUMLAH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Rp       4.636.937.316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30327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463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7407990"/>
              </p:ext>
            </p:extLst>
          </p:nvPr>
        </p:nvGraphicFramePr>
        <p:xfrm>
          <a:off x="232756" y="1512916"/>
          <a:ext cx="11704319" cy="5345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7584470-1388-485B-A4A6-87A6EE40C34C}"/>
              </a:ext>
            </a:extLst>
          </p:cNvPr>
          <p:cNvSpPr txBox="1"/>
          <p:nvPr/>
        </p:nvSpPr>
        <p:spPr>
          <a:xfrm>
            <a:off x="947651" y="331716"/>
            <a:ext cx="97092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2F2F2"/>
                </a:highlight>
              </a:rPr>
              <a:t>Laporan Pertumbuhan Pendapatan Instalasi Manajemen Nyeri (Bogor Pain Center)  Tahun 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2F2F2"/>
                </a:highlight>
              </a:rPr>
              <a:t>2021-</a:t>
            </a:r>
            <a:r>
              <a:rPr lang="id-ID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2F2F2"/>
                </a:highlight>
              </a:rPr>
              <a:t>2023</a:t>
            </a:r>
            <a:endParaRPr lang="en-ID" sz="24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2F2F2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56855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80B9A8D-92A1-010E-9F07-15BBDDE81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914" y="190953"/>
            <a:ext cx="11059886" cy="921809"/>
          </a:xfrm>
        </p:spPr>
        <p:txBody>
          <a:bodyPr/>
          <a:lstStyle/>
          <a:p>
            <a:pPr algn="ctr"/>
            <a:r>
              <a:rPr lang="id-ID" dirty="0"/>
              <a:t>Laporan Indikator Mutu Tahun 2023</a:t>
            </a:r>
            <a:endParaRPr lang="en-ID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4D1A61B-76DF-4108-D68E-F354EF005A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825454"/>
              </p:ext>
            </p:extLst>
          </p:nvPr>
        </p:nvGraphicFramePr>
        <p:xfrm>
          <a:off x="220133" y="1354666"/>
          <a:ext cx="11734801" cy="4030133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55561">
                  <a:extLst>
                    <a:ext uri="{9D8B030D-6E8A-4147-A177-3AD203B41FA5}">
                      <a16:colId xmlns:a16="http://schemas.microsoft.com/office/drawing/2014/main" val="2696532085"/>
                    </a:ext>
                  </a:extLst>
                </a:gridCol>
                <a:gridCol w="6894490">
                  <a:extLst>
                    <a:ext uri="{9D8B030D-6E8A-4147-A177-3AD203B41FA5}">
                      <a16:colId xmlns:a16="http://schemas.microsoft.com/office/drawing/2014/main" val="2988941832"/>
                    </a:ext>
                  </a:extLst>
                </a:gridCol>
                <a:gridCol w="2243070">
                  <a:extLst>
                    <a:ext uri="{9D8B030D-6E8A-4147-A177-3AD203B41FA5}">
                      <a16:colId xmlns:a16="http://schemas.microsoft.com/office/drawing/2014/main" val="2298892676"/>
                    </a:ext>
                  </a:extLst>
                </a:gridCol>
                <a:gridCol w="1841680">
                  <a:extLst>
                    <a:ext uri="{9D8B030D-6E8A-4147-A177-3AD203B41FA5}">
                      <a16:colId xmlns:a16="http://schemas.microsoft.com/office/drawing/2014/main" val="3219237853"/>
                    </a:ext>
                  </a:extLst>
                </a:gridCol>
              </a:tblGrid>
              <a:tr h="355600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800" b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en-ID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800" b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Indikator Mutu</a:t>
                      </a:r>
                      <a:endParaRPr lang="en-ID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800" b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Ketercapaian</a:t>
                      </a:r>
                      <a:endParaRPr lang="en-ID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800" b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Keterangan</a:t>
                      </a:r>
                      <a:endParaRPr lang="en-ID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233970566"/>
                  </a:ext>
                </a:extLst>
              </a:tr>
              <a:tr h="1469815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8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ID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8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Kepatuhan memasang gelang identitas pasien, memasang identitas pasien pada rekam medik dan mencocokkan gelang pasien dengan dokumen rekam medis, data dari rekam medis</a:t>
                      </a:r>
                      <a:endParaRPr lang="en-ID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8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100,00%</a:t>
                      </a:r>
                      <a:endParaRPr lang="en-ID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8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60497698"/>
                  </a:ext>
                </a:extLst>
              </a:tr>
              <a:tr h="734906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8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ID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8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Kepatuhan upaya pencegahan risiko cidera akibat pasien terjatuh</a:t>
                      </a:r>
                      <a:endParaRPr lang="en-ID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8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100,00%</a:t>
                      </a:r>
                      <a:endParaRPr lang="en-ID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D" sz="18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68314221"/>
                  </a:ext>
                </a:extLst>
              </a:tr>
              <a:tr h="734906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8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ID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8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Kepatuhan marking site sebelum melakukan Intervensi Nyeri</a:t>
                      </a:r>
                      <a:endParaRPr lang="en-ID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8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100,00%</a:t>
                      </a:r>
                      <a:endParaRPr lang="en-ID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8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9793771"/>
                  </a:ext>
                </a:extLst>
              </a:tr>
              <a:tr h="734906"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8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ID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8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Kelengkapan Dokumen di Ruang Konsultasi Instalasi Manajemen Nyeri</a:t>
                      </a:r>
                      <a:endParaRPr lang="en-ID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800" b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100,00%</a:t>
                      </a:r>
                      <a:endParaRPr lang="en-ID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D" sz="1800" b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D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64288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685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258C7-59E4-4F02-F2FF-B45824BBC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2981"/>
            <a:ext cx="10515600" cy="1075757"/>
          </a:xfrm>
        </p:spPr>
        <p:txBody>
          <a:bodyPr/>
          <a:lstStyle/>
          <a:p>
            <a:pPr algn="ctr"/>
            <a:r>
              <a:rPr lang="id-ID" dirty="0"/>
              <a:t>Indikator Mutu Tahun 2023</a:t>
            </a:r>
            <a:endParaRPr lang="en-ID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47838585-9A68-454E-92FF-F439A5BDE33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0059056"/>
              </p:ext>
            </p:extLst>
          </p:nvPr>
        </p:nvGraphicFramePr>
        <p:xfrm>
          <a:off x="507999" y="1168738"/>
          <a:ext cx="5147733" cy="2438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70CFEC68-B978-F115-CB07-DC0F5EDAFF6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3589611"/>
              </p:ext>
            </p:extLst>
          </p:nvPr>
        </p:nvGraphicFramePr>
        <p:xfrm>
          <a:off x="838200" y="3778586"/>
          <a:ext cx="4775200" cy="2740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08B054EE-3CAB-96D0-0D68-8F649D0A40A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8513184"/>
              </p:ext>
            </p:extLst>
          </p:nvPr>
        </p:nvGraphicFramePr>
        <p:xfrm>
          <a:off x="6095999" y="1168738"/>
          <a:ext cx="5452533" cy="2302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71267A69-B166-0117-A0E9-B14B77CD901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0955491"/>
              </p:ext>
            </p:extLst>
          </p:nvPr>
        </p:nvGraphicFramePr>
        <p:xfrm>
          <a:off x="5988050" y="3438693"/>
          <a:ext cx="5452533" cy="308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77524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D1491A0-1DA8-4904-B406-79C9646CCA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285" y="448268"/>
            <a:ext cx="1982160" cy="7777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012CBB4-F086-47F6-B635-CF23E1FDDF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1943" y="436963"/>
            <a:ext cx="1745974" cy="6882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6DC954-5E66-4ADA-8178-4EFC99AD20D2}"/>
              </a:ext>
            </a:extLst>
          </p:cNvPr>
          <p:cNvSpPr txBox="1"/>
          <p:nvPr/>
        </p:nvSpPr>
        <p:spPr>
          <a:xfrm>
            <a:off x="-988826" y="105956"/>
            <a:ext cx="14428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Laporan Inventaris Aldok, ART, dan Linen di Instalasi Manajemen Nyeri </a:t>
            </a:r>
          </a:p>
          <a:p>
            <a:pPr algn="ctr"/>
            <a:r>
              <a:rPr lang="id-ID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(Bogor Pain Center) Tahun 2023</a:t>
            </a:r>
            <a:endParaRPr lang="en-ID" sz="24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6F88A969-F2F2-44AB-BAE9-630F705E6F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6706126"/>
              </p:ext>
            </p:extLst>
          </p:nvPr>
        </p:nvGraphicFramePr>
        <p:xfrm>
          <a:off x="200285" y="1240316"/>
          <a:ext cx="5513680" cy="2152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89EF923-C458-4554-81C3-CEE7BA3AD2E8}"/>
              </a:ext>
            </a:extLst>
          </p:cNvPr>
          <p:cNvSpPr txBox="1">
            <a:spLocks/>
          </p:cNvSpPr>
          <p:nvPr/>
        </p:nvSpPr>
        <p:spPr>
          <a:xfrm>
            <a:off x="364995" y="5518712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ID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27C36F0-AB84-444F-9504-2EFF7A68D685}"/>
              </a:ext>
            </a:extLst>
          </p:cNvPr>
          <p:cNvSpPr/>
          <p:nvPr/>
        </p:nvSpPr>
        <p:spPr>
          <a:xfrm>
            <a:off x="6175237" y="1293587"/>
            <a:ext cx="5703723" cy="27813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dirty="0"/>
              <a:t>Alat Kedokteran </a:t>
            </a:r>
          </a:p>
          <a:p>
            <a:r>
              <a:rPr lang="id-ID" dirty="0"/>
              <a:t>Kendala : </a:t>
            </a:r>
          </a:p>
          <a:p>
            <a:pPr marL="342900" indent="-342900">
              <a:buAutoNum type="arabicPeriod"/>
            </a:pPr>
            <a:r>
              <a:rPr lang="id-ID" dirty="0"/>
              <a:t>Mesin Ozon tidak memiliki Regulator Oksigen</a:t>
            </a:r>
          </a:p>
          <a:p>
            <a:r>
              <a:rPr lang="id-ID" dirty="0"/>
              <a:t>Solusi : Nota dinas sudah diserahkan ke PPTK</a:t>
            </a:r>
          </a:p>
          <a:p>
            <a:r>
              <a:rPr lang="id-ID" dirty="0"/>
              <a:t>2. Lampu Film Viewer Ruang Tindakan 2 belum ada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8D6EDF4-2537-42BD-B4ED-9AE2EAED4C11}"/>
              </a:ext>
            </a:extLst>
          </p:cNvPr>
          <p:cNvSpPr/>
          <p:nvPr/>
        </p:nvSpPr>
        <p:spPr>
          <a:xfrm>
            <a:off x="313040" y="3085260"/>
            <a:ext cx="5731005" cy="1354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dirty="0"/>
              <a:t>Alat Rumah Tangga </a:t>
            </a:r>
          </a:p>
          <a:p>
            <a:r>
              <a:rPr lang="id-ID" dirty="0"/>
              <a:t>Kendala :</a:t>
            </a:r>
          </a:p>
          <a:p>
            <a:r>
              <a:rPr lang="id-ID" dirty="0"/>
              <a:t>Tinta printer habis dan tidak ada persediaan di gudang </a:t>
            </a:r>
          </a:p>
          <a:p>
            <a:r>
              <a:rPr lang="id-ID" dirty="0"/>
              <a:t>Solusi: Nota dinas sudah diserahkan ke PPTK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8586C44-2AC0-4D21-AF1A-8C863030E01F}"/>
              </a:ext>
            </a:extLst>
          </p:cNvPr>
          <p:cNvSpPr/>
          <p:nvPr/>
        </p:nvSpPr>
        <p:spPr>
          <a:xfrm>
            <a:off x="6208293" y="4189779"/>
            <a:ext cx="5731005" cy="25622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d-ID" dirty="0"/>
          </a:p>
          <a:p>
            <a:r>
              <a:rPr lang="id-ID" dirty="0"/>
              <a:t>Inventaris Linen </a:t>
            </a:r>
          </a:p>
          <a:p>
            <a:r>
              <a:rPr lang="id-ID" dirty="0"/>
              <a:t>Kendala :</a:t>
            </a:r>
          </a:p>
          <a:p>
            <a:r>
              <a:rPr lang="id-ID" dirty="0"/>
              <a:t>1. Sprei Baru belum didistribusikan dari laundry karena proses penamaan ruangan (Sudah di follow up, sprei masih di vendor)</a:t>
            </a:r>
          </a:p>
          <a:p>
            <a:endParaRPr lang="id-ID" dirty="0"/>
          </a:p>
          <a:p>
            <a:endParaRPr lang="id-ID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0B4D12C-2492-B4DB-869E-67CF521B0646}"/>
              </a:ext>
            </a:extLst>
          </p:cNvPr>
          <p:cNvSpPr/>
          <p:nvPr/>
        </p:nvSpPr>
        <p:spPr>
          <a:xfrm>
            <a:off x="252702" y="4577202"/>
            <a:ext cx="5843298" cy="12735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Tx/>
              <a:buAutoNum type="arabicPeriod"/>
            </a:pPr>
            <a:r>
              <a:rPr lang="id-ID" dirty="0"/>
              <a:t>Kendala ruang persiapan retak jalur gorden </a:t>
            </a:r>
          </a:p>
          <a:p>
            <a:pPr marL="342900" indent="-342900">
              <a:buFontTx/>
              <a:buAutoNum type="arabicPeriod"/>
            </a:pPr>
            <a:r>
              <a:rPr lang="id-ID" dirty="0"/>
              <a:t>Bocor di ruang diskusi dan rr (menunggu pemeriksaan tukang</a:t>
            </a:r>
          </a:p>
        </p:txBody>
      </p:sp>
    </p:spTree>
    <p:extLst>
      <p:ext uri="{BB962C8B-B14F-4D97-AF65-F5344CB8AC3E}">
        <p14:creationId xmlns:p14="http://schemas.microsoft.com/office/powerpoint/2010/main" val="381685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4"/>
          <p:cNvSpPr txBox="1"/>
          <p:nvPr/>
        </p:nvSpPr>
        <p:spPr>
          <a:xfrm>
            <a:off x="4164118" y="1638901"/>
            <a:ext cx="2578100" cy="53213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Kepala</a:t>
            </a:r>
            <a:r>
              <a: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Instalasi</a:t>
            </a:r>
            <a:endParaRPr lang="en-US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Dr. </a:t>
            </a:r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Wahyu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Bimantoro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Sp.An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KIC, FIP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06315"/>
            <a:ext cx="3806260" cy="95410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000" dirty="0" err="1"/>
              <a:t>Struktur</a:t>
            </a:r>
            <a:r>
              <a:rPr lang="en-US" sz="3000" dirty="0"/>
              <a:t> </a:t>
            </a:r>
            <a:r>
              <a:rPr lang="en-US" sz="3000" dirty="0" err="1"/>
              <a:t>Organisasi</a:t>
            </a:r>
            <a:r>
              <a:rPr lang="en-US" sz="3000" dirty="0"/>
              <a:t> </a:t>
            </a:r>
            <a:r>
              <a:rPr lang="en-US" sz="2600" dirty="0" err="1"/>
              <a:t>Instalasi</a:t>
            </a:r>
            <a:r>
              <a:rPr lang="en-US" sz="2600" dirty="0"/>
              <a:t> </a:t>
            </a:r>
            <a:r>
              <a:rPr lang="en-US" sz="2600" dirty="0" err="1"/>
              <a:t>Manajemen</a:t>
            </a:r>
            <a:r>
              <a:rPr lang="en-US" sz="2600" dirty="0"/>
              <a:t> </a:t>
            </a:r>
            <a:r>
              <a:rPr lang="en-US" sz="2600" dirty="0" err="1"/>
              <a:t>Nyeri</a:t>
            </a:r>
            <a:endParaRPr lang="en-US" sz="2600" dirty="0"/>
          </a:p>
        </p:txBody>
      </p:sp>
      <p:sp>
        <p:nvSpPr>
          <p:cNvPr id="5" name="Text Box 13"/>
          <p:cNvSpPr txBox="1"/>
          <p:nvPr/>
        </p:nvSpPr>
        <p:spPr>
          <a:xfrm>
            <a:off x="4179850" y="2534595"/>
            <a:ext cx="2578100" cy="578102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Kepala</a:t>
            </a:r>
            <a:r>
              <a: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Ruangan</a:t>
            </a:r>
            <a:endParaRPr lang="en-US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Ns. </a:t>
            </a:r>
            <a:r>
              <a:rPr lang="en-US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Shofura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Qonita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Lillah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S.Kep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445336" y="3124200"/>
            <a:ext cx="7832" cy="4315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445336" y="2158040"/>
            <a:ext cx="0" cy="3765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>
            <a:off x="2257398" y="4841149"/>
            <a:ext cx="3922819" cy="326348"/>
            <a:chOff x="0" y="0"/>
            <a:chExt cx="2112792" cy="232410"/>
          </a:xfrm>
        </p:grpSpPr>
        <p:cxnSp>
          <p:nvCxnSpPr>
            <p:cNvPr id="27" name="Straight Connector 26"/>
            <p:cNvCxnSpPr/>
            <p:nvPr/>
          </p:nvCxnSpPr>
          <p:spPr>
            <a:xfrm flipV="1">
              <a:off x="0" y="0"/>
              <a:ext cx="0" cy="23241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H="1">
              <a:off x="2104293" y="0"/>
              <a:ext cx="0" cy="220345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 flipV="1">
              <a:off x="5862" y="0"/>
              <a:ext cx="21069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2" name="Text Box 737"/>
          <p:cNvSpPr txBox="1"/>
          <p:nvPr/>
        </p:nvSpPr>
        <p:spPr>
          <a:xfrm>
            <a:off x="5489363" y="4024683"/>
            <a:ext cx="2057400" cy="456896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Pelaksana</a:t>
            </a:r>
            <a:r>
              <a: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Farmasi</a:t>
            </a:r>
            <a:endParaRPr lang="en-US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Topan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Kris </a:t>
            </a:r>
            <a:r>
              <a:rPr lang="en-US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Samudra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S.Farm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>
            <a:off x="8819086" y="4465820"/>
            <a:ext cx="7551" cy="49557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8" name="Group 37"/>
          <p:cNvGrpSpPr/>
          <p:nvPr/>
        </p:nvGrpSpPr>
        <p:grpSpPr>
          <a:xfrm>
            <a:off x="252518" y="3548997"/>
            <a:ext cx="10401300" cy="2252918"/>
            <a:chOff x="800100" y="2935024"/>
            <a:chExt cx="10401300" cy="2252918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1977999" y="2970095"/>
              <a:ext cx="3201" cy="67754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V="1">
              <a:off x="1981200" y="2935024"/>
              <a:ext cx="9220200" cy="4516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9"/>
            <p:cNvGrpSpPr/>
            <p:nvPr/>
          </p:nvGrpSpPr>
          <p:grpSpPr>
            <a:xfrm>
              <a:off x="1854200" y="2980185"/>
              <a:ext cx="5956293" cy="2207757"/>
              <a:chOff x="-1183707" y="0"/>
              <a:chExt cx="6034334" cy="2208262"/>
            </a:xfrm>
          </p:grpSpPr>
          <p:sp>
            <p:nvSpPr>
              <p:cNvPr id="11" name="Text Box 19"/>
              <p:cNvSpPr txBox="1"/>
              <p:nvPr/>
            </p:nvSpPr>
            <p:spPr>
              <a:xfrm>
                <a:off x="-1183707" y="1600200"/>
                <a:ext cx="1880770" cy="608062"/>
              </a:xfrm>
              <a:prstGeom prst="rect">
                <a:avLst/>
              </a:prstGeom>
              <a:solidFill>
                <a:schemeClr val="lt1"/>
              </a:solidFill>
              <a:ln w="6350">
                <a:solidFill>
                  <a:prstClr val="black"/>
                </a:solidFill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id-ID" sz="14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PJ</a:t>
                </a:r>
                <a:r>
                  <a:rPr lang="en-US" sz="1400" b="1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b="1" dirty="0" err="1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Ruang</a:t>
                </a:r>
                <a:r>
                  <a:rPr lang="en-US" sz="1400" b="1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b="1" dirty="0" err="1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Konsultasi</a:t>
                </a:r>
                <a:endParaRPr lang="en-US" sz="1400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spcAft>
                    <a:spcPts val="0"/>
                  </a:spcAft>
                </a:pPr>
                <a:r>
                  <a:rPr lang="en-US" sz="12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Selvi</a:t>
                </a:r>
                <a:r>
                  <a:rPr lang="en-US" sz="12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Yulia</a:t>
                </a:r>
                <a:r>
                  <a:rPr lang="en-US" sz="12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Putri</a:t>
                </a:r>
                <a:r>
                  <a:rPr lang="en-US" sz="12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12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A.Md.Kep</a:t>
                </a:r>
                <a:endParaRPr lang="en-US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 Box 1"/>
              <p:cNvSpPr txBox="1"/>
              <p:nvPr/>
            </p:nvSpPr>
            <p:spPr>
              <a:xfrm>
                <a:off x="2965051" y="1604010"/>
                <a:ext cx="1885576" cy="604252"/>
              </a:xfrm>
              <a:prstGeom prst="rect">
                <a:avLst/>
              </a:prstGeom>
              <a:solidFill>
                <a:schemeClr val="lt1"/>
              </a:solidFill>
              <a:ln w="6350">
                <a:solidFill>
                  <a:prstClr val="black"/>
                </a:solidFill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id-ID" sz="14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PJ</a:t>
                </a:r>
                <a:r>
                  <a:rPr lang="en-US" sz="14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b="1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Ruang</a:t>
                </a:r>
                <a:r>
                  <a:rPr lang="en-US" sz="14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b="1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Pemulihan</a:t>
                </a:r>
                <a:endParaRPr lang="en-US" sz="14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spcAft>
                    <a:spcPts val="0"/>
                  </a:spcAft>
                </a:pPr>
                <a:r>
                  <a:rPr lang="en-US" sz="12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Ns. </a:t>
                </a:r>
                <a:r>
                  <a:rPr lang="en-US" sz="1200" dirty="0" err="1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Tatang</a:t>
                </a:r>
                <a:r>
                  <a:rPr lang="en-US" sz="12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dirty="0" err="1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Sudirman</a:t>
                </a:r>
                <a:r>
                  <a:rPr lang="en-US" sz="1200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1200" dirty="0" err="1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S.Kep</a:t>
                </a:r>
                <a:endParaRPr lang="en-US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3" name="Group 12"/>
              <p:cNvGrpSpPr/>
              <p:nvPr/>
            </p:nvGrpSpPr>
            <p:grpSpPr>
              <a:xfrm>
                <a:off x="171086" y="0"/>
                <a:ext cx="2788182" cy="2208261"/>
                <a:chOff x="-696422" y="0"/>
                <a:chExt cx="2788182" cy="2208261"/>
              </a:xfrm>
            </p:grpSpPr>
            <p:sp>
              <p:nvSpPr>
                <p:cNvPr id="14" name="Text Box 20"/>
                <p:cNvSpPr txBox="1"/>
                <p:nvPr/>
              </p:nvSpPr>
              <p:spPr>
                <a:xfrm>
                  <a:off x="-696422" y="463062"/>
                  <a:ext cx="2788182" cy="490070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solidFill>
                    <a:prstClr val="black"/>
                  </a:solidFill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id-ID" sz="1400" b="1" dirty="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Perawat Penanggung Jawab (PPJA</a:t>
                  </a:r>
                  <a:r>
                    <a:rPr lang="id-ID" sz="1200" b="1" dirty="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)</a:t>
                  </a:r>
                  <a:endParaRPr lang="en-US" sz="12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 algn="ctr">
                    <a:spcAft>
                      <a:spcPts val="0"/>
                    </a:spcAft>
                  </a:pPr>
                  <a:r>
                    <a:rPr lang="en-US" sz="1200" dirty="0"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Ns. </a:t>
                  </a:r>
                  <a:r>
                    <a:rPr lang="en-US" sz="1200" dirty="0" err="1"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Iik</a:t>
                  </a:r>
                  <a:r>
                    <a:rPr lang="en-US" sz="1200" dirty="0"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Frida Haryana, </a:t>
                  </a:r>
                  <a:r>
                    <a:rPr lang="en-US" sz="1200" dirty="0" err="1"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S.Kep</a:t>
                  </a:r>
                  <a:endParaRPr lang="en-US" sz="12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" name="Text Box 22"/>
                <p:cNvSpPr txBox="1"/>
                <p:nvPr/>
              </p:nvSpPr>
              <p:spPr>
                <a:xfrm>
                  <a:off x="-25432" y="1594337"/>
                  <a:ext cx="1939361" cy="613924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solidFill>
                    <a:prstClr val="black"/>
                  </a:solidFill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id-ID" sz="1400" b="1" dirty="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PJ Ruang Tindakan</a:t>
                  </a:r>
                  <a:endParaRPr lang="en-US" sz="1400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 algn="ctr">
                    <a:spcAft>
                      <a:spcPts val="0"/>
                    </a:spcAft>
                  </a:pPr>
                  <a:r>
                    <a:rPr lang="en-US" sz="1200" dirty="0" err="1"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Singgih</a:t>
                  </a:r>
                  <a:r>
                    <a:rPr lang="en-US" sz="1200" dirty="0"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1200" dirty="0" err="1"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Prayogi</a:t>
                  </a:r>
                  <a:r>
                    <a:rPr lang="en-US" sz="1200" dirty="0"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sz="1200" dirty="0" err="1"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A.Md.Kep</a:t>
                  </a:r>
                  <a:endParaRPr lang="en-US" sz="12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6" name="Straight Connector 15"/>
                <p:cNvCxnSpPr/>
                <p:nvPr/>
              </p:nvCxnSpPr>
              <p:spPr>
                <a:xfrm>
                  <a:off x="656202" y="0"/>
                  <a:ext cx="8164" cy="47352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/>
                <p:cNvCxnSpPr/>
                <p:nvPr/>
              </p:nvCxnSpPr>
              <p:spPr>
                <a:xfrm flipH="1">
                  <a:off x="727936" y="954770"/>
                  <a:ext cx="829" cy="624397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0" name="Text Box 16"/>
            <p:cNvSpPr txBox="1"/>
            <p:nvPr/>
          </p:nvSpPr>
          <p:spPr>
            <a:xfrm>
              <a:off x="800100" y="3647640"/>
              <a:ext cx="2019299" cy="474980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b="1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Pelaksana</a:t>
              </a:r>
              <a:r>
                <a:rPr lang="en-US" sz="14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400" b="1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Administrasi</a:t>
              </a:r>
              <a:endPara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spcAft>
                  <a:spcPts val="0"/>
                </a:spcAft>
              </a:pPr>
              <a:r>
                <a:rPr lang="en-US" sz="1200" dirty="0" err="1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Istiqomah</a:t>
              </a:r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US" sz="1200" dirty="0" err="1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S.I.Kom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Text Box 9"/>
            <p:cNvSpPr txBox="1"/>
            <p:nvPr/>
          </p:nvSpPr>
          <p:spPr>
            <a:xfrm>
              <a:off x="8371485" y="3443141"/>
              <a:ext cx="1955799" cy="456896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id-ID" sz="14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PJ</a:t>
              </a:r>
              <a:r>
                <a:rPr lang="en-US" sz="14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400" b="1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Radiografer</a:t>
              </a:r>
              <a:endPara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spcAft>
                  <a:spcPts val="0"/>
                </a:spcAft>
              </a:pPr>
              <a:r>
                <a:rPr lang="en-US" sz="1200" dirty="0" err="1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Harwian</a:t>
              </a:r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dirty="0" err="1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Nasril</a:t>
              </a:r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A, </a:t>
              </a:r>
              <a:r>
                <a:rPr lang="en-US" sz="1200" dirty="0" err="1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Amd.Rad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1" name="Straight Connector 30"/>
            <p:cNvCxnSpPr/>
            <p:nvPr/>
          </p:nvCxnSpPr>
          <p:spPr>
            <a:xfrm>
              <a:off x="7002849" y="2958030"/>
              <a:ext cx="7551" cy="49557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9332796" y="2941732"/>
              <a:ext cx="16588" cy="50140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Text Box 9"/>
            <p:cNvSpPr txBox="1"/>
            <p:nvPr/>
          </p:nvSpPr>
          <p:spPr>
            <a:xfrm>
              <a:off x="8379035" y="4345710"/>
              <a:ext cx="1955799" cy="456896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b="1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Radiografer</a:t>
              </a:r>
              <a:r>
                <a:rPr lang="en-US" sz="14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400" b="1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Pelaksana</a:t>
              </a:r>
              <a:endPara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spcAft>
                  <a:spcPts val="0"/>
                </a:spcAft>
              </a:pPr>
              <a:r>
                <a:rPr lang="en-US" sz="1200" dirty="0" err="1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Akmal</a:t>
              </a:r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dirty="0" err="1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Fauzi</a:t>
              </a:r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lang="en-US" sz="1200" dirty="0" err="1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Amd.Rad</a:t>
              </a:r>
              <a:endPara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40" name="Straight Connector 39"/>
          <p:cNvCxnSpPr/>
          <p:nvPr/>
        </p:nvCxnSpPr>
        <p:spPr>
          <a:xfrm>
            <a:off x="10638417" y="3510009"/>
            <a:ext cx="3201" cy="6775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Box 16"/>
          <p:cNvSpPr txBox="1"/>
          <p:nvPr/>
        </p:nvSpPr>
        <p:spPr>
          <a:xfrm>
            <a:off x="9882079" y="4188077"/>
            <a:ext cx="2019299" cy="47498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Pelaksana</a:t>
            </a:r>
            <a:r>
              <a: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Kebersihan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Rully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H. </a:t>
            </a:r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Irvandaru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Text Box 12"/>
          <p:cNvSpPr txBox="1"/>
          <p:nvPr/>
        </p:nvSpPr>
        <p:spPr>
          <a:xfrm>
            <a:off x="8197706" y="2362072"/>
            <a:ext cx="3163994" cy="266949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4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Dokter </a:t>
            </a:r>
            <a:r>
              <a:rPr lang="id-ID" sz="14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US" sz="14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upervisor</a:t>
            </a:r>
          </a:p>
        </p:txBody>
      </p:sp>
      <p:sp>
        <p:nvSpPr>
          <p:cNvPr id="45" name="Text Box 15"/>
          <p:cNvSpPr txBox="1"/>
          <p:nvPr/>
        </p:nvSpPr>
        <p:spPr>
          <a:xfrm>
            <a:off x="8197705" y="2926879"/>
            <a:ext cx="3703673" cy="435761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Dokter</a:t>
            </a:r>
            <a:r>
              <a: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Pelaksana</a:t>
            </a:r>
            <a:endParaRPr lang="en-US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dr. Henny </a:t>
            </a:r>
            <a:r>
              <a:rPr lang="en-US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Widyastuti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M.Kes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., </a:t>
            </a:r>
            <a:r>
              <a:rPr lang="en-US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Sp.An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., Subsp.MN(K), FIPM 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6" name="Text Box 4"/>
          <p:cNvSpPr txBox="1"/>
          <p:nvPr/>
        </p:nvSpPr>
        <p:spPr>
          <a:xfrm>
            <a:off x="8197705" y="924708"/>
            <a:ext cx="3163994" cy="52260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Koordinator</a:t>
            </a:r>
            <a:r>
              <a: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Pendidikan</a:t>
            </a:r>
            <a:r>
              <a: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</a:t>
            </a:r>
            <a:r>
              <a: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Penelitian</a:t>
            </a:r>
            <a:endParaRPr lang="en-US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dr. M. </a:t>
            </a:r>
            <a:r>
              <a:rPr lang="en-US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Tsani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Musyafa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Sp.OT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., </a:t>
            </a:r>
            <a:r>
              <a:rPr lang="en-US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M.Kes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" name="Text Box 6"/>
          <p:cNvSpPr txBox="1"/>
          <p:nvPr/>
        </p:nvSpPr>
        <p:spPr>
          <a:xfrm>
            <a:off x="8197706" y="1648967"/>
            <a:ext cx="3163994" cy="42423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Koordinator</a:t>
            </a:r>
            <a:r>
              <a: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Pengabdian</a:t>
            </a:r>
            <a:r>
              <a: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Masyarakat</a:t>
            </a:r>
            <a:endParaRPr lang="en-US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dr. </a:t>
            </a:r>
            <a:r>
              <a:rPr lang="en-US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Dhevariza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Dhani</a:t>
            </a:r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Sp.OT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9628079" y="1447313"/>
            <a:ext cx="0" cy="230615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9779702" y="2667121"/>
            <a:ext cx="0" cy="230615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6757950" y="2771896"/>
            <a:ext cx="788813" cy="10532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56" name="Text Box 14"/>
          <p:cNvSpPr txBox="1"/>
          <p:nvPr/>
        </p:nvSpPr>
        <p:spPr>
          <a:xfrm>
            <a:off x="3958661" y="774957"/>
            <a:ext cx="2973350" cy="53213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Direktur</a:t>
            </a:r>
            <a:r>
              <a: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RSUD </a:t>
            </a:r>
            <a:r>
              <a:rPr lang="en-US" sz="14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Ciawi</a:t>
            </a:r>
            <a:endParaRPr lang="en-US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Dr. </a:t>
            </a:r>
            <a:r>
              <a:rPr lang="en-US" sz="12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Fusia</a:t>
            </a:r>
            <a:r>
              <a:rPr lang="en-US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Meidiawaty</a:t>
            </a:r>
            <a:r>
              <a:rPr lang="en-US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S.H, </a:t>
            </a:r>
            <a:r>
              <a:rPr lang="en-US" sz="12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MH.Kes</a:t>
            </a:r>
            <a:r>
              <a:rPr lang="en-US" sz="1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., MARS</a:t>
            </a:r>
            <a:endParaRPr lang="en-US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57" name="Straight Connector 56"/>
          <p:cNvCxnSpPr/>
          <p:nvPr/>
        </p:nvCxnSpPr>
        <p:spPr>
          <a:xfrm>
            <a:off x="6757950" y="1901190"/>
            <a:ext cx="788813" cy="37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H="1">
            <a:off x="7545742" y="1186010"/>
            <a:ext cx="1021" cy="19798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endCxn id="46" idx="1"/>
          </p:cNvCxnSpPr>
          <p:nvPr/>
        </p:nvCxnSpPr>
        <p:spPr>
          <a:xfrm>
            <a:off x="7546763" y="1186010"/>
            <a:ext cx="650942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7546763" y="1906147"/>
            <a:ext cx="650942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7546763" y="2468831"/>
            <a:ext cx="650942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7545742" y="3165820"/>
            <a:ext cx="650942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Straight Connector 76"/>
          <p:cNvCxnSpPr>
            <a:stCxn id="56" idx="2"/>
            <a:endCxn id="3" idx="0"/>
          </p:cNvCxnSpPr>
          <p:nvPr/>
        </p:nvCxnSpPr>
        <p:spPr>
          <a:xfrm>
            <a:off x="5445336" y="1307087"/>
            <a:ext cx="7832" cy="33181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916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E7B754D-3BD4-4458-AE44-308FCFE107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58" y="426547"/>
            <a:ext cx="1982160" cy="7777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98EC9CB-A792-4272-8E4A-D9DBA5D2A4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2065" y="456841"/>
            <a:ext cx="1745974" cy="6882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4DA216A-24E9-4DCE-8863-D6E9704B5E9F}"/>
              </a:ext>
            </a:extLst>
          </p:cNvPr>
          <p:cNvSpPr txBox="1"/>
          <p:nvPr/>
        </p:nvSpPr>
        <p:spPr>
          <a:xfrm>
            <a:off x="-1181326" y="259956"/>
            <a:ext cx="144283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Laporan Flow Stok di Instalasi Manajemen Nyeri </a:t>
            </a:r>
          </a:p>
          <a:p>
            <a:pPr algn="ctr"/>
            <a:r>
              <a:rPr lang="id-ID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(Bogor Pain Center) Tahun 2023</a:t>
            </a:r>
            <a:endParaRPr lang="en-ID" sz="28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C782A04-C620-4F88-9356-26185A17749D}"/>
              </a:ext>
            </a:extLst>
          </p:cNvPr>
          <p:cNvSpPr/>
          <p:nvPr/>
        </p:nvSpPr>
        <p:spPr>
          <a:xfrm>
            <a:off x="4941912" y="4262681"/>
            <a:ext cx="6847593" cy="21770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id-ID" sz="2200" dirty="0"/>
              <a:t>Flow Stok Amalan</a:t>
            </a:r>
          </a:p>
          <a:p>
            <a:pPr algn="r"/>
            <a:r>
              <a:rPr lang="id-ID" sz="2200" dirty="0"/>
              <a:t>Kendala :</a:t>
            </a:r>
          </a:p>
          <a:p>
            <a:pPr marL="342900" indent="-342900" algn="r">
              <a:buAutoNum type="arabicPeriod"/>
            </a:pPr>
            <a:r>
              <a:rPr lang="id-ID" sz="2200" dirty="0"/>
              <a:t>Jarum Akupuntur  berbagai ukuran belum tersedia</a:t>
            </a:r>
          </a:p>
          <a:p>
            <a:pPr marL="342900" indent="-342900" algn="r">
              <a:buAutoNum type="arabicPeriod"/>
            </a:pPr>
            <a:r>
              <a:rPr lang="id-ID" sz="2200" dirty="0"/>
              <a:t>Mecobalamin</a:t>
            </a:r>
          </a:p>
          <a:p>
            <a:pPr marL="342900" indent="-342900" algn="r">
              <a:buAutoNum type="arabicPeriod"/>
            </a:pPr>
            <a:r>
              <a:rPr lang="id-ID" sz="2200" dirty="0"/>
              <a:t>Stok Lidocain 60 ampul</a:t>
            </a:r>
          </a:p>
          <a:p>
            <a:pPr marL="342900" indent="-342900" algn="r">
              <a:buAutoNum type="arabicPeriod"/>
            </a:pPr>
            <a:r>
              <a:rPr lang="id-ID" sz="2200" dirty="0"/>
              <a:t>Stok Dextrose 5% banyak belum terpakai</a:t>
            </a:r>
          </a:p>
          <a:p>
            <a:pPr algn="r"/>
            <a:endParaRPr lang="id-ID" sz="2200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F99EC0A-5F63-3BC9-90FF-8FB17AAABB88}"/>
              </a:ext>
            </a:extLst>
          </p:cNvPr>
          <p:cNvSpPr/>
          <p:nvPr/>
        </p:nvSpPr>
        <p:spPr>
          <a:xfrm>
            <a:off x="424791" y="1506797"/>
            <a:ext cx="8383929" cy="24657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200" dirty="0"/>
              <a:t>Flow Stok Farmasi </a:t>
            </a:r>
          </a:p>
          <a:p>
            <a:r>
              <a:rPr lang="id-ID" sz="2200" dirty="0"/>
              <a:t>Kendala :</a:t>
            </a:r>
          </a:p>
          <a:p>
            <a:pPr marL="342900" indent="-342900">
              <a:buAutoNum type="arabicPeriod"/>
            </a:pPr>
            <a:r>
              <a:rPr lang="id-ID" sz="2200" dirty="0"/>
              <a:t>Keterbatasan beberapa obat dan BHP seperti:</a:t>
            </a:r>
          </a:p>
          <a:p>
            <a:pPr marL="800100" lvl="1" indent="-342900">
              <a:buFont typeface="+mj-lt"/>
              <a:buAutoNum type="alphaLcPeriod"/>
            </a:pPr>
            <a:r>
              <a:rPr lang="id-ID" sz="2200" dirty="0"/>
              <a:t>Jarum RF (Baru beberapa ukuran yang sampai)</a:t>
            </a:r>
          </a:p>
          <a:p>
            <a:pPr marL="800100" lvl="1" indent="-342900">
              <a:buFont typeface="+mj-lt"/>
              <a:buAutoNum type="alphaLcPeriod"/>
            </a:pPr>
            <a:r>
              <a:rPr lang="id-ID" sz="2200" dirty="0"/>
              <a:t>Lidocain</a:t>
            </a:r>
          </a:p>
          <a:p>
            <a:pPr marL="800100" lvl="1" indent="-342900">
              <a:buFont typeface="+mj-lt"/>
              <a:buAutoNum type="alphaLcPeriod"/>
            </a:pPr>
            <a:r>
              <a:rPr lang="id-ID" sz="2200" dirty="0"/>
              <a:t>Dualvist</a:t>
            </a:r>
          </a:p>
        </p:txBody>
      </p:sp>
    </p:spTree>
    <p:extLst>
      <p:ext uri="{BB962C8B-B14F-4D97-AF65-F5344CB8AC3E}">
        <p14:creationId xmlns:p14="http://schemas.microsoft.com/office/powerpoint/2010/main" val="322578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5A6CD-E3C6-43EF-BE19-70FC2235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15A7BEF-1DF5-4B5B-8B82-68CD1297C4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1385" y="95696"/>
            <a:ext cx="11968716" cy="68048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Slide Zoom 6">
                <a:extLst>
                  <a:ext uri="{FF2B5EF4-FFF2-40B4-BE49-F238E27FC236}">
                    <a16:creationId xmlns:a16="http://schemas.microsoft.com/office/drawing/2014/main" id="{74838234-C0C6-4914-B8B9-A0A86AD1D84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334090956"/>
                  </p:ext>
                </p:extLst>
              </p:nvPr>
            </p:nvGraphicFramePr>
            <p:xfrm>
              <a:off x="9392464" y="301699"/>
              <a:ext cx="3048000" cy="1714500"/>
            </p:xfrm>
            <a:graphic>
              <a:graphicData uri="http://schemas.microsoft.com/office/powerpoint/2016/slidezoom">
                <pslz:sldZm>
                  <pslz:sldZmObj sldId="299" cId="3605272834">
                    <pslz:zmPr id="{A0EE999D-C393-4551-95F9-04EF69955AE1}" returnToParent="0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Slide Zoom 6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74838234-C0C6-4914-B8B9-A0A86AD1D84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392464" y="301699"/>
                <a:ext cx="3048000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05272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6E517DA1-A0CF-471C-9AE9-82F7A3CD73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1438008"/>
              </p:ext>
            </p:extLst>
          </p:nvPr>
        </p:nvGraphicFramePr>
        <p:xfrm>
          <a:off x="194975" y="1340432"/>
          <a:ext cx="5723966" cy="5110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58F9032B-266C-45DF-A136-438CC8FAAC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4975" y="407014"/>
            <a:ext cx="1982160" cy="7777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E7E8A76-6952-409C-B317-6EF71D28C34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38242" y="412422"/>
            <a:ext cx="1745974" cy="6882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B4ECCF5-4205-4917-8C45-BFD52A3AD0EC}"/>
              </a:ext>
            </a:extLst>
          </p:cNvPr>
          <p:cNvSpPr txBox="1"/>
          <p:nvPr/>
        </p:nvSpPr>
        <p:spPr>
          <a:xfrm>
            <a:off x="1478635" y="-125615"/>
            <a:ext cx="86559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Laporan Jumlah Cakupan Pasien yang dilayani di Instalasi Manajemen Nyeri </a:t>
            </a:r>
          </a:p>
          <a:p>
            <a:pPr algn="ctr"/>
            <a:r>
              <a:rPr lang="id-ID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(Bogor Pain Center) Tahun 2023</a:t>
            </a:r>
            <a:endParaRPr lang="en-ID" sz="28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9D6A37CC-1380-B5A8-C765-84A10926231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1787486"/>
              </p:ext>
            </p:extLst>
          </p:nvPr>
        </p:nvGraphicFramePr>
        <p:xfrm>
          <a:off x="6131495" y="1417381"/>
          <a:ext cx="5723966" cy="5060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83735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263525"/>
            <a:ext cx="11023600" cy="892175"/>
          </a:xfrm>
        </p:spPr>
        <p:txBody>
          <a:bodyPr>
            <a:normAutofit fontScale="90000"/>
          </a:bodyPr>
          <a:lstStyle/>
          <a:p>
            <a:r>
              <a:rPr lang="en-US" sz="3600" dirty="0" err="1"/>
              <a:t>Grafik</a:t>
            </a:r>
            <a:r>
              <a:rPr lang="en-US" sz="3600" dirty="0"/>
              <a:t> </a:t>
            </a:r>
            <a:r>
              <a:rPr lang="en-US" sz="3600" dirty="0" err="1"/>
              <a:t>Pertumbuhan</a:t>
            </a:r>
            <a:r>
              <a:rPr lang="en-US" sz="3600" dirty="0"/>
              <a:t> </a:t>
            </a:r>
            <a:r>
              <a:rPr lang="en-US" sz="3600" dirty="0" err="1"/>
              <a:t>Pasien</a:t>
            </a:r>
            <a:r>
              <a:rPr lang="en-US" sz="3600" dirty="0"/>
              <a:t> </a:t>
            </a:r>
            <a:r>
              <a:rPr lang="en-US" sz="3600" dirty="0" err="1"/>
              <a:t>Instalasi</a:t>
            </a:r>
            <a:r>
              <a:rPr lang="en-US" sz="3600" dirty="0"/>
              <a:t> </a:t>
            </a:r>
            <a:r>
              <a:rPr lang="en-US" sz="3600" dirty="0" err="1"/>
              <a:t>Manajemen</a:t>
            </a:r>
            <a:r>
              <a:rPr lang="en-US" sz="3600" dirty="0"/>
              <a:t> </a:t>
            </a:r>
            <a:r>
              <a:rPr lang="en-US" sz="3600" dirty="0" err="1"/>
              <a:t>Nyeri</a:t>
            </a:r>
            <a:r>
              <a:rPr lang="en-US" sz="3600" dirty="0"/>
              <a:t> 2020-2023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0714303"/>
              </p:ext>
            </p:extLst>
          </p:nvPr>
        </p:nvGraphicFramePr>
        <p:xfrm>
          <a:off x="342900" y="1714500"/>
          <a:ext cx="3200400" cy="39751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717964">
                  <a:extLst>
                    <a:ext uri="{9D8B030D-6E8A-4147-A177-3AD203B41FA5}">
                      <a16:colId xmlns:a16="http://schemas.microsoft.com/office/drawing/2014/main" val="2996209537"/>
                    </a:ext>
                  </a:extLst>
                </a:gridCol>
                <a:gridCol w="1482436">
                  <a:extLst>
                    <a:ext uri="{9D8B030D-6E8A-4147-A177-3AD203B41FA5}">
                      <a16:colId xmlns:a16="http://schemas.microsoft.com/office/drawing/2014/main" val="95695198"/>
                    </a:ext>
                  </a:extLst>
                </a:gridCol>
              </a:tblGrid>
              <a:tr h="7950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 err="1">
                          <a:effectLst/>
                        </a:rPr>
                        <a:t>Tahun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 err="1">
                          <a:effectLst/>
                        </a:rPr>
                        <a:t>Jumlah</a:t>
                      </a:r>
                      <a:r>
                        <a:rPr lang="en-US" sz="2400" u="none" strike="noStrike" dirty="0">
                          <a:effectLst/>
                        </a:rPr>
                        <a:t> </a:t>
                      </a:r>
                      <a:r>
                        <a:rPr lang="en-US" sz="2400" u="none" strike="noStrike" dirty="0" err="1">
                          <a:effectLst/>
                        </a:rPr>
                        <a:t>Pasien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2629128"/>
                  </a:ext>
                </a:extLst>
              </a:tr>
              <a:tr h="79502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</a:rPr>
                        <a:t>Tahun 2020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u="none" strike="noStrike" dirty="0">
                          <a:effectLst/>
                        </a:rPr>
                        <a:t>157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80413099"/>
                  </a:ext>
                </a:extLst>
              </a:tr>
              <a:tr h="79502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</a:rPr>
                        <a:t>Tahun 2021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u="none" strike="noStrike">
                          <a:effectLst/>
                        </a:rPr>
                        <a:t>547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32543123"/>
                  </a:ext>
                </a:extLst>
              </a:tr>
              <a:tr h="79502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</a:rPr>
                        <a:t>Tahun 2022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u="none" strike="noStrike" dirty="0">
                          <a:effectLst/>
                        </a:rPr>
                        <a:t>966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38574902"/>
                  </a:ext>
                </a:extLst>
              </a:tr>
              <a:tr h="79502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>
                          <a:effectLst/>
                        </a:rPr>
                        <a:t>Tahun 2023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u="none" strike="noStrike" dirty="0">
                          <a:effectLst/>
                        </a:rPr>
                        <a:t>3591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33192120"/>
                  </a:ext>
                </a:extLst>
              </a:tr>
            </a:tbl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0854240"/>
              </p:ext>
            </p:extLst>
          </p:nvPr>
        </p:nvGraphicFramePr>
        <p:xfrm>
          <a:off x="3810000" y="1714500"/>
          <a:ext cx="7277100" cy="3975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02461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3095534"/>
              </p:ext>
            </p:extLst>
          </p:nvPr>
        </p:nvGraphicFramePr>
        <p:xfrm>
          <a:off x="215900" y="635001"/>
          <a:ext cx="11658600" cy="6032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0026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6B4A836-5B4E-42AF-BC09-34AA4B1238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1943" y="444775"/>
            <a:ext cx="1745974" cy="6882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8859FB6-2B87-417C-9DEE-C79C25ADE9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39971" y="444104"/>
            <a:ext cx="1982160" cy="777727"/>
          </a:xfrm>
          <a:prstGeom prst="rect">
            <a:avLst/>
          </a:prstGeom>
        </p:spPr>
      </p:pic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756BF6EC-E6EA-4DF4-8EBC-83638A4B9F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1826166"/>
              </p:ext>
            </p:extLst>
          </p:nvPr>
        </p:nvGraphicFramePr>
        <p:xfrm>
          <a:off x="6949893" y="-40758"/>
          <a:ext cx="4897562" cy="42381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EC177C1D-3278-440B-806B-5DA34DC825A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5177829"/>
              </p:ext>
            </p:extLst>
          </p:nvPr>
        </p:nvGraphicFramePr>
        <p:xfrm>
          <a:off x="7086601" y="1306286"/>
          <a:ext cx="4650994" cy="44582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815DB04A-A42B-42C8-B5CD-44C465E1B5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8126236"/>
              </p:ext>
            </p:extLst>
          </p:nvPr>
        </p:nvGraphicFramePr>
        <p:xfrm>
          <a:off x="7193175" y="5390713"/>
          <a:ext cx="4544419" cy="2126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28AF12B9-78E9-46A7-8A06-4A7757A47C7B}"/>
              </a:ext>
            </a:extLst>
          </p:cNvPr>
          <p:cNvSpPr txBox="1"/>
          <p:nvPr/>
        </p:nvSpPr>
        <p:spPr>
          <a:xfrm>
            <a:off x="786809" y="0"/>
            <a:ext cx="9260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Laporan Di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id-ID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tribusi Pasien Berdasarkan Jenis Kelamin Teregistrasi </a:t>
            </a:r>
          </a:p>
          <a:p>
            <a:pPr algn="ctr"/>
            <a:r>
              <a:rPr lang="id-ID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 Instalasi Manajemen Nyeri </a:t>
            </a:r>
          </a:p>
          <a:p>
            <a:pPr algn="ctr"/>
            <a:r>
              <a:rPr lang="id-ID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/Bogor Pain Center Tahun 2023</a:t>
            </a:r>
            <a:endParaRPr lang="en-ID" sz="24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1FC8C40A-AD6E-4D4A-847C-66FEBC792FD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7638216"/>
              </p:ext>
            </p:extLst>
          </p:nvPr>
        </p:nvGraphicFramePr>
        <p:xfrm>
          <a:off x="344544" y="1439333"/>
          <a:ext cx="6361055" cy="4974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</p:spTree>
    <p:extLst>
      <p:ext uri="{BB962C8B-B14F-4D97-AF65-F5344CB8AC3E}">
        <p14:creationId xmlns:p14="http://schemas.microsoft.com/office/powerpoint/2010/main" val="107609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990DDE2-9802-40EA-B163-0D4A1324FD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386" y="422838"/>
            <a:ext cx="1982160" cy="7777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F46C7C2-0CDF-4F0B-AF2F-9107561170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1943" y="516109"/>
            <a:ext cx="1745974" cy="6882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ED1FE0B-2C28-4B47-857E-4A0420DBC1C1}"/>
              </a:ext>
            </a:extLst>
          </p:cNvPr>
          <p:cNvSpPr txBox="1"/>
          <p:nvPr/>
        </p:nvSpPr>
        <p:spPr>
          <a:xfrm>
            <a:off x="168386" y="178289"/>
            <a:ext cx="116638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Laporan Ditribusi Pasien Berdasarkan Usia Teregistrasi di Instalasi Manajemen Nyeri </a:t>
            </a:r>
          </a:p>
          <a:p>
            <a:pPr algn="ctr"/>
            <a:r>
              <a:rPr lang="id-ID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(Bogor Pain Center) Tahun 2024</a:t>
            </a:r>
            <a:endParaRPr lang="en-ID" sz="20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09AD6D1F-BFA8-C19C-85CD-B18889ECCAB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2776323"/>
              </p:ext>
            </p:extLst>
          </p:nvPr>
        </p:nvGraphicFramePr>
        <p:xfrm>
          <a:off x="1032934" y="1330960"/>
          <a:ext cx="10894984" cy="4612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21060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97CA953-FD52-44B6-8BF8-DC2C835D47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677" y="512281"/>
            <a:ext cx="1745974" cy="6882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C489671-2941-4B1D-B81E-7CFF67D6CC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120" y="465370"/>
            <a:ext cx="1982160" cy="7777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ACCF7C-1517-457F-80CE-5C793C397E0E}"/>
              </a:ext>
            </a:extLst>
          </p:cNvPr>
          <p:cNvSpPr txBox="1"/>
          <p:nvPr/>
        </p:nvSpPr>
        <p:spPr>
          <a:xfrm>
            <a:off x="-1293050" y="271207"/>
            <a:ext cx="14428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Laporan Distribusi Pasien Teregistrasi Berdasarkan Demografi </a:t>
            </a:r>
          </a:p>
          <a:p>
            <a:pPr algn="ctr"/>
            <a:r>
              <a:rPr lang="id-ID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 Instalasi Manajemen Nyeri  (Bogor Pain Center) Tahun 2024</a:t>
            </a:r>
            <a:endParaRPr lang="en-ID" sz="24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C074DC6B-6E49-49D8-88DB-2A0597EFD57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2444423"/>
              </p:ext>
            </p:extLst>
          </p:nvPr>
        </p:nvGraphicFramePr>
        <p:xfrm>
          <a:off x="406400" y="2976880"/>
          <a:ext cx="11500251" cy="3609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C1817B7-0256-B393-52B1-83035367C3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0529423"/>
              </p:ext>
            </p:extLst>
          </p:nvPr>
        </p:nvGraphicFramePr>
        <p:xfrm>
          <a:off x="216235" y="1430311"/>
          <a:ext cx="11759529" cy="12012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89234">
                  <a:extLst>
                    <a:ext uri="{9D8B030D-6E8A-4147-A177-3AD203B41FA5}">
                      <a16:colId xmlns:a16="http://schemas.microsoft.com/office/drawing/2014/main" val="3957329249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79011723"/>
                    </a:ext>
                  </a:extLst>
                </a:gridCol>
                <a:gridCol w="795866">
                  <a:extLst>
                    <a:ext uri="{9D8B030D-6E8A-4147-A177-3AD203B41FA5}">
                      <a16:colId xmlns:a16="http://schemas.microsoft.com/office/drawing/2014/main" val="3152696440"/>
                    </a:ext>
                  </a:extLst>
                </a:gridCol>
                <a:gridCol w="745067">
                  <a:extLst>
                    <a:ext uri="{9D8B030D-6E8A-4147-A177-3AD203B41FA5}">
                      <a16:colId xmlns:a16="http://schemas.microsoft.com/office/drawing/2014/main" val="1468187407"/>
                    </a:ext>
                  </a:extLst>
                </a:gridCol>
                <a:gridCol w="1066750">
                  <a:extLst>
                    <a:ext uri="{9D8B030D-6E8A-4147-A177-3AD203B41FA5}">
                      <a16:colId xmlns:a16="http://schemas.microsoft.com/office/drawing/2014/main" val="2496978909"/>
                    </a:ext>
                  </a:extLst>
                </a:gridCol>
                <a:gridCol w="738553">
                  <a:extLst>
                    <a:ext uri="{9D8B030D-6E8A-4147-A177-3AD203B41FA5}">
                      <a16:colId xmlns:a16="http://schemas.microsoft.com/office/drawing/2014/main" val="2258965487"/>
                    </a:ext>
                  </a:extLst>
                </a:gridCol>
                <a:gridCol w="891356">
                  <a:extLst>
                    <a:ext uri="{9D8B030D-6E8A-4147-A177-3AD203B41FA5}">
                      <a16:colId xmlns:a16="http://schemas.microsoft.com/office/drawing/2014/main" val="2003000689"/>
                    </a:ext>
                  </a:extLst>
                </a:gridCol>
                <a:gridCol w="1044160">
                  <a:extLst>
                    <a:ext uri="{9D8B030D-6E8A-4147-A177-3AD203B41FA5}">
                      <a16:colId xmlns:a16="http://schemas.microsoft.com/office/drawing/2014/main" val="3965160687"/>
                    </a:ext>
                  </a:extLst>
                </a:gridCol>
                <a:gridCol w="827687">
                  <a:extLst>
                    <a:ext uri="{9D8B030D-6E8A-4147-A177-3AD203B41FA5}">
                      <a16:colId xmlns:a16="http://schemas.microsoft.com/office/drawing/2014/main" val="2991875639"/>
                    </a:ext>
                  </a:extLst>
                </a:gridCol>
                <a:gridCol w="1069626">
                  <a:extLst>
                    <a:ext uri="{9D8B030D-6E8A-4147-A177-3AD203B41FA5}">
                      <a16:colId xmlns:a16="http://schemas.microsoft.com/office/drawing/2014/main" val="3459398077"/>
                    </a:ext>
                  </a:extLst>
                </a:gridCol>
                <a:gridCol w="764019">
                  <a:extLst>
                    <a:ext uri="{9D8B030D-6E8A-4147-A177-3AD203B41FA5}">
                      <a16:colId xmlns:a16="http://schemas.microsoft.com/office/drawing/2014/main" val="2907784208"/>
                    </a:ext>
                  </a:extLst>
                </a:gridCol>
                <a:gridCol w="1056894">
                  <a:extLst>
                    <a:ext uri="{9D8B030D-6E8A-4147-A177-3AD203B41FA5}">
                      <a16:colId xmlns:a16="http://schemas.microsoft.com/office/drawing/2014/main" val="504660800"/>
                    </a:ext>
                  </a:extLst>
                </a:gridCol>
                <a:gridCol w="706717">
                  <a:extLst>
                    <a:ext uri="{9D8B030D-6E8A-4147-A177-3AD203B41FA5}">
                      <a16:colId xmlns:a16="http://schemas.microsoft.com/office/drawing/2014/main" val="676832728"/>
                    </a:ext>
                  </a:extLst>
                </a:gridCol>
              </a:tblGrid>
              <a:tr h="32666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BULAN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6" marR="5546" marT="5546" marB="0" anchor="ctr"/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KATEGORI DAERAH PASIEN BPC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6" marR="5546" marT="5546" marB="0" anchor="ctr"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4492828"/>
                  </a:ext>
                </a:extLst>
              </a:tr>
              <a:tr h="547945">
                <a:tc vMerge="1">
                  <a:txBody>
                    <a:bodyPr/>
                    <a:lstStyle/>
                    <a:p>
                      <a:endParaRPr lang="en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KAB. </a:t>
                      </a:r>
                      <a:br>
                        <a:rPr lang="en-ID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ID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BOGOR</a:t>
                      </a:r>
                      <a:endParaRPr lang="en-ID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6" marR="5546" marT="55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KOTA </a:t>
                      </a:r>
                      <a:br>
                        <a:rPr lang="en-ID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ID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BOGOR</a:t>
                      </a:r>
                      <a:endParaRPr lang="en-ID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6" marR="5546" marT="55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JAKARTA </a:t>
                      </a:r>
                      <a:br>
                        <a:rPr lang="en-ID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ID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6" marR="5546" marT="55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TANGERANG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6" marR="5546" marT="55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BEKASI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6" marR="5546" marT="55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DEPOK </a:t>
                      </a:r>
                      <a:endParaRPr lang="en-ID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6" marR="5546" marT="55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KARAWANG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6" marR="5546" marT="55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BANDUNG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6" marR="5546" marT="55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</a:t>
                      </a:r>
                      <a:r>
                        <a:rPr lang="id-ID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LAWESI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6" marR="5546" marT="55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D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JAWA TENGAH</a:t>
                      </a:r>
                      <a:endParaRPr lang="en-ID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6" marR="5546" marT="55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SUKABUMI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6" marR="5546" marT="55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Total</a:t>
                      </a:r>
                      <a:endParaRPr lang="en-ID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6" marR="5546" marT="5546" marB="0" anchor="ctr"/>
                </a:tc>
                <a:extLst>
                  <a:ext uri="{0D108BD9-81ED-4DB2-BD59-A6C34878D82A}">
                    <a16:rowId xmlns:a16="http://schemas.microsoft.com/office/drawing/2014/main" val="2211822092"/>
                  </a:ext>
                </a:extLst>
              </a:tr>
              <a:tr h="326660">
                <a:tc>
                  <a:txBody>
                    <a:bodyPr/>
                    <a:lstStyle/>
                    <a:p>
                      <a:pPr algn="l" fontAlgn="ctr"/>
                      <a:r>
                        <a:rPr lang="id-ID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APRIL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6" marR="5546" marT="55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6" marR="5546" marT="55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6" marR="5546" marT="55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6" marR="5546" marT="554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6" marR="5546" marT="55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6" marR="5546" marT="554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6" marR="5546" marT="55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D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6" marR="5546" marT="55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6" marR="5546" marT="55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6" marR="5546" marT="55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6" marR="5546" marT="55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6" marR="5546" marT="554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en-ID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46" marR="5546" marT="5546" marB="0" anchor="b"/>
                </a:tc>
                <a:extLst>
                  <a:ext uri="{0D108BD9-81ED-4DB2-BD59-A6C34878D82A}">
                    <a16:rowId xmlns:a16="http://schemas.microsoft.com/office/drawing/2014/main" val="30394796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8715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99609-CBA9-E389-8ED8-31DDE3627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829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id-ID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Laporan Distribusi Pasien Teregistrasi Berdasarkan Cara Bayar</a:t>
            </a:r>
            <a:br>
              <a:rPr lang="id-ID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id-ID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 Instalasi Manajemen Nyeri  (Bogor Pain Center) Tahun 2023</a:t>
            </a:r>
            <a:br>
              <a:rPr lang="en-ID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D" sz="2400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CBB6756-49B6-1FB1-9E7F-7656587EF0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5372186"/>
              </p:ext>
            </p:extLst>
          </p:nvPr>
        </p:nvGraphicFramePr>
        <p:xfrm>
          <a:off x="512537" y="1269887"/>
          <a:ext cx="5225142" cy="51162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59C026DB-15EA-10F5-F4E0-EFD06284F7D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4023951"/>
              </p:ext>
            </p:extLst>
          </p:nvPr>
        </p:nvGraphicFramePr>
        <p:xfrm>
          <a:off x="6247039" y="1269887"/>
          <a:ext cx="5432424" cy="5116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084231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AB64C1E2-42EA-4660-BCB7-94E6DA7562F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3879FED-67F8-481C-84BD-042483293B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45902D-8BCA-4596-9829-0D7D1289C020}">
  <ds:schemaRefs>
    <ds:schemaRef ds:uri="http://schemas.microsoft.com/office/infopath/2007/PartnerControls"/>
    <ds:schemaRef ds:uri="http://schemas.microsoft.com/office/2006/documentManagement/types"/>
    <ds:schemaRef ds:uri="71af3243-3dd4-4a8d-8c0d-dd76da1f02a5"/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purl.org/dc/elements/1.1/"/>
    <ds:schemaRef ds:uri="http://purl.org/dc/terms/"/>
    <ds:schemaRef ds:uri="230e9df3-be65-4c73-a93b-d1236ebd677e"/>
    <ds:schemaRef ds:uri="16c05727-aa75-4e4a-9b5f-8a80a1165891"/>
    <ds:schemaRef ds:uri="http://schemas.microsoft.com/sharepoint/v3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65902</TotalTime>
  <Words>1133</Words>
  <Application>Microsoft Office PowerPoint</Application>
  <PresentationFormat>Widescreen</PresentationFormat>
  <Paragraphs>366</Paragraphs>
  <Slides>21</Slides>
  <Notes>3</Notes>
  <HiddenSlides>2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Bernard MT Condensed</vt:lpstr>
      <vt:lpstr>Calibri</vt:lpstr>
      <vt:lpstr>Calibri Light</vt:lpstr>
      <vt:lpstr>Times New Roman</vt:lpstr>
      <vt:lpstr>Office Theme</vt:lpstr>
      <vt:lpstr>Laporan Instalasi Manajemen Nyeri Bogor Pain Center RSUD Ciawi Tahun 2023</vt:lpstr>
      <vt:lpstr>PowerPoint Presentation</vt:lpstr>
      <vt:lpstr>PowerPoint Presentation</vt:lpstr>
      <vt:lpstr>Grafik Pertumbuhan Pasien Instalasi Manajemen Nyeri 2020-2023</vt:lpstr>
      <vt:lpstr>PowerPoint Presentation</vt:lpstr>
      <vt:lpstr>PowerPoint Presentation</vt:lpstr>
      <vt:lpstr>PowerPoint Presentation</vt:lpstr>
      <vt:lpstr>PowerPoint Presentation</vt:lpstr>
      <vt:lpstr>Laporan Distribusi Pasien Teregistrasi Berdasarkan Cara Bayar di Instalasi Manajemen Nyeri  (Bogor Pain Center) Tahun 2023 </vt:lpstr>
      <vt:lpstr>PowerPoint Presentation</vt:lpstr>
      <vt:lpstr>Laporan Distribusi Tindakan Tahun 2023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Laporan Indikator Mutu Tahun 2023</vt:lpstr>
      <vt:lpstr>Indikator Mutu Tahun 2023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Laporan Instalasi Manajemen Nyeri Bogor Pain Center RSUD Ciawi Agustus 2021</dc:title>
  <dc:creator>Klinik Nyeri RSUD Ciawi</dc:creator>
  <cp:keywords/>
  <cp:lastModifiedBy>M Tsani</cp:lastModifiedBy>
  <cp:revision>347</cp:revision>
  <cp:lastPrinted>2023-03-24T01:51:04Z</cp:lastPrinted>
  <dcterms:created xsi:type="dcterms:W3CDTF">2021-09-06T03:05:32Z</dcterms:created>
  <dcterms:modified xsi:type="dcterms:W3CDTF">2024-03-04T23:18:14Z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