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305" r:id="rId14"/>
    <p:sldId id="268" r:id="rId15"/>
    <p:sldId id="269" r:id="rId16"/>
    <p:sldId id="306" r:id="rId17"/>
    <p:sldId id="271" r:id="rId18"/>
    <p:sldId id="307" r:id="rId19"/>
    <p:sldId id="272" r:id="rId20"/>
    <p:sldId id="308" r:id="rId21"/>
    <p:sldId id="273" r:id="rId22"/>
    <p:sldId id="309" r:id="rId23"/>
    <p:sldId id="274" r:id="rId24"/>
    <p:sldId id="275" r:id="rId25"/>
    <p:sldId id="310" r:id="rId26"/>
    <p:sldId id="276" r:id="rId27"/>
    <p:sldId id="311" r:id="rId28"/>
    <p:sldId id="277" r:id="rId29"/>
    <p:sldId id="313" r:id="rId30"/>
    <p:sldId id="278" r:id="rId31"/>
    <p:sldId id="279" r:id="rId32"/>
    <p:sldId id="314" r:id="rId33"/>
    <p:sldId id="280" r:id="rId34"/>
    <p:sldId id="285" r:id="rId35"/>
    <p:sldId id="281" r:id="rId36"/>
    <p:sldId id="282" r:id="rId37"/>
    <p:sldId id="286" r:id="rId38"/>
    <p:sldId id="326" r:id="rId39"/>
    <p:sldId id="287" r:id="rId40"/>
    <p:sldId id="283" r:id="rId41"/>
    <p:sldId id="288" r:id="rId42"/>
    <p:sldId id="284" r:id="rId43"/>
    <p:sldId id="289" r:id="rId44"/>
    <p:sldId id="290" r:id="rId45"/>
    <p:sldId id="315" r:id="rId46"/>
    <p:sldId id="291" r:id="rId47"/>
    <p:sldId id="292" r:id="rId48"/>
    <p:sldId id="316" r:id="rId49"/>
    <p:sldId id="293" r:id="rId50"/>
    <p:sldId id="294" r:id="rId51"/>
    <p:sldId id="295" r:id="rId52"/>
    <p:sldId id="296" r:id="rId53"/>
    <p:sldId id="297" r:id="rId54"/>
    <p:sldId id="298" r:id="rId55"/>
    <p:sldId id="299" r:id="rId56"/>
    <p:sldId id="318" r:id="rId57"/>
    <p:sldId id="300" r:id="rId58"/>
    <p:sldId id="301" r:id="rId59"/>
    <p:sldId id="302" r:id="rId60"/>
    <p:sldId id="303" r:id="rId61"/>
    <p:sldId id="304" r:id="rId62"/>
  </p:sldIdLst>
  <p:sldSz cx="9144000" cy="6858000" type="screen4x3"/>
  <p:notesSz cx="6858000" cy="9144000"/>
  <p:defaultTextStyle>
    <a:defPPr>
      <a:defRPr lang="id-ID"/>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2" d="100"/>
          <a:sy n="62" d="100"/>
        </p:scale>
        <p:origin x="1400" y="44"/>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71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1"/>
              </a:solidFill>
              <a:effectLst/>
              <a:uLnTx/>
              <a:uFillTx/>
              <a:latin typeface="+mn-lt"/>
              <a:ea typeface="+mn-ea"/>
              <a:cs typeface="+mn-cs"/>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E2F9671-DDE5-4646-B1E5-5A9B8F4D9667}" type="datetimeFigureOut">
              <a:rPr kumimoji="0" lang="id-ID" sz="1200" b="0" i="0" u="none" strike="noStrike" kern="1200" cap="none" spc="0" normalizeH="0" baseline="0" noProof="0">
                <a:ln>
                  <a:noFill/>
                </a:ln>
                <a:solidFill>
                  <a:schemeClr val="tx1"/>
                </a:solidFill>
                <a:effectLst/>
                <a:uLnTx/>
                <a:uFillTx/>
                <a:latin typeface="+mn-lt"/>
                <a:ea typeface="+mn-ea"/>
                <a:cs typeface="+mn-cs"/>
              </a:rPr>
              <a:t>09/09/2024</a:t>
            </a:fld>
            <a:endParaRPr kumimoji="0" lang="id-ID" sz="1200" b="0" i="0" u="none" strike="noStrike" kern="1200" cap="none" spc="0" normalizeH="0" baseline="0" noProof="0">
              <a:ln>
                <a:noFill/>
              </a:ln>
              <a:solidFill>
                <a:schemeClr val="tx1"/>
              </a:solidFill>
              <a:effectLst/>
              <a:uLnTx/>
              <a:uFillTx/>
              <a:latin typeface="+mn-lt"/>
              <a:ea typeface="+mn-ea"/>
              <a:cs typeface="+mn-cs"/>
            </a:endParaRP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id-ID" sz="1200" b="0" i="0" u="none" strike="noStrike" kern="1200" cap="none" spc="0" normalizeH="0" baseline="0" noProof="0">
              <a:ln>
                <a:noFill/>
              </a:ln>
              <a:solidFill>
                <a:schemeClr val="tx1"/>
              </a:solidFill>
              <a:effectLst/>
              <a:uLnTx/>
              <a:uFillTx/>
              <a:latin typeface="+mn-lt"/>
              <a:ea typeface="+mn-ea"/>
              <a:cs typeface="+mn-cs"/>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mn-lt"/>
                <a:ea typeface="+mn-ea"/>
                <a:cs typeface="+mn-cs"/>
              </a:rPr>
              <a:t>Fifth level</a:t>
            </a:r>
            <a:endParaRPr kumimoji="0" lang="id-ID" sz="1200" b="0" i="0" u="none" strike="noStrike" kern="1200" cap="none" spc="0" normalizeH="0" baseline="0" noProof="0">
              <a:ln>
                <a:noFill/>
              </a:ln>
              <a:solidFill>
                <a:schemeClr val="tx1"/>
              </a:solidFill>
              <a:effectLst/>
              <a:uLnTx/>
              <a:uFillTx/>
              <a:latin typeface="+mn-lt"/>
              <a:ea typeface="+mn-ea"/>
              <a:cs typeface="+mn-cs"/>
            </a:endParaRP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1"/>
              </a:solidFill>
              <a:effectLst/>
              <a:uLnTx/>
              <a:uFillTx/>
              <a:latin typeface="+mn-lt"/>
              <a:ea typeface="+mn-ea"/>
              <a:cs typeface="+mn-cs"/>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id-ID" sz="1200" dirty="0">
                <a:latin typeface="Calibri" panose="020F0502020204030204" pitchFamily="34" charset="0"/>
              </a:rPr>
              <a:t>‹#›</a:t>
            </a:fld>
            <a:endParaRPr lang="id-ID"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a:solidFill>
              <a:srgbClr val="000000">
                <a:alpha val="100000"/>
              </a:srgbClr>
            </a:solidFill>
            <a:miter lim="800000"/>
          </a:ln>
        </p:spPr>
      </p:sp>
      <p:sp>
        <p:nvSpPr>
          <p:cNvPr id="74755" name="Notes Placeholder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dirty="0"/>
          </a:p>
        </p:txBody>
      </p:sp>
      <p:sp>
        <p:nvSpPr>
          <p:cNvPr id="20484" name="Slide Number Placeholder 3"/>
          <p:cNvSpPr txBox="1">
            <a:spLocks noGrp="1"/>
          </p:cNvSpPr>
          <p:nvPr>
            <p:ph type="sldNum" sz="quarter"/>
          </p:nvPr>
        </p:nvSpPr>
        <p:spPr bwMode="auto">
          <a:noFill/>
          <a:ln>
            <a:noFill/>
            <a:miter lim="800000"/>
          </a:ln>
        </p:spPr>
        <p:txBody>
          <a:bodyPr wrap="square" lIns="91440" tIns="45720" rIns="91440" bIns="45720" numCol="1" rtlCol="0" anchor="b" anchorCtr="0" compatLnSpc="1"/>
          <a:lstStyle/>
          <a:p>
            <a:pPr lvl="0" algn="r" eaLnBrk="1" hangingPunct="1"/>
            <a:fld id="{9A0DB2DC-4C9A-4742-B13C-FB6460FD3503}" type="slidenum">
              <a:rPr lang="id-ID" sz="1200" dirty="0">
                <a:latin typeface="Calibri" panose="020F0502020204030204" pitchFamily="34" charset="0"/>
              </a:rPr>
              <a:t>13</a:t>
            </a:fld>
            <a:endParaRPr lang="id-ID"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a:solidFill>
              <a:srgbClr val="000000">
                <a:alpha val="100000"/>
              </a:srgbClr>
            </a:solidFill>
            <a:miter lim="800000"/>
          </a:ln>
        </p:spPr>
      </p:sp>
      <p:sp>
        <p:nvSpPr>
          <p:cNvPr id="75779" name="Notes Placeholder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dirty="0"/>
          </a:p>
        </p:txBody>
      </p:sp>
      <p:sp>
        <p:nvSpPr>
          <p:cNvPr id="20484" name="Slide Number Placeholder 3"/>
          <p:cNvSpPr txBox="1">
            <a:spLocks noGrp="1"/>
          </p:cNvSpPr>
          <p:nvPr>
            <p:ph type="sldNum" sz="quarter"/>
          </p:nvPr>
        </p:nvSpPr>
        <p:spPr bwMode="auto">
          <a:noFill/>
          <a:ln>
            <a:noFill/>
            <a:miter lim="800000"/>
          </a:ln>
        </p:spPr>
        <p:txBody>
          <a:bodyPr wrap="square" lIns="91440" tIns="45720" rIns="91440" bIns="45720" numCol="1" rtlCol="0" anchor="b" anchorCtr="0" compatLnSpc="1"/>
          <a:lstStyle/>
          <a:p>
            <a:pPr lvl="0" algn="r" eaLnBrk="1" hangingPunct="1"/>
            <a:fld id="{9A0DB2DC-4C9A-4742-B13C-FB6460FD3503}" type="slidenum">
              <a:rPr lang="id-ID" sz="1200" dirty="0">
                <a:latin typeface="Calibri" panose="020F0502020204030204" pitchFamily="34" charset="0"/>
              </a:rPr>
              <a:t>14</a:t>
            </a:fld>
            <a:endParaRPr lang="id-ID"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14" name="Date Placeholder 2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3C81D26A-7713-49D4-8D13-97740F93CF66}"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Footer Placeholder 18"/>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Slide Number Placeholder 26"/>
          <p:cNvSpPr>
            <a:spLocks noGrp="1"/>
          </p:cNvSpPr>
          <p:nvPr>
            <p:ph type="sldNum" sz="quarter" idx="4"/>
          </p:nvPr>
        </p:nvSpPr>
        <p:spPr>
          <a:xfrm>
            <a:off x="7924800" y="6356350"/>
            <a:ext cx="762000" cy="365125"/>
          </a:xfrm>
          <a:prstGeom prst="rect">
            <a:avLst/>
          </a:prstGeom>
        </p:spPr>
        <p:txBody>
          <a:bodyPr vert="horz" lIns="0" tIns="0" rIns="0" bIns="0" anchor="b"/>
          <a:lstStyle/>
          <a:p>
            <a:pPr algn="r">
              <a:buNone/>
            </a:pPr>
            <a:fld id="{9A0DB2DC-4C9A-4742-B13C-FB6460FD3503}" type="slidenum">
              <a:rPr lang="id-ID" dirty="0">
                <a:solidFill>
                  <a:srgbClr val="D1EAEE"/>
                </a:solidFill>
                <a:latin typeface="Constantia" panose="02030602050306030303" pitchFamily="18" charset="0"/>
              </a:rPr>
              <a:t>‹#›</a:t>
            </a:fld>
            <a:endParaRPr lang="id-ID" dirty="0">
              <a:solidFill>
                <a:srgbClr val="D1EAEE"/>
              </a:solidFill>
              <a:latin typeface="Constantia" panose="02030602050306030303" pitchFamily="18" charset="0"/>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2"/>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5"/>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14" name="Date Placeholder 3"/>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CB54708-0EED-4484-B010-66CDEF482666}"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Footer Placeholder 4"/>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Slide Number Placeholder 5"/>
          <p:cNvSpPr>
            <a:spLocks noGrp="1"/>
          </p:cNvSpPr>
          <p:nvPr>
            <p:ph type="sldNum" sz="quarter" idx="4"/>
          </p:nvPr>
        </p:nvSpPr>
        <p:spPr>
          <a:xfrm>
            <a:off x="7924800" y="6356350"/>
            <a:ext cx="762000" cy="365125"/>
          </a:xfrm>
          <a:prstGeom prst="rect">
            <a:avLst/>
          </a:prstGeom>
        </p:spPr>
        <p:txBody>
          <a:bodyPr vert="horz" lIns="0" tIns="0" rIns="0" bIns="0" anchor="b"/>
          <a:lstStyle/>
          <a:p>
            <a:pPr algn="r">
              <a:buNone/>
            </a:pPr>
            <a:fld id="{9A0DB2DC-4C9A-4742-B13C-FB6460FD3503}" type="slidenum">
              <a:rPr lang="id-ID" dirty="0">
                <a:solidFill>
                  <a:srgbClr val="D1EAEE"/>
                </a:solidFill>
                <a:latin typeface="Constantia" panose="02030602050306030303" pitchFamily="18" charset="0"/>
              </a:rPr>
              <a:t>‹#›</a:t>
            </a:fld>
            <a:endParaRPr lang="id-ID" dirty="0">
              <a:solidFill>
                <a:srgbClr val="D1EAEE"/>
              </a:solidFill>
              <a:latin typeface="Constantia" panose="02030602050306030303" pitchFamily="18" charset="0"/>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Slide Number Placeholder 8"/>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Slide Number Placeholder 3"/>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lvl="0" eaLnBrk="1" hangingPunct="1">
              <a:buNone/>
            </a:pPr>
            <a:fld id="{9A0DB2DC-4C9A-4742-B13C-FB6460FD3503}" type="slidenum">
              <a:rPr lang="id-ID" dirty="0"/>
              <a:t>‹#›</a:t>
            </a:fld>
            <a:endParaRPr lang="id-ID"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Snip and Round Single Corner Rectangle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Right Triangle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Freeform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Freeform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Title 1"/>
          <p:cNvSpPr>
            <a:spLocks noGrp="1"/>
          </p:cNvSpPr>
          <p:nvPr>
            <p:ph type="title"/>
          </p:nvPr>
        </p:nvSpPr>
        <p:spPr>
          <a:xfrm>
            <a:off x="609600" y="1176997"/>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defRPr/>
            </a:pPr>
            <a:r>
              <a:rPr kumimoji="0" lang="en-US" sz="3200" b="0" i="0" u="none" strike="noStrike" kern="1200" cap="none" spc="0" normalizeH="0" baseline="0" noProof="0">
                <a:ln>
                  <a:noFill/>
                </a:ln>
                <a:solidFill>
                  <a:schemeClr val="tx1"/>
                </a:solidFill>
                <a:effectLst/>
                <a:uLnTx/>
                <a:uFillTx/>
                <a:latin typeface="+mn-lt"/>
                <a:ea typeface="+mn-ea"/>
                <a:cs typeface="+mn-cs"/>
              </a:rPr>
              <a:t>Click icon to add picture</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Date Placeholder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67F878C-2D0F-4C9F-A1BD-9755C816EFE8}"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Footer Placeholder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Slide Number Placeholder 6"/>
          <p:cNvSpPr>
            <a:spLocks noGrp="1"/>
          </p:cNvSpPr>
          <p:nvPr>
            <p:ph type="sldNum" sz="quarter" idx="4"/>
          </p:nvPr>
        </p:nvSpPr>
        <p:spPr>
          <a:xfrm>
            <a:off x="8077200" y="6356350"/>
            <a:ext cx="609600" cy="365125"/>
          </a:xfrm>
          <a:prstGeom prst="rect">
            <a:avLst/>
          </a:prstGeom>
        </p:spPr>
        <p:txBody>
          <a:bodyPr vert="horz" lIns="0" tIns="0" rIns="0" bIns="0" anchor="b"/>
          <a:lstStyle/>
          <a:p>
            <a:pPr algn="r">
              <a:buNone/>
            </a:pPr>
            <a:fld id="{9A0DB2DC-4C9A-4742-B13C-FB6460FD3503}" type="slidenum">
              <a:rPr lang="id-ID" dirty="0">
                <a:latin typeface="Constantia" panose="02030602050306030303" pitchFamily="18" charset="0"/>
              </a:rPr>
              <a:t>‹#›</a:t>
            </a:fld>
            <a:endParaRPr lang="id-ID" dirty="0">
              <a:latin typeface="Constantia" panose="02030602050306030303"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Title Placeholder 8"/>
          <p:cNvSpPr>
            <a:spLocks noGrp="1"/>
          </p:cNvSpPr>
          <p:nvPr>
            <p:ph type="title"/>
          </p:nvPr>
        </p:nvSpPr>
        <p:spPr>
          <a:xfrm>
            <a:off x="457200" y="704850"/>
            <a:ext cx="8229600" cy="1143000"/>
          </a:xfrm>
          <a:prstGeom prst="rect">
            <a:avLst/>
          </a:prstGeom>
          <a:noFill/>
          <a:ln w="9525">
            <a:noFill/>
          </a:ln>
        </p:spPr>
        <p:txBody>
          <a:bodyPr lIns="0" rIns="0" bIns="0" anchor="b" anchorCtr="0"/>
          <a:lstStyle/>
          <a:p>
            <a:pPr lvl="0"/>
            <a:r>
              <a:rPr lang="en-US" altLang="x-none" dirty="0"/>
              <a:t>Click to edit Master title style</a:t>
            </a:r>
          </a:p>
        </p:txBody>
      </p:sp>
      <p:sp>
        <p:nvSpPr>
          <p:cNvPr id="1029" name="Text Placeholder 29"/>
          <p:cNvSpPr>
            <a:spLocks noGrp="1"/>
          </p:cNvSpPr>
          <p:nvPr>
            <p:ph type="body" idx="1"/>
          </p:nvPr>
        </p:nvSpPr>
        <p:spPr>
          <a:xfrm>
            <a:off x="457200" y="1935163"/>
            <a:ext cx="8229600" cy="4389437"/>
          </a:xfrm>
          <a:prstGeom prst="rect">
            <a:avLst/>
          </a:prstGeom>
          <a:noFill/>
          <a:ln w="9525">
            <a:noFill/>
          </a:ln>
        </p:spPr>
        <p:txBody>
          <a:bodyPr/>
          <a:lstStyle/>
          <a:p>
            <a:pPr lvl="0"/>
            <a:r>
              <a:rPr lang="en-US" altLang="x-none" dirty="0"/>
              <a:t>Click to edit Master text styles</a:t>
            </a:r>
          </a:p>
          <a:p>
            <a:pPr lvl="1"/>
            <a:r>
              <a:rPr lang="en-US" altLang="x-none" dirty="0"/>
              <a:t>Second level</a:t>
            </a:r>
          </a:p>
          <a:p>
            <a:pPr lvl="2"/>
            <a:r>
              <a:rPr lang="en-US" altLang="x-none" dirty="0"/>
              <a:t>Third level</a:t>
            </a:r>
          </a:p>
          <a:p>
            <a:pPr lvl="3"/>
            <a:r>
              <a:rPr lang="en-US" altLang="x-none" dirty="0"/>
              <a:t>Fourth level</a:t>
            </a:r>
          </a:p>
          <a:p>
            <a:pPr lvl="4"/>
            <a:r>
              <a:rPr lang="en-US" altLang="x-none" dirty="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F58F4C5-C1E9-4756-8C09-648444C36989}" type="datetimeFigureOut">
              <a:rPr kumimoji="0" lang="id-ID" sz="1200" b="0" i="0" u="none" strike="noStrike" kern="1200" cap="none" spc="0" normalizeH="0" baseline="0" noProof="0">
                <a:ln>
                  <a:noFill/>
                </a:ln>
                <a:solidFill>
                  <a:schemeClr val="tx2">
                    <a:shade val="90000"/>
                  </a:schemeClr>
                </a:solidFill>
                <a:effectLst/>
                <a:uLnTx/>
                <a:uFillTx/>
                <a:latin typeface="+mn-lt"/>
                <a:ea typeface="+mn-ea"/>
                <a:cs typeface="+mn-cs"/>
              </a:rPr>
              <a:t>09/09/2024</a:t>
            </a:fld>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a:defRPr sz="1200">
                <a:solidFill>
                  <a:srgbClr val="045C75"/>
                </a:solidFill>
                <a:latin typeface="Constantia" panose="02030602050306030303" pitchFamily="18" charset="0"/>
              </a:defRPr>
            </a:lvl1pPr>
          </a:lstStyle>
          <a:p>
            <a:pPr lvl="0" eaLnBrk="1" hangingPunct="1">
              <a:buNone/>
            </a:pPr>
            <a:fld id="{9A0DB2DC-4C9A-4742-B13C-FB6460FD3503}" type="slidenum">
              <a:rPr lang="id-ID" dirty="0"/>
              <a:t>‹#›</a:t>
            </a:fld>
            <a:endParaRPr lang="id-ID" dirty="0">
              <a:latin typeface="Arial" panose="020B0604020202020204" pitchFamily="34" charset="0"/>
            </a:endParaRPr>
          </a:p>
        </p:txBody>
      </p:sp>
      <p:grpSp>
        <p:nvGrpSpPr>
          <p:cNvPr id="1033" name="Group 1"/>
          <p:cNvGrpSpPr/>
          <p:nvPr/>
        </p:nvGrpSpPr>
        <p:grpSpPr>
          <a:xfrm>
            <a:off x="-19050" y="203200"/>
            <a:ext cx="9180513" cy="647700"/>
            <a:chOff x="-19045" y="216550"/>
            <a:chExt cx="9180548" cy="649224"/>
          </a:xfrm>
        </p:grpSpPr>
        <p:sp>
          <p:nvSpPr>
            <p:cNvPr id="12" name="Freeform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Freeform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fontAlgn="base">
        <a:spcBef>
          <a:spcPct val="0"/>
        </a:spcBef>
        <a:spcAft>
          <a:spcPct val="0"/>
        </a:spcAft>
        <a:defRPr sz="5000">
          <a:solidFill>
            <a:schemeClr val="tx2"/>
          </a:solidFill>
          <a:latin typeface="Calibri" panose="020F0502020204030204" pitchFamily="34" charset="0"/>
        </a:defRPr>
      </a:lvl6pPr>
      <a:lvl7pPr marL="914400" algn="l" rtl="0" fontAlgn="base">
        <a:spcBef>
          <a:spcPct val="0"/>
        </a:spcBef>
        <a:spcAft>
          <a:spcPct val="0"/>
        </a:spcAft>
        <a:defRPr sz="5000">
          <a:solidFill>
            <a:schemeClr val="tx2"/>
          </a:solidFill>
          <a:latin typeface="Calibri" panose="020F0502020204030204" pitchFamily="34" charset="0"/>
        </a:defRPr>
      </a:lvl7pPr>
      <a:lvl8pPr marL="1371600" algn="l" rtl="0" fontAlgn="base">
        <a:spcBef>
          <a:spcPct val="0"/>
        </a:spcBef>
        <a:spcAft>
          <a:spcPct val="0"/>
        </a:spcAft>
        <a:defRPr sz="5000">
          <a:solidFill>
            <a:schemeClr val="tx2"/>
          </a:solidFill>
          <a:latin typeface="Calibri" panose="020F0502020204030204" pitchFamily="34" charset="0"/>
        </a:defRPr>
      </a:lvl8pPr>
      <a:lvl9pPr marL="1828800" algn="l" rtl="0" fontAlgn="base">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25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auto">
          <a:xfrm>
            <a:off x="714348" y="714357"/>
            <a:ext cx="7772400" cy="1470025"/>
          </a:xfrm>
          <a:ln>
            <a:miter lim="800000"/>
          </a:ln>
          <a:effectLst/>
          <a:sp3d prstMaterial="plastic"/>
        </p:spPr>
        <p:txBody>
          <a:bodyPr vert="horz" wrap="square" lIns="0" tIns="0" rIns="18288" bIns="0" numCol="1" anchor="b" anchorCtr="0" compatLnSpc="1">
            <a:normAutofit/>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id-ID" sz="40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PRAKTIKUM</a:t>
            </a:r>
          </a:p>
        </p:txBody>
      </p:sp>
      <p:sp>
        <p:nvSpPr>
          <p:cNvPr id="5123" name="Subtitle 2"/>
          <p:cNvSpPr>
            <a:spLocks noGrp="1"/>
          </p:cNvSpPr>
          <p:nvPr>
            <p:ph type="subTitle" idx="1"/>
          </p:nvPr>
        </p:nvSpPr>
        <p:spPr>
          <a:xfrm>
            <a:off x="0" y="2286000"/>
            <a:ext cx="9144000" cy="1752600"/>
          </a:xfrm>
          <a:ln/>
        </p:spPr>
        <p:txBody>
          <a:bodyPr vert="horz" wrap="square" lIns="0" tIns="45720" rIns="18288" bIns="45720" anchor="t" anchorCtr="0"/>
          <a:lstStyle/>
          <a:p>
            <a:pPr marR="0" algn="ctr" eaLnBrk="1" hangingPunct="1">
              <a:buClr>
                <a:srgbClr val="0BD0D9"/>
              </a:buClr>
              <a:buSzPct val="95000"/>
            </a:pPr>
            <a:r>
              <a:rPr sz="4000" b="1" kern="1200" dirty="0">
                <a:latin typeface="+mn-lt"/>
                <a:ea typeface="+mn-ea"/>
                <a:cs typeface="+mn-cs"/>
              </a:rPr>
              <a:t>PENYIMPANAN DAN DISTRIBUSI DARAH</a:t>
            </a:r>
          </a:p>
        </p:txBody>
      </p:sp>
      <p:sp>
        <p:nvSpPr>
          <p:cNvPr id="5124" name="TextBox 3"/>
          <p:cNvSpPr txBox="1"/>
          <p:nvPr/>
        </p:nvSpPr>
        <p:spPr>
          <a:xfrm>
            <a:off x="1536764" y="4429125"/>
            <a:ext cx="6421310" cy="1200329"/>
          </a:xfrm>
          <a:prstGeom prst="rect">
            <a:avLst/>
          </a:prstGeom>
          <a:noFill/>
          <a:ln w="9525">
            <a:noFill/>
          </a:ln>
        </p:spPr>
        <p:txBody>
          <a:bodyPr wrap="none">
            <a:spAutoFit/>
          </a:bodyPr>
          <a:lstStyle/>
          <a:p>
            <a:pPr algn="ctr"/>
            <a:r>
              <a:rPr sz="2400" b="1" dirty="0">
                <a:latin typeface="Constantia" panose="02030602050306030303" pitchFamily="18" charset="0"/>
              </a:rPr>
              <a:t>PELATIHAN  ATLM YANG BEKERJA DI UTD</a:t>
            </a:r>
            <a:endParaRPr lang="en-US" sz="2400" b="1" dirty="0">
              <a:latin typeface="Constantia" panose="02030602050306030303" pitchFamily="18" charset="0"/>
            </a:endParaRPr>
          </a:p>
          <a:p>
            <a:pPr algn="ctr"/>
            <a:r>
              <a:rPr lang="en-ID" sz="2400" b="1" dirty="0">
                <a:latin typeface="Constantia" panose="02030602050306030303" pitchFamily="18" charset="0"/>
              </a:rPr>
              <a:t>Oleh : ARYANI</a:t>
            </a:r>
            <a:r>
              <a:rPr sz="2400" b="1" dirty="0">
                <a:latin typeface="Constantia" panose="02030602050306030303" pitchFamily="18" charset="0"/>
              </a:rPr>
              <a:t> </a:t>
            </a:r>
            <a:endParaRPr lang="en-US" sz="2400" b="1" dirty="0">
              <a:latin typeface="Constantia" panose="02030602050306030303" pitchFamily="18" charset="0"/>
            </a:endParaRPr>
          </a:p>
          <a:p>
            <a:pPr algn="ctr"/>
            <a:r>
              <a:rPr lang="en-ID" sz="2400" b="1" dirty="0">
                <a:latin typeface="Constantia" panose="02030602050306030303" pitchFamily="18" charset="0"/>
              </a:rPr>
              <a:t>Jakarta, 9 September 2024</a:t>
            </a:r>
            <a:endParaRPr sz="2400" b="1" dirty="0">
              <a:latin typeface="Constantia" panose="02030602050306030303"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500063" y="428625"/>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457200" y="1643063"/>
            <a:ext cx="8686800" cy="49228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4000" b="1" i="0" u="none" strike="noStrike" kern="1200" cap="none" spc="0" normalizeH="0" baseline="0" noProof="0" dirty="0">
                <a:ln>
                  <a:noFill/>
                </a:ln>
                <a:solidFill>
                  <a:schemeClr val="tx1"/>
                </a:solidFill>
                <a:effectLst/>
                <a:uLnTx/>
                <a:uFillTx/>
                <a:latin typeface="+mn-lt"/>
                <a:ea typeface="+mn-ea"/>
                <a:cs typeface="+mn-cs"/>
              </a:rPr>
              <a:t>Kegiatan </a:t>
            </a:r>
          </a:p>
          <a:p>
            <a:pPr marL="719455" marR="0" lvl="0" indent="-367030"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1" i="0" u="none" strike="noStrike" kern="1200" cap="none" spc="0" normalizeH="0" baseline="0" noProof="0" dirty="0">
                <a:ln>
                  <a:noFill/>
                </a:ln>
                <a:solidFill>
                  <a:schemeClr val="tx1"/>
                </a:solidFill>
                <a:effectLst/>
                <a:uLnTx/>
                <a:uFillTx/>
                <a:latin typeface="+mn-lt"/>
                <a:ea typeface="+mn-ea"/>
                <a:cs typeface="+mn-cs"/>
              </a:rPr>
              <a:t>12. </a:t>
            </a:r>
            <a:r>
              <a:rPr kumimoji="0" lang="it-IT" sz="2400" b="0" i="0" u="none" strike="noStrike" kern="1200" cap="none" spc="0" normalizeH="0" baseline="0" noProof="0" dirty="0">
                <a:ln>
                  <a:noFill/>
                </a:ln>
                <a:solidFill>
                  <a:schemeClr val="tx1"/>
                </a:solidFill>
                <a:effectLst/>
                <a:uLnTx/>
                <a:uFillTx/>
                <a:latin typeface="+mn-lt"/>
                <a:ea typeface="+mn-ea"/>
                <a:cs typeface="+mn-cs"/>
              </a:rPr>
              <a:t>Lakukan pemeriksaan fasilitas penyimpanan secara berkala dimulai dari pemeriksaan mingguan, bulanan, 3 bulanan, 6 bulanan, dan tahunan.</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719455" marR="0" lvl="0" indent="-367030"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1" i="0" u="none" strike="noStrike" kern="1200" cap="none" spc="0" normalizeH="0" baseline="0" noProof="0" dirty="0">
                <a:ln>
                  <a:noFill/>
                </a:ln>
                <a:solidFill>
                  <a:schemeClr val="tx1"/>
                </a:solidFill>
                <a:effectLst/>
                <a:uLnTx/>
                <a:uFillTx/>
                <a:latin typeface="+mn-lt"/>
                <a:ea typeface="+mn-ea"/>
                <a:cs typeface="+mn-cs"/>
              </a:rPr>
              <a:t>13. </a:t>
            </a:r>
            <a:r>
              <a:rPr kumimoji="0" lang="id-ID" sz="2400" b="0" i="0" u="none" strike="noStrike" kern="1200" cap="none" spc="0" normalizeH="0" baseline="0" noProof="0" dirty="0">
                <a:ln>
                  <a:noFill/>
                </a:ln>
                <a:solidFill>
                  <a:schemeClr val="tx1"/>
                </a:solidFill>
                <a:effectLst/>
                <a:uLnTx/>
                <a:uFillTx/>
                <a:latin typeface="+mn-lt"/>
                <a:ea typeface="+mn-ea"/>
                <a:cs typeface="+mn-cs"/>
              </a:rPr>
              <a:t>Lakukan pencatatan penggunaan alat setiap kali fasilitas penyimpanan darah digunakan</a:t>
            </a:r>
          </a:p>
          <a:p>
            <a:pPr marL="727075" marR="0" lvl="0" indent="-727075"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1" i="0" u="none" strike="noStrike" kern="1200" cap="none" spc="0" normalizeH="0" baseline="0" noProof="0" dirty="0">
                <a:ln>
                  <a:noFill/>
                </a:ln>
                <a:solidFill>
                  <a:schemeClr val="tx1"/>
                </a:solidFill>
                <a:effectLst/>
                <a:uLnTx/>
                <a:uFillTx/>
                <a:latin typeface="+mn-lt"/>
                <a:ea typeface="+mn-ea"/>
                <a:cs typeface="+mn-cs"/>
              </a:rPr>
              <a:t>     14. </a:t>
            </a:r>
            <a:r>
              <a:rPr kumimoji="0" lang="id-ID" sz="2400" b="0" i="0" u="none" strike="noStrike" kern="1200" cap="none" spc="0" normalizeH="0" baseline="0" noProof="0" dirty="0">
                <a:ln>
                  <a:noFill/>
                </a:ln>
                <a:solidFill>
                  <a:schemeClr val="tx1"/>
                </a:solidFill>
                <a:effectLst/>
                <a:uLnTx/>
                <a:uFillTx/>
                <a:latin typeface="+mn-lt"/>
                <a:ea typeface="+mn-ea"/>
                <a:cs typeface="+mn-cs"/>
              </a:rPr>
              <a:t>Lakukan pembersihan dan perawatan alat secara berkala sesuai kebutuhan.</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a:t>
            </a:r>
          </a:p>
          <a:p>
            <a:pPr marL="719455" marR="0" lvl="0" indent="-367030" algn="l" defTabSz="914400" rtl="0" eaLnBrk="1" fontAlgn="auto" latinLnBrk="0" hangingPunct="1">
              <a:lnSpc>
                <a:spcPct val="100000"/>
              </a:lnSpc>
              <a:spcBef>
                <a:spcPct val="20000"/>
              </a:spcBef>
              <a:spcAft>
                <a:spcPts val="0"/>
              </a:spcAft>
              <a:buClr>
                <a:schemeClr val="accent3"/>
              </a:buClr>
              <a:buSzPct val="95000"/>
              <a:buFont typeface="Wingdings 2"/>
              <a:buNone/>
              <a:defRPr/>
            </a:pPr>
            <a:endParaRPr kumimoji="0" lang="id-ID"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ln/>
        </p:spPr>
        <p:txBody>
          <a:bodyPr vert="horz" wrap="square" lIns="0" tIns="45720" rIns="0" bIns="0" anchor="b" anchorCtr="0"/>
          <a:lstStyle/>
          <a:p>
            <a:pPr eaLnBrk="1" hangingPunct="1"/>
            <a:r>
              <a:rPr dirty="0"/>
              <a:t> </a:t>
            </a:r>
            <a:r>
              <a:rPr sz="5400" b="1" dirty="0"/>
              <a:t>Penerimaan Darah</a:t>
            </a:r>
          </a:p>
        </p:txBody>
      </p:sp>
      <p:sp>
        <p:nvSpPr>
          <p:cNvPr id="15363" name="Content Placeholder 2"/>
          <p:cNvSpPr>
            <a:spLocks noGrp="1"/>
          </p:cNvSpPr>
          <p:nvPr>
            <p:ph idx="1"/>
          </p:nvPr>
        </p:nvSpPr>
        <p:spPr>
          <a:ln/>
        </p:spPr>
        <p:txBody>
          <a:bodyPr vert="horz" wrap="square" lIns="91440" tIns="45720" rIns="91440" bIns="45720" anchor="t" anchorCtr="0"/>
          <a:lstStyle/>
          <a:p>
            <a:pPr eaLnBrk="1" hangingPunct="1">
              <a:buClrTx/>
            </a:pPr>
            <a:r>
              <a:rPr dirty="0"/>
              <a:t>Pastikan darah yang diterima sesuai dengan formulir pengiriman darah.</a:t>
            </a:r>
          </a:p>
          <a:p>
            <a:pPr eaLnBrk="1" hangingPunct="1">
              <a:buClrTx/>
            </a:pPr>
            <a:r>
              <a:rPr dirty="0"/>
              <a:t>Pastikan darah yang diterima dalam kondisi baik.</a:t>
            </a:r>
          </a:p>
          <a:p>
            <a:pPr eaLnBrk="1" hangingPunct="1">
              <a:buClrTx/>
            </a:pPr>
            <a:r>
              <a:rPr lang="en-US" altLang="x-none" dirty="0"/>
              <a:t>Hitung jumlah darah dan cocokkan dengan formulir pengiriman darah</a:t>
            </a:r>
            <a:endParaRPr dirty="0"/>
          </a:p>
          <a:p>
            <a:pPr eaLnBrk="1" hangingPunct="1">
              <a:buClrTx/>
            </a:pPr>
            <a:r>
              <a:rPr lang="en-US" altLang="x-none" dirty="0"/>
              <a:t>Catat dalam buku/formulir keluar masuk darah</a:t>
            </a:r>
            <a:r>
              <a:rPr dirty="0"/>
              <a:t>.</a:t>
            </a:r>
          </a:p>
          <a:p>
            <a:pPr eaLnBrk="1" hangingPunct="1">
              <a:buClrTx/>
            </a:pPr>
            <a:r>
              <a:rPr dirty="0"/>
              <a:t>Lakukan perhitungan darah, catat dalam formulir stok darah harian dalam waktu yang sama setiap harinya.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ln/>
        </p:spPr>
        <p:txBody>
          <a:bodyPr vert="horz" wrap="square" lIns="0" tIns="45720" rIns="0" bIns="0" anchor="b" anchorCtr="0"/>
          <a:lstStyle/>
          <a:p>
            <a:pPr eaLnBrk="1" hangingPunct="1"/>
            <a:r>
              <a:rPr dirty="0"/>
              <a:t> </a:t>
            </a:r>
            <a:r>
              <a:rPr sz="5400" b="1" dirty="0"/>
              <a:t>Pemisahan Darah</a:t>
            </a:r>
          </a:p>
        </p:txBody>
      </p:sp>
      <p:sp>
        <p:nvSpPr>
          <p:cNvPr id="3" name="Content Placeholder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Tx/>
              <a:buSzPct val="95000"/>
              <a:buFont typeface="Wingdings 2"/>
              <a:buChar char=""/>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Pastikan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id-ID" sz="2600" b="0" i="0" u="none" strike="noStrike" kern="1200" cap="none" spc="0" normalizeH="0" baseline="0" noProof="0" dirty="0">
                <a:ln>
                  <a:noFill/>
                </a:ln>
                <a:solidFill>
                  <a:schemeClr val="tx1"/>
                </a:solidFill>
                <a:effectLst/>
                <a:uLnTx/>
                <a:uFillTx/>
                <a:latin typeface="+mn-lt"/>
                <a:ea typeface="+mn-ea"/>
                <a:cs typeface="+mn-cs"/>
              </a:rPr>
              <a:t> darah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disimpan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sesuai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suhu</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simpan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masing-masing</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id-ID" sz="2600" b="0" i="0" u="none" strike="noStrike" kern="1200" cap="none" spc="0" normalizeH="0" baseline="0" noProof="0" dirty="0">
                <a:ln>
                  <a:noFill/>
                </a:ln>
                <a:solidFill>
                  <a:schemeClr val="tx1"/>
                </a:solidFill>
                <a:effectLst/>
                <a:uLnTx/>
                <a:uFillTx/>
                <a:latin typeface="+mn-lt"/>
                <a:ea typeface="+mn-ea"/>
                <a:cs typeface="+mn-cs"/>
              </a:rPr>
              <a:t> darah.</a:t>
            </a:r>
          </a:p>
          <a:p>
            <a:pPr marL="274320" marR="0" lvl="0" indent="-274320" algn="l" defTabSz="914400" rtl="0" eaLnBrk="1" fontAlgn="auto" latinLnBrk="0" hangingPunct="1">
              <a:lnSpc>
                <a:spcPct val="100000"/>
              </a:lnSpc>
              <a:spcBef>
                <a:spcPct val="20000"/>
              </a:spcBef>
              <a:spcAft>
                <a:spcPts val="0"/>
              </a:spcAft>
              <a:buClrTx/>
              <a:buSzPct val="95000"/>
              <a:buFont typeface="Wingdings 2"/>
              <a:buChar char=""/>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Pisahkan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jelas</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antara</a:t>
            </a:r>
            <a:r>
              <a:rPr kumimoji="0" lang="en-US" sz="2600" b="0" i="0" u="none" strike="noStrike" kern="1200" cap="none" spc="0" normalizeH="0" baseline="0" noProof="0" dirty="0">
                <a:ln>
                  <a:noFill/>
                </a:ln>
                <a:solidFill>
                  <a:schemeClr val="tx1"/>
                </a:solidFill>
                <a:effectLst/>
                <a:uLnTx/>
                <a:uFillTx/>
                <a:latin typeface="+mn-lt"/>
                <a:ea typeface="+mn-ea"/>
                <a:cs typeface="+mn-cs"/>
              </a:rPr>
              <a:t>:</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882650" marR="0" lvl="0" indent="-27305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Ø"/>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yang </a:t>
            </a:r>
            <a:r>
              <a:rPr kumimoji="0" lang="en-US" sz="2600" b="0" i="0" u="none" strike="noStrike" kern="1200" cap="none" spc="0" normalizeH="0" baseline="0" noProof="0" dirty="0" err="1">
                <a:ln>
                  <a:noFill/>
                </a:ln>
                <a:solidFill>
                  <a:schemeClr val="tx1"/>
                </a:solidFill>
                <a:effectLst/>
                <a:uLnTx/>
                <a:uFillTx/>
                <a:latin typeface="+mn-lt"/>
                <a:ea typeface="+mn-ea"/>
                <a:cs typeface="+mn-cs"/>
              </a:rPr>
              <a:t>belum</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diuj</a:t>
            </a:r>
            <a:r>
              <a:rPr kumimoji="0" lang="id-ID" sz="2600" b="0" i="0" u="none" strike="noStrike" kern="1200" cap="none" spc="0" normalizeH="0" baseline="0" noProof="0" dirty="0">
                <a:ln>
                  <a:noFill/>
                </a:ln>
                <a:solidFill>
                  <a:schemeClr val="tx1"/>
                </a:solidFill>
                <a:effectLst/>
                <a:uLnTx/>
                <a:uFillTx/>
                <a:latin typeface="+mn-lt"/>
                <a:ea typeface="+mn-ea"/>
                <a:cs typeface="+mn-cs"/>
              </a:rPr>
              <a:t>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saring</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id-ID" sz="2600" b="0" i="0" u="none" strike="noStrike" kern="1200" cap="none" spc="0" normalizeH="0" baseline="0" noProof="0" dirty="0">
                <a:ln>
                  <a:noFill/>
                </a:ln>
                <a:solidFill>
                  <a:schemeClr val="tx1"/>
                </a:solidFill>
                <a:effectLst/>
                <a:uLnTx/>
                <a:uFillTx/>
                <a:latin typeface="+mn-lt"/>
                <a:ea typeface="+mn-ea"/>
                <a:cs typeface="+mn-cs"/>
              </a:rPr>
              <a:t>(</a:t>
            </a:r>
            <a:r>
              <a:rPr kumimoji="0" lang="id-ID" sz="2600" b="1" i="0" u="none" strike="noStrike" kern="1200" cap="none" spc="0" normalizeH="0" baseline="0" noProof="0" dirty="0">
                <a:ln>
                  <a:noFill/>
                </a:ln>
                <a:solidFill>
                  <a:schemeClr val="tx1"/>
                </a:solidFill>
                <a:effectLst/>
                <a:uLnTx/>
                <a:uFillTx/>
                <a:latin typeface="+mn-lt"/>
                <a:ea typeface="+mn-ea"/>
                <a:cs typeface="+mn-cs"/>
              </a:rPr>
              <a:t>Karantina</a:t>
            </a:r>
            <a:r>
              <a:rPr kumimoji="0" lang="id-ID" sz="2600" b="0" i="0" u="none" strike="noStrike" kern="1200" cap="none" spc="0" normalizeH="0" baseline="0" noProof="0" dirty="0">
                <a:ln>
                  <a:noFill/>
                </a:ln>
                <a:solidFill>
                  <a:schemeClr val="tx1"/>
                </a:solidFill>
                <a:effectLst/>
                <a:uLnTx/>
                <a:uFillTx/>
                <a:latin typeface="+mn-lt"/>
                <a:ea typeface="+mn-ea"/>
                <a:cs typeface="+mn-cs"/>
              </a:rPr>
              <a:t>)</a:t>
            </a:r>
          </a:p>
          <a:p>
            <a:pPr marL="882650" marR="0" lvl="0" indent="-27305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Ø"/>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yang </a:t>
            </a:r>
            <a:r>
              <a:rPr kumimoji="0" lang="en-US" sz="2600" b="0" i="0" u="none" strike="noStrike" kern="1200" cap="none" spc="0" normalizeH="0" baseline="0" noProof="0" dirty="0" err="1">
                <a:ln>
                  <a:noFill/>
                </a:ln>
                <a:solidFill>
                  <a:schemeClr val="tx1"/>
                </a:solidFill>
                <a:effectLst/>
                <a:uLnTx/>
                <a:uFillTx/>
                <a:latin typeface="+mn-lt"/>
                <a:ea typeface="+mn-ea"/>
                <a:cs typeface="+mn-cs"/>
              </a:rPr>
              <a:t>sudah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diuji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saring</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siap</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didistribusikan</a:t>
            </a:r>
            <a:r>
              <a:rPr kumimoji="0" lang="id-ID" sz="2600" b="0" i="0" u="none" strike="noStrike" kern="1200" cap="none" spc="0" normalizeH="0" baseline="0" noProof="0" dirty="0">
                <a:ln>
                  <a:noFill/>
                </a:ln>
                <a:solidFill>
                  <a:schemeClr val="tx1"/>
                </a:solidFill>
                <a:effectLst/>
                <a:uLnTx/>
                <a:uFillTx/>
                <a:latin typeface="+mn-lt"/>
                <a:ea typeface="+mn-ea"/>
                <a:cs typeface="+mn-cs"/>
              </a:rPr>
              <a:t> (</a:t>
            </a:r>
            <a:r>
              <a:rPr kumimoji="0" lang="id-ID" sz="2600" b="1" i="0" u="none" strike="noStrike" kern="1200" cap="none" spc="0" normalizeH="0" baseline="0" noProof="0" dirty="0">
                <a:ln>
                  <a:noFill/>
                </a:ln>
                <a:solidFill>
                  <a:schemeClr val="tx1"/>
                </a:solidFill>
                <a:effectLst/>
                <a:uLnTx/>
                <a:uFillTx/>
                <a:latin typeface="+mn-lt"/>
                <a:ea typeface="+mn-ea"/>
                <a:cs typeface="+mn-cs"/>
              </a:rPr>
              <a:t>Siap Pakai)</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882650" marR="0" lvl="0" indent="-27305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Ø"/>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yang </a:t>
            </a:r>
            <a:r>
              <a:rPr kumimoji="0" lang="en-US" sz="2600" b="0" i="0" u="none" strike="noStrike" kern="1200" cap="none" spc="0" normalizeH="0" baseline="0" noProof="0" dirty="0" err="1">
                <a:ln>
                  <a:noFill/>
                </a:ln>
                <a:solidFill>
                  <a:schemeClr val="tx1"/>
                </a:solidFill>
                <a:effectLst/>
                <a:uLnTx/>
                <a:uFillTx/>
                <a:latin typeface="+mn-lt"/>
                <a:ea typeface="+mn-ea"/>
                <a:cs typeface="+mn-cs"/>
              </a:rPr>
              <a:t>potensial</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infeksius</a:t>
            </a:r>
            <a:r>
              <a:rPr kumimoji="0" lang="id-ID" sz="2600" b="0" i="0" u="none" strike="noStrike" kern="1200" cap="none" spc="0" normalizeH="0" baseline="0" noProof="0" dirty="0">
                <a:ln>
                  <a:noFill/>
                </a:ln>
                <a:solidFill>
                  <a:schemeClr val="tx1"/>
                </a:solidFill>
                <a:effectLst/>
                <a:uLnTx/>
                <a:uFillTx/>
                <a:latin typeface="+mn-lt"/>
                <a:ea typeface="+mn-ea"/>
                <a:cs typeface="+mn-cs"/>
              </a:rPr>
              <a:t> (</a:t>
            </a:r>
            <a:r>
              <a:rPr kumimoji="0" lang="id-ID" sz="2600" b="1" i="0" u="none" strike="noStrike" kern="1200" cap="none" spc="0" normalizeH="0" baseline="0" noProof="0" dirty="0">
                <a:ln>
                  <a:noFill/>
                </a:ln>
                <a:solidFill>
                  <a:schemeClr val="tx1"/>
                </a:solidFill>
                <a:effectLst/>
                <a:uLnTx/>
                <a:uFillTx/>
                <a:latin typeface="+mn-lt"/>
                <a:ea typeface="+mn-ea"/>
                <a:cs typeface="+mn-cs"/>
              </a:rPr>
              <a:t>Rusak/Tidak Lulus</a:t>
            </a:r>
            <a:r>
              <a:rPr kumimoji="0" lang="id-ID" sz="2600" b="0" i="0" u="none" strike="noStrike" kern="1200" cap="none" spc="0" normalizeH="0" baseline="0" noProof="0" dirty="0">
                <a:ln>
                  <a:noFill/>
                </a:ln>
                <a:solidFill>
                  <a:schemeClr val="tx1"/>
                </a:solidFill>
                <a:effectLst/>
                <a:uLnTx/>
                <a:uFillTx/>
                <a:latin typeface="+mn-lt"/>
                <a:ea typeface="+mn-ea"/>
                <a:cs typeface="+mn-cs"/>
              </a:rPr>
              <a:t>)</a:t>
            </a:r>
          </a:p>
          <a:p>
            <a:pPr marL="882650" marR="0" lvl="0" indent="-27305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Ø"/>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yang </a:t>
            </a:r>
            <a:r>
              <a:rPr kumimoji="0" lang="en-US" sz="2600" b="0" i="0" u="none" strike="noStrike" kern="1200" cap="none" spc="0" normalizeH="0" baseline="0" noProof="0" dirty="0" err="1">
                <a:ln>
                  <a:noFill/>
                </a:ln>
                <a:solidFill>
                  <a:schemeClr val="tx1"/>
                </a:solidFill>
                <a:effectLst/>
                <a:uLnTx/>
                <a:uFillTx/>
                <a:latin typeface="+mn-lt"/>
                <a:ea typeface="+mn-ea"/>
                <a:cs typeface="+mn-cs"/>
              </a:rPr>
              <a:t>sudah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dilakukan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uji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pra</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transfus</a:t>
            </a:r>
            <a:r>
              <a:rPr kumimoji="0" lang="id-ID" sz="2600" b="0" i="0" u="none" strike="noStrike" kern="1200" cap="none" spc="0" normalizeH="0" baseline="0" noProof="0" dirty="0">
                <a:ln>
                  <a:noFill/>
                </a:ln>
                <a:solidFill>
                  <a:schemeClr val="tx1"/>
                </a:solidFill>
                <a:effectLst/>
                <a:uLnTx/>
                <a:uFillTx/>
                <a:latin typeface="+mn-lt"/>
                <a:ea typeface="+mn-ea"/>
                <a:cs typeface="+mn-cs"/>
              </a:rPr>
              <a:t>i (</a:t>
            </a:r>
            <a:r>
              <a:rPr kumimoji="0" lang="id-ID" sz="2600" b="1" i="0" u="none" strike="noStrike" kern="1200" cap="none" spc="0" normalizeH="0" baseline="0" noProof="0" dirty="0">
                <a:ln>
                  <a:noFill/>
                </a:ln>
                <a:solidFill>
                  <a:schemeClr val="tx1"/>
                </a:solidFill>
                <a:effectLst/>
                <a:uLnTx/>
                <a:uFillTx/>
                <a:latin typeface="+mn-lt"/>
                <a:ea typeface="+mn-ea"/>
                <a:cs typeface="+mn-cs"/>
              </a:rPr>
              <a:t>Titip)</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285750"/>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17411" name="Content Placeholder 2"/>
          <p:cNvSpPr>
            <a:spLocks noGrp="1"/>
          </p:cNvSpPr>
          <p:nvPr>
            <p:ph idx="1"/>
          </p:nvPr>
        </p:nvSpPr>
        <p:spPr>
          <a:xfrm>
            <a:off x="500063" y="1571625"/>
            <a:ext cx="8229600" cy="642938"/>
          </a:xfrm>
          <a:ln/>
        </p:spPr>
        <p:txBody>
          <a:bodyPr vert="horz" wrap="square" lIns="91440" tIns="45720" rIns="91440" bIns="45720" anchor="t" anchorCtr="0"/>
          <a:lstStyle/>
          <a:p>
            <a:pPr eaLnBrk="1" hangingPunct="1"/>
            <a:r>
              <a:rPr sz="2800" b="1" dirty="0"/>
              <a:t>Formulir Pemeriksaan suhu ruangan</a:t>
            </a:r>
            <a:endParaRPr sz="2800" dirty="0"/>
          </a:p>
          <a:p>
            <a:pPr eaLnBrk="1" hangingPunct="1"/>
            <a:endParaRPr b="1" dirty="0"/>
          </a:p>
        </p:txBody>
      </p:sp>
      <p:graphicFrame>
        <p:nvGraphicFramePr>
          <p:cNvPr id="4" name="Table 3"/>
          <p:cNvGraphicFramePr>
            <a:graphicFrameLocks noGrp="1"/>
          </p:cNvGraphicFramePr>
          <p:nvPr/>
        </p:nvGraphicFramePr>
        <p:xfrm>
          <a:off x="928688" y="2143125"/>
          <a:ext cx="7643866" cy="4071960"/>
        </p:xfrm>
        <a:graphic>
          <a:graphicData uri="http://schemas.openxmlformats.org/drawingml/2006/table">
            <a:tbl>
              <a:tblPr>
                <a:tableStyleId>{616DA210-FB5B-4158-B5E0-FEB733F419BA}</a:tableStyleId>
              </a:tblPr>
              <a:tblGrid>
                <a:gridCol w="1857388">
                  <a:extLst>
                    <a:ext uri="{9D8B030D-6E8A-4147-A177-3AD203B41FA5}">
                      <a16:colId xmlns:a16="http://schemas.microsoft.com/office/drawing/2014/main" val="20000"/>
                    </a:ext>
                  </a:extLst>
                </a:gridCol>
                <a:gridCol w="5786478">
                  <a:extLst>
                    <a:ext uri="{9D8B030D-6E8A-4147-A177-3AD203B41FA5}">
                      <a16:colId xmlns:a16="http://schemas.microsoft.com/office/drawing/2014/main" val="20001"/>
                    </a:ext>
                  </a:extLst>
                </a:gridCol>
              </a:tblGrid>
              <a:tr h="316249">
                <a:tc>
                  <a:txBody>
                    <a:bodyPr/>
                    <a:lstStyle/>
                    <a:p>
                      <a:pPr algn="ctr" fontAlgn="ctr"/>
                      <a:r>
                        <a:rPr lang="id-ID" sz="1800" b="1" u="none" strike="noStrike" dirty="0"/>
                        <a:t>Variabel </a:t>
                      </a:r>
                      <a:endParaRPr lang="id-ID" sz="1800" b="1" i="0" u="none" strike="noStrike" dirty="0">
                        <a:solidFill>
                          <a:srgbClr val="000000"/>
                        </a:solidFill>
                        <a:latin typeface="+mn-lt"/>
                      </a:endParaRPr>
                    </a:p>
                  </a:txBody>
                  <a:tcPr marL="6654" marR="6654" marT="6654" marB="0" anchor="ctr"/>
                </a:tc>
                <a:tc>
                  <a:txBody>
                    <a:bodyPr/>
                    <a:lstStyle/>
                    <a:p>
                      <a:pPr algn="ctr" fontAlgn="ctr"/>
                      <a:r>
                        <a:rPr lang="id-ID" sz="1800" b="1" u="none" strike="noStrike" dirty="0"/>
                        <a:t>Penjelasan</a:t>
                      </a:r>
                      <a:endParaRPr lang="id-ID" sz="1800" b="1" i="0" u="none" strike="noStrike" dirty="0">
                        <a:solidFill>
                          <a:srgbClr val="000000"/>
                        </a:solidFill>
                        <a:latin typeface="+mn-lt"/>
                      </a:endParaRPr>
                    </a:p>
                  </a:txBody>
                  <a:tcPr marL="6654" marR="6654" marT="6654" marB="0" anchor="ctr"/>
                </a:tc>
                <a:extLst>
                  <a:ext uri="{0D108BD9-81ED-4DB2-BD59-A6C34878D82A}">
                    <a16:rowId xmlns:a16="http://schemas.microsoft.com/office/drawing/2014/main" val="10000"/>
                  </a:ext>
                </a:extLst>
              </a:tr>
              <a:tr h="529644">
                <a:tc>
                  <a:txBody>
                    <a:bodyPr/>
                    <a:lstStyle/>
                    <a:p>
                      <a:pPr algn="just" fontAlgn="t"/>
                      <a:r>
                        <a:rPr lang="id-ID" sz="1600" u="none" strike="noStrike" dirty="0"/>
                        <a:t>Area Penyimpanan</a:t>
                      </a:r>
                      <a:endParaRPr lang="id-ID" sz="1600" b="0" i="0" u="none" strike="noStrike" dirty="0">
                        <a:solidFill>
                          <a:srgbClr val="000000"/>
                        </a:solidFill>
                        <a:latin typeface="+mn-lt"/>
                      </a:endParaRPr>
                    </a:p>
                  </a:txBody>
                  <a:tcPr marL="6654" marR="6654" marT="6654" marB="0"/>
                </a:tc>
                <a:tc>
                  <a:txBody>
                    <a:bodyPr/>
                    <a:lstStyle/>
                    <a:p>
                      <a:pPr algn="just" fontAlgn="t"/>
                      <a:r>
                        <a:rPr lang="id-ID" sz="1600" u="none" strike="noStrike" dirty="0"/>
                        <a:t>Diisi/dicek lis jika suhu ruangan yang diperiksa merupakan area penyimpanan</a:t>
                      </a:r>
                      <a:endParaRPr lang="id-ID" sz="1600" b="0" i="0" u="none" strike="noStrike" dirty="0">
                        <a:solidFill>
                          <a:srgbClr val="000000"/>
                        </a:solidFill>
                        <a:latin typeface="+mn-lt"/>
                      </a:endParaRPr>
                    </a:p>
                  </a:txBody>
                  <a:tcPr marL="6654" marR="6654" marT="6654" marB="0"/>
                </a:tc>
                <a:extLst>
                  <a:ext uri="{0D108BD9-81ED-4DB2-BD59-A6C34878D82A}">
                    <a16:rowId xmlns:a16="http://schemas.microsoft.com/office/drawing/2014/main" val="10001"/>
                  </a:ext>
                </a:extLst>
              </a:tr>
              <a:tr h="622221">
                <a:tc>
                  <a:txBody>
                    <a:bodyPr/>
                    <a:lstStyle/>
                    <a:p>
                      <a:pPr algn="just" fontAlgn="t"/>
                      <a:r>
                        <a:rPr lang="id-ID" sz="1600" u="none" strike="noStrike" dirty="0"/>
                        <a:t>Lokasi</a:t>
                      </a:r>
                      <a:endParaRPr lang="id-ID" sz="1600" b="0" i="0" u="none" strike="noStrike" dirty="0">
                        <a:solidFill>
                          <a:srgbClr val="000000"/>
                        </a:solidFill>
                        <a:latin typeface="+mn-lt"/>
                      </a:endParaRPr>
                    </a:p>
                  </a:txBody>
                  <a:tcPr marL="6654" marR="6654" marT="6654" marB="0"/>
                </a:tc>
                <a:tc>
                  <a:txBody>
                    <a:bodyPr/>
                    <a:lstStyle/>
                    <a:p>
                      <a:pPr algn="just" fontAlgn="t"/>
                      <a:r>
                        <a:rPr lang="id-ID" sz="1600" u="none" strike="noStrike" dirty="0"/>
                        <a:t>Diisi dengan nama tempat atau lokasi ruangan yang akan dilakukan pemeriksaan suhu ruangan</a:t>
                      </a:r>
                      <a:endParaRPr lang="id-ID" sz="1600" b="0" i="0" u="none" strike="noStrike" dirty="0">
                        <a:solidFill>
                          <a:srgbClr val="000000"/>
                        </a:solidFill>
                        <a:latin typeface="+mn-lt"/>
                      </a:endParaRPr>
                    </a:p>
                  </a:txBody>
                  <a:tcPr marL="6654" marR="6654" marT="6654" marB="0"/>
                </a:tc>
                <a:extLst>
                  <a:ext uri="{0D108BD9-81ED-4DB2-BD59-A6C34878D82A}">
                    <a16:rowId xmlns:a16="http://schemas.microsoft.com/office/drawing/2014/main" val="10002"/>
                  </a:ext>
                </a:extLst>
              </a:tr>
              <a:tr h="371978">
                <a:tc>
                  <a:txBody>
                    <a:bodyPr/>
                    <a:lstStyle/>
                    <a:p>
                      <a:pPr algn="just" fontAlgn="t"/>
                      <a:r>
                        <a:rPr lang="id-ID" sz="1600" u="none" strike="noStrike"/>
                        <a:t>Rentang Suhu</a:t>
                      </a:r>
                      <a:endParaRPr lang="id-ID" sz="1600" b="0" i="0" u="none" strike="noStrike">
                        <a:solidFill>
                          <a:srgbClr val="000000"/>
                        </a:solidFill>
                        <a:latin typeface="+mn-lt"/>
                      </a:endParaRPr>
                    </a:p>
                  </a:txBody>
                  <a:tcPr marL="6654" marR="6654" marT="6654" marB="0"/>
                </a:tc>
                <a:tc>
                  <a:txBody>
                    <a:bodyPr/>
                    <a:lstStyle/>
                    <a:p>
                      <a:pPr algn="just" fontAlgn="t"/>
                      <a:r>
                        <a:rPr lang="id-ID" sz="1600" u="none" strike="noStrike" dirty="0"/>
                        <a:t>Diisi dengan rentang suhu ruangan yang ideal (20</a:t>
                      </a:r>
                      <a:r>
                        <a:rPr lang="id-ID" sz="1600" u="none" strike="noStrike" baseline="30000" dirty="0"/>
                        <a:t>o</a:t>
                      </a:r>
                      <a:r>
                        <a:rPr lang="id-ID" sz="1600" u="none" strike="noStrike" dirty="0"/>
                        <a:t>C - 25</a:t>
                      </a:r>
                      <a:r>
                        <a:rPr lang="id-ID" sz="1600" u="none" strike="noStrike" baseline="30000" dirty="0"/>
                        <a:t>o</a:t>
                      </a:r>
                      <a:r>
                        <a:rPr lang="id-ID" sz="1600" u="none" strike="noStrike" dirty="0"/>
                        <a:t>C)</a:t>
                      </a:r>
                      <a:endParaRPr lang="id-ID" sz="1600" b="0" i="0" u="none" strike="noStrike" dirty="0">
                        <a:solidFill>
                          <a:srgbClr val="000000"/>
                        </a:solidFill>
                        <a:latin typeface="+mn-lt"/>
                      </a:endParaRPr>
                    </a:p>
                  </a:txBody>
                  <a:tcPr marL="6654" marR="6654" marT="6654" marB="0">
                    <a:solidFill>
                      <a:srgbClr val="FFFF00"/>
                    </a:solidFill>
                  </a:tcPr>
                </a:tc>
                <a:extLst>
                  <a:ext uri="{0D108BD9-81ED-4DB2-BD59-A6C34878D82A}">
                    <a16:rowId xmlns:a16="http://schemas.microsoft.com/office/drawing/2014/main" val="10003"/>
                  </a:ext>
                </a:extLst>
              </a:tr>
              <a:tr h="371978">
                <a:tc>
                  <a:txBody>
                    <a:bodyPr/>
                    <a:lstStyle/>
                    <a:p>
                      <a:pPr algn="just" fontAlgn="t"/>
                      <a:r>
                        <a:rPr lang="id-ID" sz="1600" u="none" strike="noStrike"/>
                        <a:t>Kelembaban</a:t>
                      </a:r>
                      <a:endParaRPr lang="id-ID" sz="1600" b="0" i="0" u="none" strike="noStrike">
                        <a:solidFill>
                          <a:srgbClr val="000000"/>
                        </a:solidFill>
                        <a:latin typeface="+mn-lt"/>
                      </a:endParaRPr>
                    </a:p>
                  </a:txBody>
                  <a:tcPr marL="6654" marR="6654" marT="6654" marB="0"/>
                </a:tc>
                <a:tc>
                  <a:txBody>
                    <a:bodyPr/>
                    <a:lstStyle/>
                    <a:p>
                      <a:pPr algn="just" fontAlgn="t"/>
                      <a:r>
                        <a:rPr lang="id-ID" sz="1600" u="none" strike="noStrike" dirty="0"/>
                        <a:t>Diisi dengan rentang kelembaban yang ideal (40% - 60%)</a:t>
                      </a:r>
                      <a:endParaRPr lang="id-ID" sz="1600" b="0" i="0" u="none" strike="noStrike" dirty="0">
                        <a:solidFill>
                          <a:srgbClr val="000000"/>
                        </a:solidFill>
                        <a:latin typeface="+mn-lt"/>
                      </a:endParaRPr>
                    </a:p>
                  </a:txBody>
                  <a:tcPr marL="6654" marR="6654" marT="6654" marB="0">
                    <a:solidFill>
                      <a:srgbClr val="FFFF00"/>
                    </a:solidFill>
                  </a:tcPr>
                </a:tc>
                <a:extLst>
                  <a:ext uri="{0D108BD9-81ED-4DB2-BD59-A6C34878D82A}">
                    <a16:rowId xmlns:a16="http://schemas.microsoft.com/office/drawing/2014/main" val="10004"/>
                  </a:ext>
                </a:extLst>
              </a:tr>
              <a:tr h="371978">
                <a:tc>
                  <a:txBody>
                    <a:bodyPr/>
                    <a:lstStyle/>
                    <a:p>
                      <a:pPr algn="just" fontAlgn="t"/>
                      <a:r>
                        <a:rPr lang="id-ID" sz="1600" u="none" strike="noStrike"/>
                        <a:t>Pengaturan Alarm</a:t>
                      </a:r>
                      <a:endParaRPr lang="id-ID" sz="1600" b="0" i="0" u="none" strike="noStrike">
                        <a:solidFill>
                          <a:srgbClr val="000000"/>
                        </a:solidFill>
                        <a:latin typeface="+mn-lt"/>
                      </a:endParaRPr>
                    </a:p>
                  </a:txBody>
                  <a:tcPr marL="6654" marR="6654" marT="6654" marB="0"/>
                </a:tc>
                <a:tc>
                  <a:txBody>
                    <a:bodyPr/>
                    <a:lstStyle/>
                    <a:p>
                      <a:pPr algn="just" fontAlgn="t"/>
                      <a:r>
                        <a:rPr lang="id-ID" sz="1600" u="none" strike="noStrike" dirty="0"/>
                        <a:t>Diisi dengan nilai pengaturan batas atas dan batas bawah alarm</a:t>
                      </a:r>
                      <a:endParaRPr lang="id-ID" sz="1600" b="0" i="0" u="none" strike="noStrike" dirty="0">
                        <a:solidFill>
                          <a:srgbClr val="000000"/>
                        </a:solidFill>
                        <a:latin typeface="+mn-lt"/>
                      </a:endParaRPr>
                    </a:p>
                  </a:txBody>
                  <a:tcPr marL="6654" marR="6654" marT="6654" marB="0"/>
                </a:tc>
                <a:extLst>
                  <a:ext uri="{0D108BD9-81ED-4DB2-BD59-A6C34878D82A}">
                    <a16:rowId xmlns:a16="http://schemas.microsoft.com/office/drawing/2014/main" val="10005"/>
                  </a:ext>
                </a:extLst>
              </a:tr>
              <a:tr h="371978">
                <a:tc>
                  <a:txBody>
                    <a:bodyPr/>
                    <a:lstStyle/>
                    <a:p>
                      <a:pPr algn="just" fontAlgn="t"/>
                      <a:r>
                        <a:rPr lang="id-ID" sz="1600" u="none" strike="noStrike"/>
                        <a:t>Bulan</a:t>
                      </a:r>
                      <a:endParaRPr lang="id-ID" sz="1600" b="0" i="0" u="none" strike="noStrike">
                        <a:solidFill>
                          <a:srgbClr val="000000"/>
                        </a:solidFill>
                        <a:latin typeface="+mn-lt"/>
                      </a:endParaRPr>
                    </a:p>
                  </a:txBody>
                  <a:tcPr marL="6654" marR="6654" marT="6654" marB="0"/>
                </a:tc>
                <a:tc>
                  <a:txBody>
                    <a:bodyPr/>
                    <a:lstStyle/>
                    <a:p>
                      <a:pPr algn="just" fontAlgn="t"/>
                      <a:r>
                        <a:rPr lang="id-ID" sz="1600" u="none" strike="noStrike" dirty="0"/>
                        <a:t>Diisi dengan bulan dilakukannya pemeriksaan suhu ruangan</a:t>
                      </a:r>
                      <a:endParaRPr lang="id-ID" sz="1600" b="0" i="0" u="none" strike="noStrike" dirty="0">
                        <a:solidFill>
                          <a:srgbClr val="000000"/>
                        </a:solidFill>
                        <a:latin typeface="+mn-lt"/>
                      </a:endParaRPr>
                    </a:p>
                  </a:txBody>
                  <a:tcPr marL="6654" marR="6654" marT="6654" marB="0"/>
                </a:tc>
                <a:extLst>
                  <a:ext uri="{0D108BD9-81ED-4DB2-BD59-A6C34878D82A}">
                    <a16:rowId xmlns:a16="http://schemas.microsoft.com/office/drawing/2014/main" val="10006"/>
                  </a:ext>
                </a:extLst>
              </a:tr>
              <a:tr h="371978">
                <a:tc>
                  <a:txBody>
                    <a:bodyPr/>
                    <a:lstStyle/>
                    <a:p>
                      <a:pPr algn="just" fontAlgn="t"/>
                      <a:r>
                        <a:rPr lang="id-ID" sz="1600" u="none" strike="noStrike" dirty="0"/>
                        <a:t>Tahun</a:t>
                      </a:r>
                      <a:endParaRPr lang="id-ID" sz="1600" b="0" i="0" u="none" strike="noStrike" dirty="0">
                        <a:solidFill>
                          <a:srgbClr val="000000"/>
                        </a:solidFill>
                        <a:latin typeface="+mn-lt"/>
                      </a:endParaRPr>
                    </a:p>
                  </a:txBody>
                  <a:tcPr marL="6654" marR="6654" marT="6654" marB="0"/>
                </a:tc>
                <a:tc>
                  <a:txBody>
                    <a:bodyPr/>
                    <a:lstStyle/>
                    <a:p>
                      <a:pPr algn="just" fontAlgn="t"/>
                      <a:r>
                        <a:rPr lang="id-ID" sz="1600" u="none" strike="noStrike"/>
                        <a:t>Diisi dengan tahun dilakukannya pemeriksaan suhu ruangan</a:t>
                      </a:r>
                      <a:endParaRPr lang="id-ID" sz="1600" b="0" i="0" u="none" strike="noStrike">
                        <a:solidFill>
                          <a:srgbClr val="000000"/>
                        </a:solidFill>
                        <a:latin typeface="+mn-lt"/>
                      </a:endParaRPr>
                    </a:p>
                  </a:txBody>
                  <a:tcPr marL="6654" marR="6654" marT="6654" marB="0"/>
                </a:tc>
                <a:extLst>
                  <a:ext uri="{0D108BD9-81ED-4DB2-BD59-A6C34878D82A}">
                    <a16:rowId xmlns:a16="http://schemas.microsoft.com/office/drawing/2014/main" val="10007"/>
                  </a:ext>
                </a:extLst>
              </a:tr>
              <a:tr h="371978">
                <a:tc>
                  <a:txBody>
                    <a:bodyPr/>
                    <a:lstStyle/>
                    <a:p>
                      <a:pPr algn="just" fontAlgn="t"/>
                      <a:r>
                        <a:rPr lang="en-AU" sz="1600" u="none" strike="noStrike"/>
                        <a:t>Kolom Tgl</a:t>
                      </a:r>
                      <a:endParaRPr lang="en-AU" sz="1600" b="0" i="0" u="none" strike="noStrike">
                        <a:solidFill>
                          <a:srgbClr val="000000"/>
                        </a:solidFill>
                        <a:latin typeface="+mn-lt"/>
                      </a:endParaRPr>
                    </a:p>
                  </a:txBody>
                  <a:tcPr marL="6654" marR="6654" marT="6654" marB="0"/>
                </a:tc>
                <a:tc>
                  <a:txBody>
                    <a:bodyPr/>
                    <a:lstStyle/>
                    <a:p>
                      <a:pPr algn="just" fontAlgn="t"/>
                      <a:r>
                        <a:rPr lang="en-AU" sz="1600" u="none" strike="noStrike" dirty="0" err="1"/>
                        <a:t>Diisi</a:t>
                      </a:r>
                      <a:r>
                        <a:rPr lang="en-AU" sz="1600" u="none" strike="noStrike" dirty="0"/>
                        <a:t> </a:t>
                      </a:r>
                      <a:r>
                        <a:rPr lang="en-AU" sz="1600" u="none" strike="noStrike" dirty="0" err="1"/>
                        <a:t>dengan</a:t>
                      </a:r>
                      <a:r>
                        <a:rPr lang="en-AU" sz="1600" u="none" strike="noStrike" dirty="0"/>
                        <a:t> </a:t>
                      </a:r>
                      <a:r>
                        <a:rPr lang="en-AU" sz="1600" u="none" strike="noStrike" dirty="0" err="1"/>
                        <a:t>tanggal</a:t>
                      </a:r>
                      <a:r>
                        <a:rPr lang="en-AU" sz="1600" u="none" strike="noStrike" dirty="0"/>
                        <a:t> </a:t>
                      </a:r>
                      <a:r>
                        <a:rPr lang="en-AU" sz="1600" u="none" strike="noStrike" dirty="0" err="1"/>
                        <a:t>dilakukannya</a:t>
                      </a:r>
                      <a:r>
                        <a:rPr lang="en-AU" sz="1600" u="none" strike="noStrike" dirty="0"/>
                        <a:t> </a:t>
                      </a:r>
                      <a:r>
                        <a:rPr lang="en-AU" sz="1600" u="none" strike="noStrike" dirty="0" err="1"/>
                        <a:t>pemeriksaan</a:t>
                      </a:r>
                      <a:r>
                        <a:rPr lang="en-AU" sz="1600" u="none" strike="noStrike" dirty="0"/>
                        <a:t> </a:t>
                      </a:r>
                      <a:r>
                        <a:rPr lang="en-AU" sz="1600" u="none" strike="noStrike" dirty="0" err="1"/>
                        <a:t>suhu</a:t>
                      </a:r>
                      <a:r>
                        <a:rPr lang="en-AU" sz="1600" u="none" strike="noStrike" dirty="0"/>
                        <a:t> </a:t>
                      </a:r>
                      <a:r>
                        <a:rPr lang="en-AU" sz="1600" u="none" strike="noStrike" dirty="0" err="1"/>
                        <a:t>ruangan</a:t>
                      </a:r>
                      <a:endParaRPr lang="en-AU" sz="1600" b="0" i="0" u="none" strike="noStrike" dirty="0">
                        <a:solidFill>
                          <a:srgbClr val="000000"/>
                        </a:solidFill>
                        <a:latin typeface="+mn-lt"/>
                      </a:endParaRPr>
                    </a:p>
                  </a:txBody>
                  <a:tcPr marL="6654" marR="6654" marT="6654" marB="0"/>
                </a:tc>
                <a:extLst>
                  <a:ext uri="{0D108BD9-81ED-4DB2-BD59-A6C34878D82A}">
                    <a16:rowId xmlns:a16="http://schemas.microsoft.com/office/drawing/2014/main" val="10008"/>
                  </a:ext>
                </a:extLst>
              </a:tr>
              <a:tr h="371978">
                <a:tc>
                  <a:txBody>
                    <a:bodyPr/>
                    <a:lstStyle/>
                    <a:p>
                      <a:pPr algn="just" fontAlgn="t"/>
                      <a:r>
                        <a:rPr lang="en-AU" sz="1600" u="none" strike="noStrike"/>
                        <a:t>Kolom Jam</a:t>
                      </a:r>
                      <a:endParaRPr lang="en-AU" sz="1600" b="0" i="0" u="none" strike="noStrike">
                        <a:solidFill>
                          <a:srgbClr val="000000"/>
                        </a:solidFill>
                        <a:latin typeface="+mn-lt"/>
                      </a:endParaRPr>
                    </a:p>
                  </a:txBody>
                  <a:tcPr marL="6654" marR="6654" marT="6654" marB="0"/>
                </a:tc>
                <a:tc>
                  <a:txBody>
                    <a:bodyPr/>
                    <a:lstStyle/>
                    <a:p>
                      <a:pPr algn="just" fontAlgn="t"/>
                      <a:r>
                        <a:rPr lang="en-AU" sz="1600" u="none" strike="noStrike" dirty="0" err="1"/>
                        <a:t>Diisi</a:t>
                      </a:r>
                      <a:r>
                        <a:rPr lang="en-AU" sz="1600" u="none" strike="noStrike" dirty="0"/>
                        <a:t> </a:t>
                      </a:r>
                      <a:r>
                        <a:rPr lang="en-AU" sz="1600" u="none" strike="noStrike" dirty="0" err="1"/>
                        <a:t>dengan</a:t>
                      </a:r>
                      <a:r>
                        <a:rPr lang="en-AU" sz="1600" u="none" strike="noStrike" dirty="0"/>
                        <a:t> jam </a:t>
                      </a:r>
                      <a:r>
                        <a:rPr lang="en-AU" sz="1600" u="none" strike="noStrike" dirty="0" err="1"/>
                        <a:t>dilakukannya</a:t>
                      </a:r>
                      <a:r>
                        <a:rPr lang="en-AU" sz="1600" u="none" strike="noStrike" dirty="0"/>
                        <a:t> </a:t>
                      </a:r>
                      <a:r>
                        <a:rPr lang="en-AU" sz="1600" u="none" strike="noStrike" dirty="0" err="1"/>
                        <a:t>pemeriksaan</a:t>
                      </a:r>
                      <a:r>
                        <a:rPr lang="en-AU" sz="1600" u="none" strike="noStrike" dirty="0"/>
                        <a:t> </a:t>
                      </a:r>
                      <a:r>
                        <a:rPr lang="en-AU" sz="1600" u="none" strike="noStrike" dirty="0" err="1"/>
                        <a:t>suhu</a:t>
                      </a:r>
                      <a:r>
                        <a:rPr lang="en-AU" sz="1600" u="none" strike="noStrike" dirty="0"/>
                        <a:t> </a:t>
                      </a:r>
                      <a:r>
                        <a:rPr lang="en-AU" sz="1600" u="none" strike="noStrike" dirty="0" err="1"/>
                        <a:t>ruangan</a:t>
                      </a:r>
                      <a:endParaRPr lang="en-AU" sz="1600" b="0" i="0" u="none" strike="noStrike" dirty="0">
                        <a:solidFill>
                          <a:srgbClr val="000000"/>
                        </a:solidFill>
                        <a:latin typeface="+mn-lt"/>
                      </a:endParaRPr>
                    </a:p>
                  </a:txBody>
                  <a:tcPr marL="6654" marR="6654" marT="6654" marB="0"/>
                </a:tc>
                <a:extLst>
                  <a:ext uri="{0D108BD9-81ED-4DB2-BD59-A6C34878D82A}">
                    <a16:rowId xmlns:a16="http://schemas.microsoft.com/office/drawing/2014/main" val="10009"/>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285750"/>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18435" name="Content Placeholder 2"/>
          <p:cNvSpPr>
            <a:spLocks noGrp="1"/>
          </p:cNvSpPr>
          <p:nvPr>
            <p:ph idx="1"/>
          </p:nvPr>
        </p:nvSpPr>
        <p:spPr>
          <a:xfrm>
            <a:off x="500063" y="1571625"/>
            <a:ext cx="8229600" cy="642938"/>
          </a:xfrm>
          <a:ln/>
        </p:spPr>
        <p:txBody>
          <a:bodyPr vert="horz" wrap="square" lIns="91440" tIns="45720" rIns="91440" bIns="45720" anchor="t" anchorCtr="0"/>
          <a:lstStyle/>
          <a:p>
            <a:pPr eaLnBrk="1" hangingPunct="1"/>
            <a:r>
              <a:rPr sz="2800" b="1" dirty="0"/>
              <a:t>Formulir Pemeriksaan suhu ruangan</a:t>
            </a:r>
            <a:endParaRPr sz="2800" dirty="0"/>
          </a:p>
          <a:p>
            <a:pPr eaLnBrk="1" hangingPunct="1"/>
            <a:endParaRPr b="1" dirty="0"/>
          </a:p>
        </p:txBody>
      </p:sp>
      <p:graphicFrame>
        <p:nvGraphicFramePr>
          <p:cNvPr id="4" name="Table 3"/>
          <p:cNvGraphicFramePr>
            <a:graphicFrameLocks noGrp="1"/>
          </p:cNvGraphicFramePr>
          <p:nvPr/>
        </p:nvGraphicFramePr>
        <p:xfrm>
          <a:off x="642938" y="2143125"/>
          <a:ext cx="8215370" cy="4168032"/>
        </p:xfrm>
        <a:graphic>
          <a:graphicData uri="http://schemas.openxmlformats.org/drawingml/2006/table">
            <a:tbl>
              <a:tblPr/>
              <a:tblGrid>
                <a:gridCol w="1996258">
                  <a:extLst>
                    <a:ext uri="{9D8B030D-6E8A-4147-A177-3AD203B41FA5}">
                      <a16:colId xmlns:a16="http://schemas.microsoft.com/office/drawing/2014/main" val="20000"/>
                    </a:ext>
                  </a:extLst>
                </a:gridCol>
                <a:gridCol w="6219112">
                  <a:extLst>
                    <a:ext uri="{9D8B030D-6E8A-4147-A177-3AD203B41FA5}">
                      <a16:colId xmlns:a16="http://schemas.microsoft.com/office/drawing/2014/main" val="20001"/>
                    </a:ext>
                  </a:extLst>
                </a:gridCol>
              </a:tblGrid>
              <a:tr h="0">
                <a:tc>
                  <a:txBody>
                    <a:bodyPr/>
                    <a:lstStyle/>
                    <a:p>
                      <a:pPr algn="ctr" fontAlgn="ctr"/>
                      <a:r>
                        <a:rPr lang="id-ID" sz="1800" b="1" i="0" u="none" strike="noStrike" dirty="0">
                          <a:solidFill>
                            <a:srgbClr val="000000"/>
                          </a:solidFill>
                          <a:latin typeface="+mn-lt"/>
                        </a:rPr>
                        <a:t>Variabel </a:t>
                      </a:r>
                    </a:p>
                  </a:txBody>
                  <a:tcPr marL="6654" marR="6654" marT="66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n-lt"/>
                        </a:rPr>
                        <a:t>Penjelasan</a:t>
                      </a:r>
                    </a:p>
                  </a:txBody>
                  <a:tcPr marL="6654" marR="6654" marT="66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0859">
                <a:tc rowSpan="2">
                  <a:txBody>
                    <a:bodyPr/>
                    <a:lstStyle/>
                    <a:p>
                      <a:pPr algn="l" fontAlgn="ctr"/>
                      <a:r>
                        <a:rPr lang="id-ID" sz="1800" b="0" i="0" u="none" strike="noStrike" dirty="0">
                          <a:solidFill>
                            <a:srgbClr val="000000"/>
                          </a:solidFill>
                          <a:latin typeface="+mn-lt"/>
                          <a:cs typeface="Arial" panose="020B0604020202020204"/>
                        </a:rPr>
                        <a:t>Kolom Suhu</a:t>
                      </a:r>
                      <a:endParaRPr lang="id-ID" sz="1800" b="0" i="0" u="none" strike="noStrike" dirty="0">
                        <a:solidFill>
                          <a:srgbClr val="000000"/>
                        </a:solidFill>
                        <a:latin typeface="+mn-lt"/>
                      </a:endParaRPr>
                    </a:p>
                  </a:txBody>
                  <a:tcPr marL="6654" marR="6654" marT="66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rPr>
                        <a:t>-  T1: Diisi dengan nilai suhu yang tertera pada display suhu ruangan</a:t>
                      </a: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240859">
                <a:tc vMerge="1">
                  <a:txBody>
                    <a:bodyPr/>
                    <a:lstStyle/>
                    <a:p>
                      <a:endParaRPr lang="id-ID"/>
                    </a:p>
                  </a:txBody>
                  <a:tcPr/>
                </a:tc>
                <a:tc>
                  <a:txBody>
                    <a:bodyPr/>
                    <a:lstStyle/>
                    <a:p>
                      <a:pPr algn="just" fontAlgn="t"/>
                      <a:r>
                        <a:rPr lang="sv-SE" sz="1800" b="0" i="0" u="none" strike="noStrike">
                          <a:solidFill>
                            <a:srgbClr val="000000"/>
                          </a:solidFill>
                          <a:latin typeface="+mn-lt"/>
                        </a:rPr>
                        <a:t>-  T2:Diisi dengan nilai suhu yang tertera pada termometer suhu ruangan</a:t>
                      </a: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0859">
                <a:tc rowSpan="2">
                  <a:txBody>
                    <a:bodyPr/>
                    <a:lstStyle/>
                    <a:p>
                      <a:pPr algn="l" fontAlgn="ctr"/>
                      <a:r>
                        <a:rPr lang="id-ID" sz="1800" b="0" i="0" u="none" strike="noStrike" dirty="0">
                          <a:solidFill>
                            <a:srgbClr val="000000"/>
                          </a:solidFill>
                          <a:latin typeface="+mn-lt"/>
                          <a:cs typeface="Arial" panose="020B0604020202020204"/>
                        </a:rPr>
                        <a:t>Kolom Kelembaban</a:t>
                      </a:r>
                      <a:endParaRPr lang="id-ID" sz="1800" b="0" i="0" u="none" strike="noStrike" dirty="0">
                        <a:solidFill>
                          <a:srgbClr val="000000"/>
                        </a:solidFill>
                        <a:latin typeface="+mn-lt"/>
                      </a:endParaRPr>
                    </a:p>
                  </a:txBody>
                  <a:tcPr marL="6654" marR="6654" marT="66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rPr>
                        <a:t>-  Tinggi: Diisi nilai kelembaban jika nilai kelembaban di atas 50%</a:t>
                      </a: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3"/>
                  </a:ext>
                </a:extLst>
              </a:tr>
              <a:tr h="240859">
                <a:tc vMerge="1">
                  <a:txBody>
                    <a:bodyPr/>
                    <a:lstStyle/>
                    <a:p>
                      <a:endParaRPr lang="id-ID"/>
                    </a:p>
                  </a:txBody>
                  <a:tcPr/>
                </a:tc>
                <a:tc>
                  <a:txBody>
                    <a:bodyPr/>
                    <a:lstStyle/>
                    <a:p>
                      <a:pPr algn="just" fontAlgn="t"/>
                      <a:r>
                        <a:rPr lang="id-ID" sz="1800" b="0" i="0" u="none" strike="noStrike" dirty="0">
                          <a:solidFill>
                            <a:srgbClr val="000000"/>
                          </a:solidFill>
                          <a:latin typeface="+mn-lt"/>
                        </a:rPr>
                        <a:t>-  Rendah: Diisi nilai kelembaban jika nilai kelembaban di bawah 50%</a:t>
                      </a: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40859">
                <a:tc>
                  <a:txBody>
                    <a:bodyPr/>
                    <a:lstStyle/>
                    <a:p>
                      <a:pPr algn="just" fontAlgn="t"/>
                      <a:r>
                        <a:rPr lang="id-ID" sz="1800" b="0" i="0" u="none" strike="noStrike">
                          <a:solidFill>
                            <a:srgbClr val="000000"/>
                          </a:solidFill>
                          <a:latin typeface="+mn-lt"/>
                          <a:cs typeface="Arial" panose="020B0604020202020204"/>
                        </a:rPr>
                        <a:t>Kolom Inisial</a:t>
                      </a:r>
                      <a:endParaRPr lang="id-ID" sz="1800" b="0" i="0" u="none" strike="noStrike">
                        <a:solidFill>
                          <a:srgbClr val="000000"/>
                        </a:solidFill>
                        <a:latin typeface="+mn-lt"/>
                      </a:endParaRP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inisial</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petugas</a:t>
                      </a:r>
                      <a:r>
                        <a:rPr lang="en-AU" sz="1800" b="0" i="0" u="none" strike="noStrike" dirty="0">
                          <a:solidFill>
                            <a:srgbClr val="000000"/>
                          </a:solidFill>
                          <a:latin typeface="+mn-lt"/>
                          <a:cs typeface="Arial" panose="020B0604020202020204"/>
                        </a:rPr>
                        <a:t> yang </a:t>
                      </a:r>
                      <a:r>
                        <a:rPr lang="en-AU" sz="1800" b="0" i="0" u="none" strike="noStrike" dirty="0" err="1">
                          <a:solidFill>
                            <a:srgbClr val="000000"/>
                          </a:solidFill>
                          <a:latin typeface="+mn-lt"/>
                          <a:cs typeface="Arial" panose="020B0604020202020204"/>
                        </a:rPr>
                        <a:t>melakukan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pemeriksaan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suhu</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ruangan</a:t>
                      </a:r>
                      <a:endParaRPr lang="en-AU" sz="1800" b="0" i="0" u="none" strike="noStrike" dirty="0">
                        <a:solidFill>
                          <a:srgbClr val="000000"/>
                        </a:solidFill>
                        <a:latin typeface="+mn-lt"/>
                      </a:endParaRP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66143">
                <a:tc>
                  <a:txBody>
                    <a:bodyPr/>
                    <a:lstStyle/>
                    <a:p>
                      <a:pPr algn="l" fontAlgn="t"/>
                      <a:r>
                        <a:rPr lang="en-AU" sz="1800" b="0" i="0" u="none" strike="noStrike" dirty="0" err="1">
                          <a:solidFill>
                            <a:srgbClr val="000000"/>
                          </a:solidFill>
                          <a:latin typeface="+mn-lt"/>
                          <a:cs typeface="Arial" panose="020B0604020202020204"/>
                        </a:rPr>
                        <a:t>Kolom</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Validasi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Mingguan</a:t>
                      </a:r>
                      <a:endParaRPr lang="en-AU" sz="1800" b="0" i="0" u="none" strike="noStrike" dirty="0">
                        <a:solidFill>
                          <a:srgbClr val="000000"/>
                        </a:solidFill>
                        <a:latin typeface="+mn-lt"/>
                      </a:endParaRP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oleh</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kasi</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kabid</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kabag</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sebagai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pengecekan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mingguan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pencatatan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suhu</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ruangan</a:t>
                      </a:r>
                      <a:endParaRPr lang="en-AU" sz="1800" b="0" i="0" u="none" strike="noStrike" dirty="0">
                        <a:solidFill>
                          <a:srgbClr val="000000"/>
                        </a:solidFill>
                        <a:latin typeface="+mn-lt"/>
                      </a:endParaRP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40859">
                <a:tc>
                  <a:txBody>
                    <a:bodyPr/>
                    <a:lstStyle/>
                    <a:p>
                      <a:pPr algn="just" fontAlgn="t"/>
                      <a:r>
                        <a:rPr lang="id-ID" sz="1800" b="0" i="0" u="none" strike="noStrike" dirty="0">
                          <a:solidFill>
                            <a:srgbClr val="000000"/>
                          </a:solidFill>
                          <a:latin typeface="+mn-lt"/>
                          <a:cs typeface="Arial" panose="020B0604020202020204"/>
                        </a:rPr>
                        <a:t>Kolom Komentar</a:t>
                      </a:r>
                      <a:endParaRPr lang="id-ID" sz="1800" b="0" i="0" u="none" strike="noStrike" dirty="0">
                        <a:solidFill>
                          <a:srgbClr val="000000"/>
                        </a:solidFill>
                        <a:latin typeface="+mn-lt"/>
                      </a:endParaRP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catatan yang terjadi saat melakukan pemeriksaan suhu ruangan</a:t>
                      </a:r>
                      <a:endParaRPr lang="id-ID" sz="1800" b="0" i="0" u="none" strike="noStrike" dirty="0">
                        <a:solidFill>
                          <a:srgbClr val="000000"/>
                        </a:solidFill>
                        <a:latin typeface="+mn-lt"/>
                      </a:endParaRPr>
                    </a:p>
                  </a:txBody>
                  <a:tcPr marL="6654" marR="6654" marT="665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19459"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suhu harian</a:t>
            </a:r>
            <a:endParaRPr sz="2400" dirty="0"/>
          </a:p>
          <a:p>
            <a:pPr eaLnBrk="1" hangingPunct="1"/>
            <a:endParaRPr dirty="0"/>
          </a:p>
        </p:txBody>
      </p:sp>
      <p:graphicFrame>
        <p:nvGraphicFramePr>
          <p:cNvPr id="5" name="Table 4"/>
          <p:cNvGraphicFramePr>
            <a:graphicFrameLocks noGrp="1"/>
          </p:cNvGraphicFramePr>
          <p:nvPr/>
        </p:nvGraphicFramePr>
        <p:xfrm>
          <a:off x="857250" y="2143125"/>
          <a:ext cx="7929618" cy="4000519"/>
        </p:xfrm>
        <a:graphic>
          <a:graphicData uri="http://schemas.openxmlformats.org/drawingml/2006/table">
            <a:tbl>
              <a:tblPr/>
              <a:tblGrid>
                <a:gridCol w="1714512">
                  <a:extLst>
                    <a:ext uri="{9D8B030D-6E8A-4147-A177-3AD203B41FA5}">
                      <a16:colId xmlns:a16="http://schemas.microsoft.com/office/drawing/2014/main" val="20000"/>
                    </a:ext>
                  </a:extLst>
                </a:gridCol>
                <a:gridCol w="6215106">
                  <a:extLst>
                    <a:ext uri="{9D8B030D-6E8A-4147-A177-3AD203B41FA5}">
                      <a16:colId xmlns:a16="http://schemas.microsoft.com/office/drawing/2014/main" val="20001"/>
                    </a:ext>
                  </a:extLst>
                </a:gridCol>
              </a:tblGrid>
              <a:tr h="337047">
                <a:tc>
                  <a:txBody>
                    <a:bodyPr/>
                    <a:lstStyle/>
                    <a:p>
                      <a:pPr algn="ctr" fontAlgn="ctr"/>
                      <a:r>
                        <a:rPr lang="id-ID" sz="1800" b="1" i="0" u="none" strike="noStrike" dirty="0">
                          <a:solidFill>
                            <a:srgbClr val="000000"/>
                          </a:solidFill>
                          <a:latin typeface="+mj-lt"/>
                        </a:rPr>
                        <a:t>Variabel </a:t>
                      </a:r>
                    </a:p>
                  </a:txBody>
                  <a:tcPr marL="7362" marR="7362" marT="73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j-lt"/>
                        </a:rPr>
                        <a:t>Penjelasan</a:t>
                      </a:r>
                    </a:p>
                  </a:txBody>
                  <a:tcPr marL="7362" marR="7362" marT="73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65285">
                <a:tc>
                  <a:txBody>
                    <a:bodyPr/>
                    <a:lstStyle/>
                    <a:p>
                      <a:pPr algn="l" fontAlgn="t"/>
                      <a:r>
                        <a:rPr lang="id-ID" sz="1800" b="0" i="0" u="none" strike="noStrike" dirty="0">
                          <a:solidFill>
                            <a:srgbClr val="000000"/>
                          </a:solidFill>
                          <a:latin typeface="+mn-lt"/>
                          <a:cs typeface="Arial" panose="020B0604020202020204"/>
                        </a:rPr>
                        <a:t>Jenis Fasilitas  Penyimpanan</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Diisi/dicek lis menurut jenis fasilitas penyimpanan darah yang dilakukan pemeriksaan suhu harian</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65285">
                <a:tc>
                  <a:txBody>
                    <a:bodyPr/>
                    <a:lstStyle/>
                    <a:p>
                      <a:pPr algn="just" fontAlgn="t"/>
                      <a:r>
                        <a:rPr lang="id-ID" sz="1800" b="0" i="0" u="none" strike="noStrike" dirty="0">
                          <a:solidFill>
                            <a:srgbClr val="000000"/>
                          </a:solidFill>
                          <a:latin typeface="+mn-lt"/>
                          <a:cs typeface="Arial" panose="020B0604020202020204"/>
                        </a:rPr>
                        <a:t>Lokasi</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nama lokasi ruangan yang terdapat fasilitas penyimpanan darah yang dilakukan pemeriksaan suhu harian</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665285">
                <a:tc>
                  <a:txBody>
                    <a:bodyPr/>
                    <a:lstStyle/>
                    <a:p>
                      <a:pPr algn="just" fontAlgn="t"/>
                      <a:r>
                        <a:rPr lang="id-ID" sz="1800" b="0" i="0" u="none" strike="noStrike">
                          <a:solidFill>
                            <a:srgbClr val="000000"/>
                          </a:solidFill>
                          <a:latin typeface="+mn-lt"/>
                          <a:cs typeface="Arial" panose="020B0604020202020204"/>
                        </a:rPr>
                        <a:t>Nomor Identifikasi</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nomor unik yang terdapat pada fasilitas penyimpanan yang dilakukan pemeriksaan suhu harian</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37047">
                <a:tc>
                  <a:txBody>
                    <a:bodyPr/>
                    <a:lstStyle/>
                    <a:p>
                      <a:pPr algn="just" fontAlgn="t"/>
                      <a:r>
                        <a:rPr lang="id-ID" sz="1800" b="0" i="0" u="none" strike="noStrike">
                          <a:solidFill>
                            <a:srgbClr val="000000"/>
                          </a:solidFill>
                          <a:latin typeface="+mn-lt"/>
                          <a:cs typeface="Arial" panose="020B0604020202020204"/>
                        </a:rPr>
                        <a:t>Rentang Suhu</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rentang suhu fasilitas penyimpanan darah</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665285">
                <a:tc>
                  <a:txBody>
                    <a:bodyPr/>
                    <a:lstStyle/>
                    <a:p>
                      <a:pPr algn="just" fontAlgn="t"/>
                      <a:r>
                        <a:rPr lang="id-ID" sz="1800" b="0" i="0" u="none" strike="noStrike">
                          <a:solidFill>
                            <a:srgbClr val="000000"/>
                          </a:solidFill>
                          <a:latin typeface="+mn-lt"/>
                          <a:cs typeface="Arial" panose="020B0604020202020204"/>
                        </a:rPr>
                        <a:t>Pengaturan Alarm</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dengan nilai pengaturan batas atas dan batas bawah alarm</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65285">
                <a:tc>
                  <a:txBody>
                    <a:bodyPr/>
                    <a:lstStyle/>
                    <a:p>
                      <a:pPr algn="just" fontAlgn="t"/>
                      <a:r>
                        <a:rPr lang="id-ID" sz="1800" b="0" i="0" u="none" strike="noStrike">
                          <a:solidFill>
                            <a:srgbClr val="000000"/>
                          </a:solidFill>
                          <a:latin typeface="+mn-lt"/>
                          <a:cs typeface="Arial" panose="020B0604020202020204"/>
                        </a:rPr>
                        <a:t>Merek</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merek fasilitas penyimpanan yang dilakukan pemeriksaan suhu harian</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36639"/>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0483"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suhu harian</a:t>
            </a:r>
            <a:endParaRPr sz="2400" dirty="0"/>
          </a:p>
          <a:p>
            <a:pPr eaLnBrk="1" hangingPunct="1"/>
            <a:endParaRPr dirty="0"/>
          </a:p>
        </p:txBody>
      </p:sp>
      <p:graphicFrame>
        <p:nvGraphicFramePr>
          <p:cNvPr id="5" name="Table 4"/>
          <p:cNvGraphicFramePr>
            <a:graphicFrameLocks noGrp="1"/>
          </p:cNvGraphicFramePr>
          <p:nvPr/>
        </p:nvGraphicFramePr>
        <p:xfrm>
          <a:off x="857250" y="2143125"/>
          <a:ext cx="7929618" cy="4071958"/>
        </p:xfrm>
        <a:graphic>
          <a:graphicData uri="http://schemas.openxmlformats.org/drawingml/2006/table">
            <a:tbl>
              <a:tblPr/>
              <a:tblGrid>
                <a:gridCol w="1714512">
                  <a:extLst>
                    <a:ext uri="{9D8B030D-6E8A-4147-A177-3AD203B41FA5}">
                      <a16:colId xmlns:a16="http://schemas.microsoft.com/office/drawing/2014/main" val="20000"/>
                    </a:ext>
                  </a:extLst>
                </a:gridCol>
                <a:gridCol w="6215106">
                  <a:extLst>
                    <a:ext uri="{9D8B030D-6E8A-4147-A177-3AD203B41FA5}">
                      <a16:colId xmlns:a16="http://schemas.microsoft.com/office/drawing/2014/main" val="20001"/>
                    </a:ext>
                  </a:extLst>
                </a:gridCol>
              </a:tblGrid>
              <a:tr h="372836">
                <a:tc>
                  <a:txBody>
                    <a:bodyPr/>
                    <a:lstStyle/>
                    <a:p>
                      <a:pPr algn="ctr" fontAlgn="ctr"/>
                      <a:r>
                        <a:rPr lang="id-ID" sz="1800" b="1" i="0" u="none" strike="noStrike" dirty="0">
                          <a:solidFill>
                            <a:srgbClr val="000000"/>
                          </a:solidFill>
                          <a:latin typeface="+mj-lt"/>
                        </a:rPr>
                        <a:t>Variabel </a:t>
                      </a:r>
                    </a:p>
                  </a:txBody>
                  <a:tcPr marL="7362" marR="7362" marT="73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j-lt"/>
                        </a:rPr>
                        <a:t>Penjelasan</a:t>
                      </a:r>
                    </a:p>
                  </a:txBody>
                  <a:tcPr marL="7362" marR="7362" marT="73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2836">
                <a:tc>
                  <a:txBody>
                    <a:bodyPr/>
                    <a:lstStyle/>
                    <a:p>
                      <a:pPr algn="just" fontAlgn="t"/>
                      <a:r>
                        <a:rPr lang="id-ID" sz="1800" b="0" i="0" u="none" strike="noStrike" dirty="0">
                          <a:solidFill>
                            <a:srgbClr val="000000"/>
                          </a:solidFill>
                          <a:latin typeface="+mn-lt"/>
                          <a:cs typeface="Arial" panose="020B0604020202020204"/>
                        </a:rPr>
                        <a:t>Bulan</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dengan bulan dilakukannya pemeriksaan suhu harian</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2836">
                <a:tc>
                  <a:txBody>
                    <a:bodyPr/>
                    <a:lstStyle/>
                    <a:p>
                      <a:pPr algn="just" fontAlgn="t"/>
                      <a:r>
                        <a:rPr lang="id-ID" sz="1800" b="0" i="0" u="none" strike="noStrike" dirty="0">
                          <a:solidFill>
                            <a:srgbClr val="000000"/>
                          </a:solidFill>
                          <a:latin typeface="+mn-lt"/>
                          <a:cs typeface="Arial" panose="020B0604020202020204"/>
                        </a:rPr>
                        <a:t>Tahun</a:t>
                      </a:r>
                      <a:endParaRPr lang="id-ID"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fi-FI" sz="1800" b="0" i="0" u="none" strike="noStrike">
                          <a:solidFill>
                            <a:srgbClr val="000000"/>
                          </a:solidFill>
                          <a:latin typeface="+mn-lt"/>
                          <a:cs typeface="Arial" panose="020B0604020202020204"/>
                        </a:rPr>
                        <a:t>Diisi dengan tahun dilakukannya pemeriksaan suhu harian</a:t>
                      </a:r>
                      <a:endParaRPr lang="fi-FI"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2836">
                <a:tc>
                  <a:txBody>
                    <a:bodyPr/>
                    <a:lstStyle/>
                    <a:p>
                      <a:pPr algn="just" fontAlgn="t"/>
                      <a:r>
                        <a:rPr lang="en-AU" sz="1800" b="0" i="0" u="none" strike="noStrike">
                          <a:solidFill>
                            <a:srgbClr val="000000"/>
                          </a:solidFill>
                          <a:latin typeface="+mn-lt"/>
                          <a:cs typeface="Arial" panose="020B0604020202020204"/>
                        </a:rPr>
                        <a:t>Kolom Tgl</a:t>
                      </a:r>
                      <a:endParaRPr lang="en-AU"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tanggal</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dilakukannya</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pemeriksaan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suhu</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harian</a:t>
                      </a:r>
                      <a:endParaRPr lang="en-AU"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2836">
                <a:tc>
                  <a:txBody>
                    <a:bodyPr/>
                    <a:lstStyle/>
                    <a:p>
                      <a:pPr algn="just" fontAlgn="t"/>
                      <a:r>
                        <a:rPr lang="en-AU" sz="1800" b="0" i="0" u="none" strike="noStrike">
                          <a:solidFill>
                            <a:srgbClr val="000000"/>
                          </a:solidFill>
                          <a:latin typeface="+mn-lt"/>
                          <a:cs typeface="Arial" panose="020B0604020202020204"/>
                        </a:rPr>
                        <a:t>Kolom Jam</a:t>
                      </a:r>
                      <a:endParaRPr lang="en-AU"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fi-FI" sz="1800" b="0" i="0" u="none" strike="noStrike">
                          <a:solidFill>
                            <a:srgbClr val="000000"/>
                          </a:solidFill>
                          <a:latin typeface="+mn-lt"/>
                          <a:cs typeface="Arial" panose="020B0604020202020204"/>
                        </a:rPr>
                        <a:t>Diisi dengan jam dilakukannya pemeriksaan suhu harian</a:t>
                      </a:r>
                      <a:endParaRPr lang="fi-FI"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35926">
                <a:tc rowSpan="2">
                  <a:txBody>
                    <a:bodyPr/>
                    <a:lstStyle/>
                    <a:p>
                      <a:pPr algn="l" fontAlgn="ctr"/>
                      <a:r>
                        <a:rPr lang="id-ID" sz="1800" b="0" i="0" u="none" strike="noStrike">
                          <a:solidFill>
                            <a:srgbClr val="000000"/>
                          </a:solidFill>
                          <a:latin typeface="+mn-lt"/>
                          <a:cs typeface="Arial" panose="020B0604020202020204"/>
                        </a:rPr>
                        <a:t>Kolom Suhu</a:t>
                      </a:r>
                      <a:endParaRPr lang="id-ID" sz="1800" b="0" i="0" u="none" strike="noStrike">
                        <a:solidFill>
                          <a:srgbClr val="000000"/>
                        </a:solidFill>
                        <a:latin typeface="+mn-lt"/>
                      </a:endParaRPr>
                    </a:p>
                  </a:txBody>
                  <a:tcPr marL="7362" marR="7362" marT="736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es-ES" sz="1800" b="0" i="0" u="none" strike="noStrike" dirty="0">
                          <a:solidFill>
                            <a:srgbClr val="000000"/>
                          </a:solidFill>
                          <a:latin typeface="+mn-lt"/>
                        </a:rPr>
                        <a:t>-  T1: </a:t>
                      </a:r>
                      <a:r>
                        <a:rPr lang="es-ES" sz="1800" b="0" i="0" u="none" strike="noStrike" dirty="0" err="1">
                          <a:solidFill>
                            <a:srgbClr val="000000"/>
                          </a:solidFill>
                          <a:latin typeface="+mn-lt"/>
                        </a:rPr>
                        <a:t>Diisi</a:t>
                      </a:r>
                      <a:r>
                        <a:rPr lang="es-ES" sz="1800" b="0" i="0" u="none" strike="noStrike" dirty="0">
                          <a:solidFill>
                            <a:srgbClr val="000000"/>
                          </a:solidFill>
                          <a:latin typeface="+mn-lt"/>
                        </a:rPr>
                        <a:t> </a:t>
                      </a:r>
                      <a:r>
                        <a:rPr lang="es-ES" sz="1800" b="0" i="0" u="none" strike="noStrike" dirty="0" err="1">
                          <a:solidFill>
                            <a:srgbClr val="000000"/>
                          </a:solidFill>
                          <a:latin typeface="+mn-lt"/>
                        </a:rPr>
                        <a:t>dengan</a:t>
                      </a:r>
                      <a:r>
                        <a:rPr lang="es-ES" sz="1800" b="0" i="0" u="none" strike="noStrike" dirty="0">
                          <a:solidFill>
                            <a:srgbClr val="000000"/>
                          </a:solidFill>
                          <a:latin typeface="+mn-lt"/>
                        </a:rPr>
                        <a:t> </a:t>
                      </a:r>
                      <a:r>
                        <a:rPr lang="es-ES" sz="1800" b="0" i="0" u="none" strike="noStrike" dirty="0" err="1">
                          <a:solidFill>
                            <a:srgbClr val="000000"/>
                          </a:solidFill>
                          <a:latin typeface="+mn-lt"/>
                        </a:rPr>
                        <a:t>nilai</a:t>
                      </a:r>
                      <a:r>
                        <a:rPr lang="es-ES" sz="1800" b="0" i="0" u="none" strike="noStrike" dirty="0">
                          <a:solidFill>
                            <a:srgbClr val="000000"/>
                          </a:solidFill>
                          <a:latin typeface="+mn-lt"/>
                        </a:rPr>
                        <a:t> </a:t>
                      </a:r>
                      <a:r>
                        <a:rPr lang="es-ES" sz="1800" b="0" i="0" u="none" strike="noStrike" dirty="0" err="1">
                          <a:solidFill>
                            <a:srgbClr val="000000"/>
                          </a:solidFill>
                          <a:latin typeface="+mn-lt"/>
                        </a:rPr>
                        <a:t>suhu</a:t>
                      </a:r>
                      <a:r>
                        <a:rPr lang="es-ES" sz="1800" b="0" i="0" u="none" strike="noStrike" dirty="0">
                          <a:solidFill>
                            <a:srgbClr val="000000"/>
                          </a:solidFill>
                          <a:latin typeface="+mn-lt"/>
                        </a:rPr>
                        <a:t> yang </a:t>
                      </a:r>
                      <a:r>
                        <a:rPr lang="es-ES" sz="1800" b="0" i="0" u="none" strike="noStrike" dirty="0" err="1">
                          <a:solidFill>
                            <a:srgbClr val="000000"/>
                          </a:solidFill>
                          <a:latin typeface="+mn-lt"/>
                        </a:rPr>
                        <a:t>tertera</a:t>
                      </a:r>
                      <a:r>
                        <a:rPr lang="es-ES" sz="1800" b="0" i="0" u="none" strike="noStrike" dirty="0">
                          <a:solidFill>
                            <a:srgbClr val="000000"/>
                          </a:solidFill>
                          <a:latin typeface="+mn-lt"/>
                        </a:rPr>
                        <a:t> pada </a:t>
                      </a:r>
                      <a:r>
                        <a:rPr lang="es-ES" sz="1800" b="0" i="0" u="none" strike="noStrike" dirty="0" err="1">
                          <a:solidFill>
                            <a:srgbClr val="000000"/>
                          </a:solidFill>
                          <a:latin typeface="+mn-lt"/>
                        </a:rPr>
                        <a:t>display</a:t>
                      </a:r>
                      <a:r>
                        <a:rPr lang="es-ES" sz="1800" b="0" i="0" u="none" strike="noStrike" dirty="0">
                          <a:solidFill>
                            <a:srgbClr val="000000"/>
                          </a:solidFill>
                          <a:latin typeface="+mn-lt"/>
                        </a:rPr>
                        <a:t> </a:t>
                      </a:r>
                      <a:r>
                        <a:rPr lang="es-ES" sz="1800" b="0" i="0" u="none" strike="noStrike" dirty="0" err="1">
                          <a:solidFill>
                            <a:srgbClr val="000000"/>
                          </a:solidFill>
                          <a:latin typeface="+mn-lt"/>
                        </a:rPr>
                        <a:t>suhu</a:t>
                      </a:r>
                      <a:r>
                        <a:rPr lang="es-ES" sz="1800" b="0" i="0" u="none" strike="noStrike" dirty="0">
                          <a:solidFill>
                            <a:srgbClr val="000000"/>
                          </a:solidFill>
                          <a:latin typeface="+mn-lt"/>
                        </a:rPr>
                        <a:t> </a:t>
                      </a:r>
                      <a:r>
                        <a:rPr lang="es-ES" sz="1800" b="0" i="0" u="none" strike="noStrike" dirty="0" err="1">
                          <a:solidFill>
                            <a:srgbClr val="000000"/>
                          </a:solidFill>
                          <a:latin typeface="+mn-lt"/>
                        </a:rPr>
                        <a:t>fasilitas</a:t>
                      </a:r>
                      <a:r>
                        <a:rPr lang="es-ES" sz="1800" b="0" i="0" u="none" strike="noStrike" dirty="0">
                          <a:solidFill>
                            <a:srgbClr val="000000"/>
                          </a:solidFill>
                          <a:latin typeface="+mn-lt"/>
                        </a:rPr>
                        <a:t> </a:t>
                      </a:r>
                      <a:r>
                        <a:rPr lang="es-ES" sz="1800" b="0" i="0" u="none" strike="noStrike" dirty="0" err="1">
                          <a:solidFill>
                            <a:srgbClr val="000000"/>
                          </a:solidFill>
                          <a:latin typeface="+mn-lt"/>
                        </a:rPr>
                        <a:t>penyimpanan</a:t>
                      </a:r>
                      <a:endParaRPr lang="es-ES"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5"/>
                  </a:ext>
                </a:extLst>
              </a:tr>
              <a:tr h="735926">
                <a:tc vMerge="1">
                  <a:txBody>
                    <a:bodyPr/>
                    <a:lstStyle/>
                    <a:p>
                      <a:endParaRPr lang="id-ID"/>
                    </a:p>
                  </a:txBody>
                  <a:tcPr/>
                </a:tc>
                <a:tc>
                  <a:txBody>
                    <a:bodyPr/>
                    <a:lstStyle/>
                    <a:p>
                      <a:pPr algn="just" fontAlgn="t"/>
                      <a:r>
                        <a:rPr lang="id-ID" sz="1800" b="0" i="0" u="none" strike="noStrike" dirty="0">
                          <a:solidFill>
                            <a:srgbClr val="000000"/>
                          </a:solidFill>
                          <a:latin typeface="+mn-lt"/>
                        </a:rPr>
                        <a:t>-  T2:Diisi dengan nilai suhu yang tertera pada termometer suhu manual (suhu pembanding) fasilitas penyimpanan darah</a:t>
                      </a: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35926">
                <a:tc>
                  <a:txBody>
                    <a:bodyPr/>
                    <a:lstStyle/>
                    <a:p>
                      <a:pPr algn="just" fontAlgn="t"/>
                      <a:r>
                        <a:rPr lang="id-ID" sz="1800" b="0" i="0" u="none" strike="noStrike">
                          <a:solidFill>
                            <a:srgbClr val="000000"/>
                          </a:solidFill>
                          <a:latin typeface="+mn-lt"/>
                          <a:cs typeface="Arial" panose="020B0604020202020204"/>
                        </a:rPr>
                        <a:t>Kolom Inisial</a:t>
                      </a:r>
                      <a:endParaRPr lang="id-ID" sz="1800" b="0" i="0" u="none" strike="noStrike">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inisial</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petugas</a:t>
                      </a:r>
                      <a:r>
                        <a:rPr lang="en-AU" sz="1800" b="0" i="0" u="none" strike="noStrike" dirty="0">
                          <a:solidFill>
                            <a:srgbClr val="000000"/>
                          </a:solidFill>
                          <a:latin typeface="+mn-lt"/>
                          <a:cs typeface="Arial" panose="020B0604020202020204"/>
                        </a:rPr>
                        <a:t> yang </a:t>
                      </a:r>
                      <a:r>
                        <a:rPr lang="en-AU" sz="1800" b="0" i="0" u="none" strike="noStrike" dirty="0" err="1">
                          <a:solidFill>
                            <a:srgbClr val="000000"/>
                          </a:solidFill>
                          <a:latin typeface="+mn-lt"/>
                          <a:cs typeface="Arial" panose="020B0604020202020204"/>
                        </a:rPr>
                        <a:t>melakukan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pemeriksaan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suhu</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harian</a:t>
                      </a:r>
                      <a:endParaRPr lang="en-AU" sz="1800" b="0" i="0" u="none" strike="noStrike" dirty="0">
                        <a:solidFill>
                          <a:srgbClr val="000000"/>
                        </a:solidFill>
                        <a:latin typeface="+mn-lt"/>
                      </a:endParaRPr>
                    </a:p>
                  </a:txBody>
                  <a:tcPr marL="7362" marR="7362" marT="7362"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1507"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ceklist Homogenisasi darah</a:t>
            </a:r>
            <a:endParaRPr sz="2400" dirty="0"/>
          </a:p>
          <a:p>
            <a:pPr eaLnBrk="1" hangingPunct="1"/>
            <a:endParaRPr dirty="0"/>
          </a:p>
        </p:txBody>
      </p:sp>
      <p:graphicFrame>
        <p:nvGraphicFramePr>
          <p:cNvPr id="5" name="Table 4"/>
          <p:cNvGraphicFramePr>
            <a:graphicFrameLocks noGrp="1"/>
          </p:cNvGraphicFramePr>
          <p:nvPr>
            <p:extLst>
              <p:ext uri="{D42A27DB-BD31-4B8C-83A1-F6EECF244321}">
                <p14:modId xmlns:p14="http://schemas.microsoft.com/office/powerpoint/2010/main" val="3525894881"/>
              </p:ext>
            </p:extLst>
          </p:nvPr>
        </p:nvGraphicFramePr>
        <p:xfrm>
          <a:off x="857250" y="2256484"/>
          <a:ext cx="7786742" cy="3908820"/>
        </p:xfrm>
        <a:graphic>
          <a:graphicData uri="http://schemas.openxmlformats.org/drawingml/2006/table">
            <a:tbl>
              <a:tblPr/>
              <a:tblGrid>
                <a:gridCol w="1571610">
                  <a:extLst>
                    <a:ext uri="{9D8B030D-6E8A-4147-A177-3AD203B41FA5}">
                      <a16:colId xmlns:a16="http://schemas.microsoft.com/office/drawing/2014/main" val="20000"/>
                    </a:ext>
                  </a:extLst>
                </a:gridCol>
                <a:gridCol w="6215132">
                  <a:extLst>
                    <a:ext uri="{9D8B030D-6E8A-4147-A177-3AD203B41FA5}">
                      <a16:colId xmlns:a16="http://schemas.microsoft.com/office/drawing/2014/main" val="20001"/>
                    </a:ext>
                  </a:extLst>
                </a:gridCol>
              </a:tblGrid>
              <a:tr h="247797">
                <a:tc>
                  <a:txBody>
                    <a:bodyPr/>
                    <a:lstStyle/>
                    <a:p>
                      <a:pPr algn="ctr" fontAlgn="ctr"/>
                      <a:r>
                        <a:rPr lang="id-ID" sz="1800" b="1" i="0" u="none" strike="noStrike" dirty="0">
                          <a:solidFill>
                            <a:srgbClr val="000000"/>
                          </a:solidFill>
                          <a:latin typeface="+mn-lt"/>
                        </a:rPr>
                        <a:t>Variabel </a:t>
                      </a:r>
                    </a:p>
                  </a:txBody>
                  <a:tcPr marL="6834" marR="6834" marT="683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n-lt"/>
                        </a:rPr>
                        <a:t>Penjelasan</a:t>
                      </a:r>
                    </a:p>
                  </a:txBody>
                  <a:tcPr marL="6834" marR="6834" marT="683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9584">
                <a:tc>
                  <a:txBody>
                    <a:bodyPr/>
                    <a:lstStyle/>
                    <a:p>
                      <a:pPr algn="l" fontAlgn="t"/>
                      <a:r>
                        <a:rPr lang="id-ID" sz="1800" b="0" i="0" u="none" strike="noStrike" dirty="0">
                          <a:solidFill>
                            <a:srgbClr val="000000"/>
                          </a:solidFill>
                          <a:latin typeface="+mn-lt"/>
                          <a:cs typeface="Arial" panose="020B0604020202020204"/>
                        </a:rPr>
                        <a:t>Jenis Fasilitas  Penyimpanan</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Diisi/dicek lis menurut jenis fasilitas penyimpanan yang dilakukan homogenisasi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9205">
                <a:tc>
                  <a:txBody>
                    <a:bodyPr/>
                    <a:lstStyle/>
                    <a:p>
                      <a:pPr algn="just" fontAlgn="t"/>
                      <a:r>
                        <a:rPr lang="id-ID" sz="1800" b="0" i="0" u="none" strike="noStrike">
                          <a:solidFill>
                            <a:srgbClr val="000000"/>
                          </a:solidFill>
                          <a:latin typeface="+mn-lt"/>
                          <a:cs typeface="Arial" panose="020B0604020202020204"/>
                        </a:rPr>
                        <a:t>Merek</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merek fasilitas penyimpanan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9205">
                <a:tc>
                  <a:txBody>
                    <a:bodyPr/>
                    <a:lstStyle/>
                    <a:p>
                      <a:pPr algn="just" fontAlgn="t"/>
                      <a:r>
                        <a:rPr lang="id-ID" sz="1800" b="0" i="0" u="none" strike="noStrike">
                          <a:solidFill>
                            <a:srgbClr val="000000"/>
                          </a:solidFill>
                          <a:latin typeface="+mn-lt"/>
                          <a:cs typeface="Arial" panose="020B0604020202020204"/>
                        </a:rPr>
                        <a:t>Nomor Identifikasi</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nomor unik yang terdapat pada fasilitas penyimpanan yang dilakukan homogenisasi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19205">
                <a:tc>
                  <a:txBody>
                    <a:bodyPr/>
                    <a:lstStyle/>
                    <a:p>
                      <a:pPr algn="just" fontAlgn="t"/>
                      <a:r>
                        <a:rPr lang="id-ID" sz="1800" b="0" i="0" u="none" strike="noStrike">
                          <a:solidFill>
                            <a:srgbClr val="000000"/>
                          </a:solidFill>
                          <a:latin typeface="+mn-lt"/>
                          <a:cs typeface="Arial" panose="020B0604020202020204"/>
                        </a:rPr>
                        <a:t>Rentang Suhu</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rentang suhu fasilitas penyimpanan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9675">
                <a:tc>
                  <a:txBody>
                    <a:bodyPr/>
                    <a:lstStyle/>
                    <a:p>
                      <a:pPr algn="just" fontAlgn="t"/>
                      <a:r>
                        <a:rPr lang="id-ID" sz="1800" b="0" i="0" u="none" strike="noStrike">
                          <a:solidFill>
                            <a:srgbClr val="000000"/>
                          </a:solidFill>
                          <a:latin typeface="+mn-lt"/>
                          <a:cs typeface="Arial" panose="020B0604020202020204"/>
                        </a:rPr>
                        <a:t>Pengaturan Alarm</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dengan nilai pengaturan batas atas dan batas bawah alarm</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0144">
                <a:tc>
                  <a:txBody>
                    <a:bodyPr/>
                    <a:lstStyle/>
                    <a:p>
                      <a:pPr algn="just" fontAlgn="t"/>
                      <a:r>
                        <a:rPr lang="id-ID" sz="1800" b="0" i="0" u="none" strike="noStrike">
                          <a:solidFill>
                            <a:srgbClr val="000000"/>
                          </a:solidFill>
                          <a:latin typeface="+mn-lt"/>
                          <a:cs typeface="Arial" panose="020B0604020202020204"/>
                        </a:rPr>
                        <a:t>Lokasi</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nama lokasi ruangan yang terdapat fasilitas penyimpanan yang dilakukan homogenisasi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09675">
                <a:tc>
                  <a:txBody>
                    <a:bodyPr/>
                    <a:lstStyle/>
                    <a:p>
                      <a:pPr algn="just" fontAlgn="t"/>
                      <a:r>
                        <a:rPr lang="id-ID" sz="1800" b="0" i="0" u="none" strike="noStrike">
                          <a:solidFill>
                            <a:srgbClr val="000000"/>
                          </a:solidFill>
                          <a:latin typeface="+mn-lt"/>
                          <a:cs typeface="Arial" panose="020B0604020202020204"/>
                        </a:rPr>
                        <a:t>Bulan</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bulan dilakukannya homogenisasi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38266">
                <a:tc>
                  <a:txBody>
                    <a:bodyPr/>
                    <a:lstStyle/>
                    <a:p>
                      <a:pPr algn="just" fontAlgn="t"/>
                      <a:r>
                        <a:rPr lang="id-ID" sz="1800" b="0" i="0" u="none" strike="noStrike">
                          <a:solidFill>
                            <a:srgbClr val="000000"/>
                          </a:solidFill>
                          <a:latin typeface="+mn-lt"/>
                          <a:cs typeface="Arial" panose="020B0604020202020204"/>
                        </a:rPr>
                        <a:t>Tahun</a:t>
                      </a:r>
                      <a:endParaRPr lang="id-ID"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tahun dilakukannya homogenisasi darah</a:t>
                      </a:r>
                      <a:endParaRPr lang="id-ID"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1083">
                <a:tc>
                  <a:txBody>
                    <a:bodyPr/>
                    <a:lstStyle/>
                    <a:p>
                      <a:pPr algn="just" fontAlgn="t"/>
                      <a:r>
                        <a:rPr lang="en-AU" sz="1800" b="0" i="0" u="none" strike="noStrike">
                          <a:solidFill>
                            <a:srgbClr val="000000"/>
                          </a:solidFill>
                          <a:latin typeface="+mn-lt"/>
                          <a:cs typeface="Arial" panose="020B0604020202020204"/>
                        </a:rPr>
                        <a:t>Kolom Tgl</a:t>
                      </a:r>
                      <a:endParaRPr lang="en-AU" sz="1800" b="0" i="0" u="none" strike="noStrike">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tanggal</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dilakukannya</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homogenisasi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darah</a:t>
                      </a:r>
                      <a:endParaRPr lang="en-AU" sz="1800" b="0" i="0" u="none" strike="noStrike" dirty="0">
                        <a:solidFill>
                          <a:srgbClr val="000000"/>
                        </a:solidFill>
                        <a:latin typeface="+mn-lt"/>
                      </a:endParaRPr>
                    </a:p>
                  </a:txBody>
                  <a:tcPr marL="6834" marR="6834" marT="68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2531"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ceklist Homogenisasi darah</a:t>
            </a:r>
            <a:endParaRPr sz="2400" dirty="0"/>
          </a:p>
          <a:p>
            <a:pPr eaLnBrk="1" hangingPunct="1"/>
            <a:endParaRPr dirty="0"/>
          </a:p>
        </p:txBody>
      </p:sp>
      <p:graphicFrame>
        <p:nvGraphicFramePr>
          <p:cNvPr id="22532" name="Table 22531"/>
          <p:cNvGraphicFramePr/>
          <p:nvPr/>
        </p:nvGraphicFramePr>
        <p:xfrm>
          <a:off x="857250" y="2214563"/>
          <a:ext cx="7786688" cy="4487394"/>
        </p:xfrm>
        <a:graphic>
          <a:graphicData uri="http://schemas.openxmlformats.org/drawingml/2006/table">
            <a:tbl>
              <a:tblPr/>
              <a:tblGrid>
                <a:gridCol w="1643063">
                  <a:extLst>
                    <a:ext uri="{9D8B030D-6E8A-4147-A177-3AD203B41FA5}">
                      <a16:colId xmlns:a16="http://schemas.microsoft.com/office/drawing/2014/main" val="20000"/>
                    </a:ext>
                  </a:extLst>
                </a:gridCol>
                <a:gridCol w="6143625">
                  <a:extLst>
                    <a:ext uri="{9D8B030D-6E8A-4147-A177-3AD203B41FA5}">
                      <a16:colId xmlns:a16="http://schemas.microsoft.com/office/drawing/2014/main" val="20001"/>
                    </a:ext>
                  </a:extLst>
                </a:gridCol>
              </a:tblGrid>
              <a:tr h="41751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fontAlgn="ctr" hangingPunct="1">
                        <a:buNone/>
                      </a:pPr>
                      <a:r>
                        <a:rPr b="1" dirty="0">
                          <a:solidFill>
                            <a:srgbClr val="000000"/>
                          </a:solidFill>
                          <a:latin typeface="Calibri" panose="020F0502020204030204" pitchFamily="34" charset="0"/>
                        </a:rPr>
                        <a:t>Variabel </a:t>
                      </a:r>
                      <a:endParaRPr lang="en-US" b="1" dirty="0">
                        <a:solidFill>
                          <a:srgbClr val="000000"/>
                        </a:solidFill>
                        <a:latin typeface="Calibri" panose="020F0502020204030204" pitchFamily="34" charset="0"/>
                      </a:endParaRPr>
                    </a:p>
                  </a:txBody>
                  <a:tcPr marL="6834" marR="6834" marT="6834"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fontAlgn="ctr" hangingPunct="1">
                        <a:buNone/>
                      </a:pPr>
                      <a:r>
                        <a:rPr b="1" dirty="0">
                          <a:solidFill>
                            <a:srgbClr val="000000"/>
                          </a:solidFill>
                          <a:latin typeface="Calibri" panose="020F0502020204030204" pitchFamily="34" charset="0"/>
                        </a:rPr>
                        <a:t>Penjelasan</a:t>
                      </a:r>
                      <a:endParaRPr lang="en-US" b="1" dirty="0">
                        <a:solidFill>
                          <a:srgbClr val="000000"/>
                        </a:solidFill>
                        <a:latin typeface="Calibri" panose="020F0502020204030204" pitchFamily="34" charset="0"/>
                      </a:endParaRPr>
                    </a:p>
                  </a:txBody>
                  <a:tcPr marL="6834" marR="6834" marT="6834"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286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t" hangingPunct="1">
                        <a:buNone/>
                      </a:pPr>
                      <a:r>
                        <a:rPr lang="en-AU" altLang="x-none" dirty="0">
                          <a:solidFill>
                            <a:srgbClr val="000000"/>
                          </a:solidFill>
                          <a:latin typeface="Constantia" panose="02030602050306030303" pitchFamily="18" charset="0"/>
                        </a:rPr>
                        <a:t>Kolom Tanggal Pengambilan Darah</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lang="en-AU" altLang="x-none" dirty="0">
                          <a:solidFill>
                            <a:srgbClr val="000000"/>
                          </a:solidFill>
                          <a:latin typeface="Constantia" panose="02030602050306030303" pitchFamily="18" charset="0"/>
                        </a:rPr>
                        <a:t>Diisi dengan tanggal pengambilan darah dari komponen darah yang disimpan dalam fasilitas penyimpanan darah</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8962">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t" hangingPunct="1">
                        <a:buNone/>
                      </a:pPr>
                      <a:r>
                        <a:rPr dirty="0">
                          <a:solidFill>
                            <a:srgbClr val="000000"/>
                          </a:solidFill>
                          <a:latin typeface="Constantia" panose="02030602050306030303" pitchFamily="18" charset="0"/>
                        </a:rPr>
                        <a:t>Kolom tgl ED Darah</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lang="en-AU" altLang="x-none" dirty="0">
                          <a:solidFill>
                            <a:srgbClr val="000000"/>
                          </a:solidFill>
                          <a:latin typeface="Constantia" panose="02030602050306030303" pitchFamily="18" charset="0"/>
                        </a:rPr>
                        <a:t>Diisi dengan tanggal kadaluarsa darah dari komponen darah yang disimpan dalam fasilitas penyimpanan darah</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56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dirty="0">
                          <a:solidFill>
                            <a:srgbClr val="000000"/>
                          </a:solidFill>
                          <a:latin typeface="Constantia" panose="02030602050306030303" pitchFamily="18" charset="0"/>
                        </a:rPr>
                        <a:t>Kolom Jumlah</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lang="en-AU" altLang="x-none" dirty="0">
                          <a:solidFill>
                            <a:srgbClr val="000000"/>
                          </a:solidFill>
                          <a:latin typeface="Constantia" panose="02030602050306030303" pitchFamily="18" charset="0"/>
                        </a:rPr>
                        <a:t>Diisi dengan jumlah dari komponen darah yang disimpan dalam fasilitas penyimpanan darah</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41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dirty="0">
                          <a:solidFill>
                            <a:srgbClr val="000000"/>
                          </a:solidFill>
                          <a:latin typeface="Constantia" panose="02030602050306030303" pitchFamily="18" charset="0"/>
                        </a:rPr>
                        <a:t>Kolom Jam</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t" hangingPunct="1">
                        <a:buNone/>
                      </a:pPr>
                      <a:r>
                        <a:rPr dirty="0">
                          <a:solidFill>
                            <a:srgbClr val="000000"/>
                          </a:solidFill>
                          <a:latin typeface="Constantia" panose="02030602050306030303" pitchFamily="18" charset="0"/>
                        </a:rPr>
                        <a:t>Diisi dengan jam/waktu saat melakukan homogenisasi darah</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46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t" hangingPunct="1">
                        <a:buNone/>
                      </a:pPr>
                      <a:r>
                        <a:rPr dirty="0">
                          <a:solidFill>
                            <a:srgbClr val="000000"/>
                          </a:solidFill>
                          <a:latin typeface="Constantia" panose="02030602050306030303" pitchFamily="18" charset="0"/>
                        </a:rPr>
                        <a:t>Kolom </a:t>
                      </a:r>
                      <a:r>
                        <a:rPr i="1" dirty="0">
                          <a:solidFill>
                            <a:srgbClr val="000000"/>
                          </a:solidFill>
                          <a:latin typeface="Constantia" panose="02030602050306030303" pitchFamily="18" charset="0"/>
                        </a:rPr>
                        <a:t>Check List</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dirty="0">
                          <a:solidFill>
                            <a:srgbClr val="000000"/>
                          </a:solidFill>
                          <a:latin typeface="Constantia" panose="02030602050306030303" pitchFamily="18" charset="0"/>
                        </a:rPr>
                        <a:t>Diisi dengan tanda ✓ pada kotak </a:t>
                      </a:r>
                      <a:r>
                        <a:rPr i="1" dirty="0">
                          <a:solidFill>
                            <a:srgbClr val="000000"/>
                          </a:solidFill>
                          <a:latin typeface="Constantia" panose="02030602050306030303" pitchFamily="18" charset="0"/>
                        </a:rPr>
                        <a:t>check list</a:t>
                      </a:r>
                      <a:r>
                        <a:rPr dirty="0">
                          <a:solidFill>
                            <a:srgbClr val="000000"/>
                          </a:solidFill>
                          <a:latin typeface="Constantia" panose="02030602050306030303" pitchFamily="18" charset="0"/>
                        </a:rPr>
                        <a:t> sebagai tanda bahwa kegiatan homogenisasi darah sudah dilakukan</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56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dirty="0">
                          <a:solidFill>
                            <a:srgbClr val="000000"/>
                          </a:solidFill>
                          <a:latin typeface="Constantia" panose="02030602050306030303" pitchFamily="18" charset="0"/>
                        </a:rPr>
                        <a:t>Kolom Inisial</a:t>
                      </a:r>
                      <a:endParaRPr lang="en-US" dirty="0">
                        <a:solidFill>
                          <a:srgbClr val="000000"/>
                        </a:solidFill>
                        <a:latin typeface="Constantia" panose="02030602050306030303" pitchFamily="18" charset="0"/>
                      </a:endParaRP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fontAlgn="t" hangingPunct="1">
                        <a:buNone/>
                      </a:pPr>
                      <a:r>
                        <a:rPr lang="en-AU" altLang="x-none" dirty="0">
                          <a:solidFill>
                            <a:srgbClr val="000000"/>
                          </a:solidFill>
                          <a:latin typeface="Constantia" panose="02030602050306030303" pitchFamily="18" charset="0"/>
                        </a:rPr>
                        <a:t>Diisi dengan inisial petugas yang melakukan homogenisasi darah</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810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t" hangingPunct="1">
                        <a:buNone/>
                      </a:pPr>
                      <a:r>
                        <a:rPr lang="en-AU" altLang="x-none" dirty="0">
                          <a:solidFill>
                            <a:srgbClr val="000000"/>
                          </a:solidFill>
                          <a:latin typeface="Constantia" panose="02030602050306030303" pitchFamily="18" charset="0"/>
                        </a:rPr>
                        <a:t>Kolom Validasi Mingguan</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fontAlgn="t" hangingPunct="1">
                        <a:buNone/>
                      </a:pPr>
                      <a:r>
                        <a:rPr lang="en-AU" altLang="x-none" dirty="0">
                          <a:solidFill>
                            <a:srgbClr val="000000"/>
                          </a:solidFill>
                          <a:latin typeface="Constantia" panose="02030602050306030303" pitchFamily="18" charset="0"/>
                        </a:rPr>
                        <a:t>Diisi oleh kasi/kabid/kabag sebagai pengecekan mingguan kegiatan pencatatan homogenisasi darah</a:t>
                      </a:r>
                    </a:p>
                  </a:txBody>
                  <a:tcPr marL="6834" marR="6834" marT="6834"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3555"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Mingguan dan Bulanan</a:t>
            </a:r>
          </a:p>
          <a:p>
            <a:pPr eaLnBrk="1" hangingPunct="1"/>
            <a:endParaRPr sz="2400" dirty="0"/>
          </a:p>
          <a:p>
            <a:pPr eaLnBrk="1" hangingPunct="1"/>
            <a:endParaRPr dirty="0"/>
          </a:p>
        </p:txBody>
      </p:sp>
      <p:graphicFrame>
        <p:nvGraphicFramePr>
          <p:cNvPr id="6" name="Table 5"/>
          <p:cNvGraphicFramePr>
            <a:graphicFrameLocks noGrp="1"/>
          </p:cNvGraphicFramePr>
          <p:nvPr/>
        </p:nvGraphicFramePr>
        <p:xfrm>
          <a:off x="714375" y="2203450"/>
          <a:ext cx="8001056" cy="3721954"/>
        </p:xfrm>
        <a:graphic>
          <a:graphicData uri="http://schemas.openxmlformats.org/drawingml/2006/table">
            <a:tbl>
              <a:tblPr/>
              <a:tblGrid>
                <a:gridCol w="1571609">
                  <a:extLst>
                    <a:ext uri="{9D8B030D-6E8A-4147-A177-3AD203B41FA5}">
                      <a16:colId xmlns:a16="http://schemas.microsoft.com/office/drawing/2014/main" val="20000"/>
                    </a:ext>
                  </a:extLst>
                </a:gridCol>
                <a:gridCol w="6429447">
                  <a:extLst>
                    <a:ext uri="{9D8B030D-6E8A-4147-A177-3AD203B41FA5}">
                      <a16:colId xmlns:a16="http://schemas.microsoft.com/office/drawing/2014/main" val="20001"/>
                    </a:ext>
                  </a:extLst>
                </a:gridCol>
              </a:tblGrid>
              <a:tr h="380902">
                <a:tc>
                  <a:txBody>
                    <a:bodyPr/>
                    <a:lstStyle/>
                    <a:p>
                      <a:pPr algn="ctr" fontAlgn="ctr"/>
                      <a:r>
                        <a:rPr lang="id-ID" sz="1800" b="1" i="0" u="none" strike="noStrike" dirty="0">
                          <a:solidFill>
                            <a:srgbClr val="000000"/>
                          </a:solidFill>
                          <a:latin typeface="Calibri" panose="020F0502020204030204"/>
                        </a:rPr>
                        <a:t>Variabel </a:t>
                      </a: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Calibri" panose="020F0502020204030204"/>
                        </a:rPr>
                        <a:t>Penjelasan</a:t>
                      </a: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1736">
                <a:tc rowSpan="2">
                  <a:txBody>
                    <a:bodyPr/>
                    <a:lstStyle/>
                    <a:p>
                      <a:pPr algn="l" fontAlgn="ctr"/>
                      <a:r>
                        <a:rPr lang="id-ID" sz="1800" b="0" i="0" u="none" strike="noStrike" dirty="0">
                          <a:solidFill>
                            <a:srgbClr val="000000"/>
                          </a:solidFill>
                          <a:latin typeface="+mn-lt"/>
                          <a:cs typeface="Arial" panose="020B0604020202020204"/>
                        </a:rPr>
                        <a:t>Jenis Fasilitas  Penyimpanan</a:t>
                      </a:r>
                      <a:endParaRPr lang="id-ID" sz="1800" b="0" i="0" u="none" strike="noStrike" dirty="0">
                        <a:solidFill>
                          <a:srgbClr val="000000"/>
                        </a:solidFill>
                        <a:latin typeface="+mn-lt"/>
                      </a:endParaRP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Diisi/dicek lis menurut jenis fasilitas penyimpanan darah yang dilakukan </a:t>
                      </a:r>
                      <a:endParaRPr lang="id-ID"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239523">
                <a:tc vMerge="1">
                  <a:txBody>
                    <a:bodyPr/>
                    <a:lstStyle/>
                    <a:p>
                      <a:endParaRPr lang="id-ID"/>
                    </a:p>
                  </a:txBody>
                  <a:tcPr/>
                </a:tc>
                <a:tc>
                  <a:txBody>
                    <a:bodyPr/>
                    <a:lstStyle/>
                    <a:p>
                      <a:pPr algn="just" fontAlgn="t"/>
                      <a:r>
                        <a:rPr lang="id-ID" sz="1800" b="0" i="0" u="none" strike="noStrike" dirty="0">
                          <a:solidFill>
                            <a:srgbClr val="000000"/>
                          </a:solidFill>
                          <a:latin typeface="+mn-lt"/>
                        </a:rPr>
                        <a:t> pemeriksaan mingguan dan bulanan</a:t>
                      </a: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736">
                <a:tc rowSpan="2">
                  <a:txBody>
                    <a:bodyPr/>
                    <a:lstStyle/>
                    <a:p>
                      <a:pPr algn="l" fontAlgn="ctr"/>
                      <a:r>
                        <a:rPr lang="id-ID" sz="1800" b="0" i="0" u="none" strike="noStrike">
                          <a:solidFill>
                            <a:srgbClr val="000000"/>
                          </a:solidFill>
                          <a:latin typeface="+mn-lt"/>
                          <a:cs typeface="Arial" panose="020B0604020202020204"/>
                        </a:rPr>
                        <a:t>Merek</a:t>
                      </a:r>
                      <a:endParaRPr lang="id-ID" sz="1800" b="0" i="0" u="none" strike="noStrike">
                        <a:solidFill>
                          <a:srgbClr val="000000"/>
                        </a:solidFill>
                        <a:latin typeface="+mn-lt"/>
                      </a:endParaRP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sv-SE" sz="1800" b="0" i="0" u="none" strike="noStrike" dirty="0">
                          <a:solidFill>
                            <a:srgbClr val="000000"/>
                          </a:solidFill>
                          <a:latin typeface="+mn-lt"/>
                          <a:cs typeface="Arial" panose="020B0604020202020204"/>
                        </a:rPr>
                        <a:t>Diisi dengan merek fasilitas penyimpanan darah yang dilakukan </a:t>
                      </a:r>
                      <a:endParaRPr lang="sv-SE"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3"/>
                  </a:ext>
                </a:extLst>
              </a:tr>
              <a:tr h="239523">
                <a:tc vMerge="1">
                  <a:txBody>
                    <a:bodyPr/>
                    <a:lstStyle/>
                    <a:p>
                      <a:endParaRPr lang="id-ID"/>
                    </a:p>
                  </a:txBody>
                  <a:tcPr/>
                </a:tc>
                <a:tc>
                  <a:txBody>
                    <a:bodyPr/>
                    <a:lstStyle/>
                    <a:p>
                      <a:pPr algn="just" fontAlgn="t"/>
                      <a:r>
                        <a:rPr lang="id-ID" sz="1800" b="0" i="0" u="none" strike="noStrike" dirty="0">
                          <a:solidFill>
                            <a:srgbClr val="000000"/>
                          </a:solidFill>
                          <a:latin typeface="+mn-lt"/>
                        </a:rPr>
                        <a:t>pemeriksaan mingguan dan bulanan</a:t>
                      </a: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1736">
                <a:tc rowSpan="2">
                  <a:txBody>
                    <a:bodyPr/>
                    <a:lstStyle/>
                    <a:p>
                      <a:pPr algn="l" fontAlgn="ctr"/>
                      <a:r>
                        <a:rPr lang="id-ID" sz="1800" b="0" i="0" u="none" strike="noStrike">
                          <a:solidFill>
                            <a:srgbClr val="000000"/>
                          </a:solidFill>
                          <a:latin typeface="+mn-lt"/>
                          <a:cs typeface="Arial" panose="020B0604020202020204"/>
                        </a:rPr>
                        <a:t>Lokasi</a:t>
                      </a:r>
                      <a:endParaRPr lang="id-ID" sz="1800" b="0" i="0" u="none" strike="noStrike">
                        <a:solidFill>
                          <a:srgbClr val="000000"/>
                        </a:solidFill>
                        <a:latin typeface="+mn-lt"/>
                      </a:endParaRP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sv-SE" sz="1800" b="0" i="0" u="none" strike="noStrike" dirty="0">
                          <a:solidFill>
                            <a:srgbClr val="000000"/>
                          </a:solidFill>
                          <a:latin typeface="+mn-lt"/>
                          <a:cs typeface="Arial" panose="020B0604020202020204"/>
                        </a:rPr>
                        <a:t>Diisi dengan nama lokasi ruangan yang terdapat fasilitas penyimpanan darah yang dilakukan</a:t>
                      </a:r>
                      <a:endParaRPr lang="sv-SE"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5"/>
                  </a:ext>
                </a:extLst>
              </a:tr>
              <a:tr h="239523">
                <a:tc vMerge="1">
                  <a:txBody>
                    <a:bodyPr/>
                    <a:lstStyle/>
                    <a:p>
                      <a:endParaRPr lang="id-ID"/>
                    </a:p>
                  </a:txBody>
                  <a:tcPr/>
                </a:tc>
                <a:tc>
                  <a:txBody>
                    <a:bodyPr/>
                    <a:lstStyle/>
                    <a:p>
                      <a:pPr algn="just" fontAlgn="t"/>
                      <a:r>
                        <a:rPr lang="id-ID" sz="1800" b="0" i="0" u="none" strike="noStrike" dirty="0">
                          <a:solidFill>
                            <a:srgbClr val="000000"/>
                          </a:solidFill>
                          <a:latin typeface="+mn-lt"/>
                        </a:rPr>
                        <a:t> pemeriksaan mingguan dan bulanan</a:t>
                      </a: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51736">
                <a:tc rowSpan="2">
                  <a:txBody>
                    <a:bodyPr/>
                    <a:lstStyle/>
                    <a:p>
                      <a:pPr algn="l" fontAlgn="ctr"/>
                      <a:r>
                        <a:rPr lang="id-ID" sz="1800" b="0" i="0" u="none" strike="noStrike">
                          <a:solidFill>
                            <a:srgbClr val="000000"/>
                          </a:solidFill>
                          <a:latin typeface="+mn-lt"/>
                          <a:cs typeface="Arial" panose="020B0604020202020204"/>
                        </a:rPr>
                        <a:t>Nomor Identifikasi</a:t>
                      </a:r>
                      <a:endParaRPr lang="id-ID" sz="1800" b="0" i="0" u="none" strike="noStrike">
                        <a:solidFill>
                          <a:srgbClr val="000000"/>
                        </a:solidFill>
                        <a:latin typeface="+mn-lt"/>
                      </a:endParaRP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dengan nomor unik yang terdapat pada fasilitas penyimpanan yang dilakukan</a:t>
                      </a:r>
                      <a:endParaRPr lang="id-ID" sz="1800" b="0" i="0" u="none" strike="noStrike">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7"/>
                  </a:ext>
                </a:extLst>
              </a:tr>
              <a:tr h="239523">
                <a:tc vMerge="1">
                  <a:txBody>
                    <a:bodyPr/>
                    <a:lstStyle/>
                    <a:p>
                      <a:endParaRPr lang="id-ID"/>
                    </a:p>
                  </a:txBody>
                  <a:tcPr/>
                </a:tc>
                <a:tc>
                  <a:txBody>
                    <a:bodyPr/>
                    <a:lstStyle/>
                    <a:p>
                      <a:pPr algn="just" fontAlgn="t"/>
                      <a:r>
                        <a:rPr lang="id-ID" sz="1800" b="0" i="0" u="none" strike="noStrike" dirty="0">
                          <a:solidFill>
                            <a:srgbClr val="000000"/>
                          </a:solidFill>
                          <a:latin typeface="+mn-lt"/>
                        </a:rPr>
                        <a:t> pemeriksaan mingguan dan bulanan</a:t>
                      </a: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39523">
                <a:tc>
                  <a:txBody>
                    <a:bodyPr/>
                    <a:lstStyle/>
                    <a:p>
                      <a:pPr algn="just" fontAlgn="t"/>
                      <a:r>
                        <a:rPr lang="id-ID" sz="1800" b="0" i="0" u="none" strike="noStrike">
                          <a:solidFill>
                            <a:srgbClr val="000000"/>
                          </a:solidFill>
                          <a:latin typeface="+mn-lt"/>
                          <a:cs typeface="Arial" panose="020B0604020202020204"/>
                        </a:rPr>
                        <a:t>Rentang Suhu</a:t>
                      </a:r>
                      <a:endParaRPr lang="id-ID" sz="1800" b="0" i="0" u="none" strike="noStrike">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rentang suhu fasilitas penyimpanan darah</a:t>
                      </a:r>
                      <a:endParaRPr lang="id-ID"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428625"/>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1" i="0" u="none" strike="noStrike" kern="1200" cap="none" spc="0" normalizeH="0" baseline="0" noProof="0" dirty="0">
                <a:ln>
                  <a:noFill/>
                </a:ln>
                <a:solidFill>
                  <a:schemeClr val="tx2"/>
                </a:solidFill>
                <a:effectLst/>
                <a:uLnTx/>
                <a:uFillTx/>
                <a:latin typeface="+mj-lt"/>
                <a:ea typeface="+mj-ea"/>
                <a:cs typeface="+mj-cs"/>
              </a:rPr>
              <a:t>Penyimpanan &amp; Distribusi Darah</a:t>
            </a:r>
          </a:p>
        </p:txBody>
      </p:sp>
      <p:sp>
        <p:nvSpPr>
          <p:cNvPr id="6147" name="Content Placeholder 2"/>
          <p:cNvSpPr>
            <a:spLocks noGrp="1"/>
          </p:cNvSpPr>
          <p:nvPr>
            <p:ph idx="1"/>
          </p:nvPr>
        </p:nvSpPr>
        <p:spPr>
          <a:ln/>
        </p:spPr>
        <p:txBody>
          <a:bodyPr vert="horz" wrap="square" lIns="91440" tIns="45720" rIns="91440" bIns="45720" anchor="t" anchorCtr="0"/>
          <a:lstStyle/>
          <a:p>
            <a:pPr eaLnBrk="1" hangingPunct="1"/>
            <a:r>
              <a:rPr sz="4000" b="1" dirty="0"/>
              <a:t>Penyimpanan </a:t>
            </a:r>
          </a:p>
          <a:p>
            <a:pPr eaLnBrk="1" hangingPunct="1"/>
            <a:r>
              <a:rPr sz="4000" b="1" dirty="0"/>
              <a:t> Distribusi </a:t>
            </a:r>
          </a:p>
          <a:p>
            <a:pPr eaLnBrk="1" hangingPunct="1"/>
            <a:r>
              <a:rPr sz="4000" b="1" dirty="0"/>
              <a:t> Pencatatan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4579"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Mingguan dan Bulanan</a:t>
            </a:r>
          </a:p>
          <a:p>
            <a:pPr eaLnBrk="1" hangingPunct="1"/>
            <a:endParaRPr sz="2400" dirty="0"/>
          </a:p>
          <a:p>
            <a:pPr eaLnBrk="1" hangingPunct="1"/>
            <a:endParaRPr dirty="0"/>
          </a:p>
        </p:txBody>
      </p:sp>
      <p:graphicFrame>
        <p:nvGraphicFramePr>
          <p:cNvPr id="6" name="Table 5"/>
          <p:cNvGraphicFramePr>
            <a:graphicFrameLocks noGrp="1"/>
          </p:cNvGraphicFramePr>
          <p:nvPr/>
        </p:nvGraphicFramePr>
        <p:xfrm>
          <a:off x="714375" y="2203450"/>
          <a:ext cx="8001056" cy="4083068"/>
        </p:xfrm>
        <a:graphic>
          <a:graphicData uri="http://schemas.openxmlformats.org/drawingml/2006/table">
            <a:tbl>
              <a:tblPr/>
              <a:tblGrid>
                <a:gridCol w="1285884">
                  <a:extLst>
                    <a:ext uri="{9D8B030D-6E8A-4147-A177-3AD203B41FA5}">
                      <a16:colId xmlns:a16="http://schemas.microsoft.com/office/drawing/2014/main" val="20000"/>
                    </a:ext>
                  </a:extLst>
                </a:gridCol>
                <a:gridCol w="6715172">
                  <a:extLst>
                    <a:ext uri="{9D8B030D-6E8A-4147-A177-3AD203B41FA5}">
                      <a16:colId xmlns:a16="http://schemas.microsoft.com/office/drawing/2014/main" val="20001"/>
                    </a:ext>
                  </a:extLst>
                </a:gridCol>
              </a:tblGrid>
              <a:tr h="453263">
                <a:tc>
                  <a:txBody>
                    <a:bodyPr/>
                    <a:lstStyle/>
                    <a:p>
                      <a:pPr algn="ctr" fontAlgn="ctr"/>
                      <a:r>
                        <a:rPr lang="id-ID" sz="1800" b="1" i="0" u="none" strike="noStrike" dirty="0">
                          <a:solidFill>
                            <a:srgbClr val="000000"/>
                          </a:solidFill>
                          <a:latin typeface="Calibri" panose="020F0502020204030204"/>
                        </a:rPr>
                        <a:t>Variabel </a:t>
                      </a: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Calibri" panose="020F0502020204030204"/>
                        </a:rPr>
                        <a:t>Penjelasan</a:t>
                      </a: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59373">
                <a:tc>
                  <a:txBody>
                    <a:bodyPr/>
                    <a:lstStyle/>
                    <a:p>
                      <a:pPr algn="just" fontAlgn="t"/>
                      <a:r>
                        <a:rPr lang="id-ID" sz="1800" b="0" i="0" u="none" strike="noStrike" dirty="0">
                          <a:solidFill>
                            <a:srgbClr val="000000"/>
                          </a:solidFill>
                          <a:latin typeface="+mn-lt"/>
                          <a:cs typeface="Arial" panose="020B0604020202020204"/>
                        </a:rPr>
                        <a:t>Pengaturan Alarm</a:t>
                      </a:r>
                      <a:endParaRPr lang="id-ID"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nilai pengaturan batas atas dan batas bawah alarm</a:t>
                      </a:r>
                      <a:endParaRPr lang="id-ID"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59373">
                <a:tc>
                  <a:txBody>
                    <a:bodyPr/>
                    <a:lstStyle/>
                    <a:p>
                      <a:pPr algn="just" fontAlgn="t"/>
                      <a:r>
                        <a:rPr lang="en-AU" sz="1800" b="0" i="0" u="none" strike="noStrike">
                          <a:solidFill>
                            <a:srgbClr val="000000"/>
                          </a:solidFill>
                          <a:latin typeface="+mn-lt"/>
                          <a:cs typeface="Arial" panose="020B0604020202020204"/>
                        </a:rPr>
                        <a:t>Kolom Tanggal</a:t>
                      </a:r>
                      <a:endParaRPr lang="en-AU" sz="1800" b="0" i="0" u="none" strike="noStrike">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sv-SE" sz="1800" b="0" i="0" u="none" strike="noStrike" dirty="0">
                          <a:solidFill>
                            <a:srgbClr val="000000"/>
                          </a:solidFill>
                          <a:latin typeface="+mn-lt"/>
                          <a:cs typeface="Arial" panose="020B0604020202020204"/>
                        </a:rPr>
                        <a:t>Diisi dengan tanggal, bulan dan tahun dilakukannya pemeriksaan mingguan dan bulanan</a:t>
                      </a:r>
                      <a:endParaRPr lang="sv-SE" sz="1800" b="0" i="0" u="none" strike="noStrike" dirty="0">
                        <a:solidFill>
                          <a:srgbClr val="000000"/>
                        </a:solidFill>
                        <a:latin typeface="+mn-lt"/>
                      </a:endParaRPr>
                    </a:p>
                  </a:txBody>
                  <a:tcPr marL="5468" marR="5468" marT="546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32940">
                <a:tc rowSpan="4">
                  <a:txBody>
                    <a:bodyPr/>
                    <a:lstStyle/>
                    <a:p>
                      <a:pPr algn="l" fontAlgn="ctr"/>
                      <a:r>
                        <a:rPr lang="id-ID" sz="1800" b="0" i="0" u="none" strike="noStrike">
                          <a:solidFill>
                            <a:srgbClr val="000000"/>
                          </a:solidFill>
                          <a:latin typeface="+mn-lt"/>
                          <a:cs typeface="Arial" panose="020B0604020202020204"/>
                        </a:rPr>
                        <a:t>Kolom Pemeriksaan Mingguan</a:t>
                      </a:r>
                      <a:endParaRPr lang="id-ID" sz="1800" b="0" i="0" u="none" strike="noStrike">
                        <a:solidFill>
                          <a:srgbClr val="000000"/>
                        </a:solidFill>
                        <a:latin typeface="+mn-lt"/>
                      </a:endParaRPr>
                    </a:p>
                  </a:txBody>
                  <a:tcPr marL="5468" marR="5468" marT="546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   Ganti Grafik Rekaman, diisi dengan:</a:t>
                      </a:r>
                    </a:p>
                  </a:txBody>
                  <a:tcPr marL="5468" marR="5468" marT="54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3"/>
                  </a:ext>
                </a:extLst>
              </a:tr>
              <a:tr h="659373">
                <a:tc vMerge="1">
                  <a:txBody>
                    <a:bodyPr/>
                    <a:lstStyle/>
                    <a:p>
                      <a:endParaRPr lang="id-ID"/>
                    </a:p>
                  </a:txBody>
                  <a:tcPr/>
                </a:tc>
                <a:tc>
                  <a:txBody>
                    <a:bodyPr/>
                    <a:lstStyle/>
                    <a:p>
                      <a:pPr algn="l" fontAlgn="b"/>
                      <a:r>
                        <a:rPr lang="id-ID" sz="1800" b="0" i="0" u="none" strike="noStrike" dirty="0">
                          <a:solidFill>
                            <a:srgbClr val="000000"/>
                          </a:solidFill>
                          <a:latin typeface="+mn-lt"/>
                        </a:rPr>
                        <a:t>-  Ya jika melakukan penggantian kartu atau kertas grafik rekaman satu minggu sekali</a:t>
                      </a:r>
                    </a:p>
                  </a:txBody>
                  <a:tcPr marL="5468" marR="5468" marT="54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extLst>
                  <a:ext uri="{0D108BD9-81ED-4DB2-BD59-A6C34878D82A}">
                    <a16:rowId xmlns:a16="http://schemas.microsoft.com/office/drawing/2014/main" val="10004"/>
                  </a:ext>
                </a:extLst>
              </a:tr>
              <a:tr h="659373">
                <a:tc vMerge="1">
                  <a:txBody>
                    <a:bodyPr/>
                    <a:lstStyle/>
                    <a:p>
                      <a:endParaRPr lang="id-ID"/>
                    </a:p>
                  </a:txBody>
                  <a:tcPr/>
                </a:tc>
                <a:tc>
                  <a:txBody>
                    <a:bodyPr/>
                    <a:lstStyle/>
                    <a:p>
                      <a:pPr algn="l" fontAlgn="b"/>
                      <a:r>
                        <a:rPr lang="id-ID" sz="1800" b="0" i="0" u="none" strike="noStrike" dirty="0">
                          <a:solidFill>
                            <a:srgbClr val="000000"/>
                          </a:solidFill>
                          <a:latin typeface="+mn-lt"/>
                        </a:rPr>
                        <a:t>- Tidak jika tidak  melakukan penggantian kartu atau kertas grafik rekaman satu minggu sekali</a:t>
                      </a:r>
                    </a:p>
                  </a:txBody>
                  <a:tcPr marL="5468" marR="5468" marT="54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extLst>
                  <a:ext uri="{0D108BD9-81ED-4DB2-BD59-A6C34878D82A}">
                    <a16:rowId xmlns:a16="http://schemas.microsoft.com/office/drawing/2014/main" val="10005"/>
                  </a:ext>
                </a:extLst>
              </a:tr>
              <a:tr h="659373">
                <a:tc vMerge="1">
                  <a:txBody>
                    <a:bodyPr/>
                    <a:lstStyle/>
                    <a:p>
                      <a:endParaRPr lang="id-ID"/>
                    </a:p>
                  </a:txBody>
                  <a:tcPr/>
                </a:tc>
                <a:tc>
                  <a:txBody>
                    <a:bodyPr/>
                    <a:lstStyle/>
                    <a:p>
                      <a:pPr algn="l" fontAlgn="b"/>
                      <a:r>
                        <a:rPr lang="id-ID" sz="1800" b="0" i="0" u="none" strike="noStrike" dirty="0">
                          <a:solidFill>
                            <a:srgbClr val="000000"/>
                          </a:solidFill>
                          <a:latin typeface="+mn-lt"/>
                        </a:rPr>
                        <a:t>Inisial, diisi dengan inisial petugas yang melakukan penggantian kartu/kertas grafik rekaman</a:t>
                      </a:r>
                    </a:p>
                  </a:txBody>
                  <a:tcPr marL="5468" marR="5468" marT="5468"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5603"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Mingguan dan Bulanan</a:t>
            </a:r>
          </a:p>
          <a:p>
            <a:pPr eaLnBrk="1" hangingPunct="1"/>
            <a:endParaRPr sz="2400" dirty="0"/>
          </a:p>
          <a:p>
            <a:pPr eaLnBrk="1" hangingPunct="1"/>
            <a:endParaRPr dirty="0"/>
          </a:p>
        </p:txBody>
      </p:sp>
      <p:graphicFrame>
        <p:nvGraphicFramePr>
          <p:cNvPr id="7" name="Table 6"/>
          <p:cNvGraphicFramePr>
            <a:graphicFrameLocks noGrp="1"/>
          </p:cNvGraphicFramePr>
          <p:nvPr/>
        </p:nvGraphicFramePr>
        <p:xfrm>
          <a:off x="857250" y="2357438"/>
          <a:ext cx="7715304" cy="4071958"/>
        </p:xfrm>
        <a:graphic>
          <a:graphicData uri="http://schemas.openxmlformats.org/drawingml/2006/table">
            <a:tbl>
              <a:tblPr>
                <a:tableStyleId>{5940675A-B579-460E-94D1-54222C63F5DA}</a:tableStyleId>
              </a:tblPr>
              <a:tblGrid>
                <a:gridCol w="1471051">
                  <a:extLst>
                    <a:ext uri="{9D8B030D-6E8A-4147-A177-3AD203B41FA5}">
                      <a16:colId xmlns:a16="http://schemas.microsoft.com/office/drawing/2014/main" val="20000"/>
                    </a:ext>
                  </a:extLst>
                </a:gridCol>
                <a:gridCol w="6244253">
                  <a:extLst>
                    <a:ext uri="{9D8B030D-6E8A-4147-A177-3AD203B41FA5}">
                      <a16:colId xmlns:a16="http://schemas.microsoft.com/office/drawing/2014/main" val="20001"/>
                    </a:ext>
                  </a:extLst>
                </a:gridCol>
              </a:tblGrid>
              <a:tr h="316736">
                <a:tc rowSpan="8">
                  <a:txBody>
                    <a:bodyPr/>
                    <a:lstStyle/>
                    <a:p>
                      <a:pPr algn="l" fontAlgn="ctr"/>
                      <a:r>
                        <a:rPr lang="id-ID" sz="1800" u="none" strike="noStrike" dirty="0"/>
                        <a:t>Kolom Pemeriksaan Bulanan</a:t>
                      </a:r>
                      <a:endParaRPr lang="id-ID" sz="1800" b="0" i="0" u="none" strike="noStrike" dirty="0">
                        <a:solidFill>
                          <a:srgbClr val="000000"/>
                        </a:solidFill>
                        <a:latin typeface="Arial" panose="020B0604020202020204"/>
                      </a:endParaRPr>
                    </a:p>
                  </a:txBody>
                  <a:tcPr marL="8135" marR="8135" marT="8135" marB="0" anchor="ctr"/>
                </a:tc>
                <a:tc>
                  <a:txBody>
                    <a:bodyPr/>
                    <a:lstStyle/>
                    <a:p>
                      <a:pPr algn="just" fontAlgn="b"/>
                      <a:r>
                        <a:rPr lang="id-ID" sz="1800" u="none" strike="noStrike" dirty="0"/>
                        <a:t>·   Larutan suhu, diisi dengan:</a:t>
                      </a:r>
                      <a:endParaRPr lang="id-ID" sz="1800" b="0" i="0" u="none" strike="noStrike" dirty="0">
                        <a:solidFill>
                          <a:srgbClr val="000000"/>
                        </a:solidFill>
                        <a:latin typeface="Symbol" panose="05050102010706020507"/>
                      </a:endParaRPr>
                    </a:p>
                  </a:txBody>
                  <a:tcPr marL="8135" marR="8135" marT="8135" marB="0" anchor="b"/>
                </a:tc>
                <a:extLst>
                  <a:ext uri="{0D108BD9-81ED-4DB2-BD59-A6C34878D82A}">
                    <a16:rowId xmlns:a16="http://schemas.microsoft.com/office/drawing/2014/main" val="10000"/>
                  </a:ext>
                </a:extLst>
              </a:tr>
              <a:tr h="624350">
                <a:tc vMerge="1">
                  <a:txBody>
                    <a:bodyPr/>
                    <a:lstStyle/>
                    <a:p>
                      <a:endParaRPr lang="id-ID"/>
                    </a:p>
                  </a:txBody>
                  <a:tcPr/>
                </a:tc>
                <a:tc>
                  <a:txBody>
                    <a:bodyPr/>
                    <a:lstStyle/>
                    <a:p>
                      <a:pPr algn="just" fontAlgn="b"/>
                      <a:r>
                        <a:rPr lang="id-ID" sz="1800" u="none" strike="noStrike" dirty="0"/>
                        <a:t>- Ya jika melakukan penggantian larutan suhu (saline/aquadest)setiap satu bulan sekali</a:t>
                      </a:r>
                      <a:endParaRPr lang="id-ID"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1"/>
                  </a:ext>
                </a:extLst>
              </a:tr>
              <a:tr h="624350">
                <a:tc vMerge="1">
                  <a:txBody>
                    <a:bodyPr/>
                    <a:lstStyle/>
                    <a:p>
                      <a:endParaRPr lang="id-ID"/>
                    </a:p>
                  </a:txBody>
                  <a:tcPr/>
                </a:tc>
                <a:tc>
                  <a:txBody>
                    <a:bodyPr/>
                    <a:lstStyle/>
                    <a:p>
                      <a:pPr algn="just" fontAlgn="b"/>
                      <a:r>
                        <a:rPr lang="sv-SE" sz="1800" u="none" strike="noStrike" dirty="0"/>
                        <a:t>- Tidak jika tidak melakukan penggantian larutan suhu (saline/aquadest) setiap satu bulan sekali</a:t>
                      </a:r>
                      <a:endParaRPr lang="sv-SE"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2"/>
                  </a:ext>
                </a:extLst>
              </a:tr>
              <a:tr h="316736">
                <a:tc vMerge="1">
                  <a:txBody>
                    <a:bodyPr/>
                    <a:lstStyle/>
                    <a:p>
                      <a:endParaRPr lang="id-ID"/>
                    </a:p>
                  </a:txBody>
                  <a:tcPr/>
                </a:tc>
                <a:tc>
                  <a:txBody>
                    <a:bodyPr/>
                    <a:lstStyle/>
                    <a:p>
                      <a:pPr algn="just" fontAlgn="b"/>
                      <a:r>
                        <a:rPr lang="id-ID" sz="1800" u="none" strike="noStrike" dirty="0"/>
                        <a:t>·    Pemeriksaan alarm, diisi:</a:t>
                      </a:r>
                      <a:endParaRPr lang="id-ID"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3"/>
                  </a:ext>
                </a:extLst>
              </a:tr>
              <a:tr h="624350">
                <a:tc vMerge="1">
                  <a:txBody>
                    <a:bodyPr/>
                    <a:lstStyle/>
                    <a:p>
                      <a:endParaRPr lang="id-ID"/>
                    </a:p>
                  </a:txBody>
                  <a:tcPr/>
                </a:tc>
                <a:tc>
                  <a:txBody>
                    <a:bodyPr/>
                    <a:lstStyle/>
                    <a:p>
                      <a:pPr algn="just" fontAlgn="b"/>
                      <a:r>
                        <a:rPr lang="id-ID" sz="1800" u="none" strike="noStrike"/>
                        <a:t>-  Kolom tinggi, dengan nilai batas atas alarm berbunyi saat diperiksa</a:t>
                      </a:r>
                      <a:endParaRPr lang="id-ID" sz="1800" b="0" i="0" u="none" strike="noStrike">
                        <a:solidFill>
                          <a:srgbClr val="000000"/>
                        </a:solidFill>
                        <a:latin typeface="Symbol" panose="05050102010706020507"/>
                      </a:endParaRPr>
                    </a:p>
                  </a:txBody>
                  <a:tcPr marL="8135" marR="8135" marT="8135" marB="0" anchor="b"/>
                </a:tc>
                <a:extLst>
                  <a:ext uri="{0D108BD9-81ED-4DB2-BD59-A6C34878D82A}">
                    <a16:rowId xmlns:a16="http://schemas.microsoft.com/office/drawing/2014/main" val="10004"/>
                  </a:ext>
                </a:extLst>
              </a:tr>
              <a:tr h="624350">
                <a:tc vMerge="1">
                  <a:txBody>
                    <a:bodyPr/>
                    <a:lstStyle/>
                    <a:p>
                      <a:endParaRPr lang="id-ID"/>
                    </a:p>
                  </a:txBody>
                  <a:tcPr/>
                </a:tc>
                <a:tc>
                  <a:txBody>
                    <a:bodyPr/>
                    <a:lstStyle/>
                    <a:p>
                      <a:pPr algn="just" fontAlgn="b"/>
                      <a:r>
                        <a:rPr lang="id-ID" sz="1800" u="none" strike="noStrike" dirty="0"/>
                        <a:t>-  Kolom rendah, dengan nilai batas bawah alarm berbunyi saat diperiksa</a:t>
                      </a:r>
                      <a:endParaRPr lang="id-ID" sz="1800" b="0" i="0" u="none" strike="noStrike" dirty="0">
                        <a:solidFill>
                          <a:srgbClr val="000000"/>
                        </a:solidFill>
                        <a:latin typeface="Symbol" panose="05050102010706020507"/>
                      </a:endParaRPr>
                    </a:p>
                  </a:txBody>
                  <a:tcPr marL="8135" marR="8135" marT="8135" marB="0" anchor="b"/>
                </a:tc>
                <a:extLst>
                  <a:ext uri="{0D108BD9-81ED-4DB2-BD59-A6C34878D82A}">
                    <a16:rowId xmlns:a16="http://schemas.microsoft.com/office/drawing/2014/main" val="10005"/>
                  </a:ext>
                </a:extLst>
              </a:tr>
              <a:tr h="624350">
                <a:tc vMerge="1">
                  <a:txBody>
                    <a:bodyPr/>
                    <a:lstStyle/>
                    <a:p>
                      <a:endParaRPr lang="id-ID"/>
                    </a:p>
                  </a:txBody>
                  <a:tcPr/>
                </a:tc>
                <a:tc>
                  <a:txBody>
                    <a:bodyPr/>
                    <a:lstStyle/>
                    <a:p>
                      <a:pPr algn="l" fontAlgn="b"/>
                      <a:r>
                        <a:rPr lang="id-ID" sz="1800" u="none" strike="noStrike" dirty="0"/>
                        <a:t>Inisial, diisi dengan inisial petugas yang melakukan penggantian larutan suhu </a:t>
                      </a:r>
                      <a:endParaRPr lang="id-ID" sz="1800" b="0" i="0" u="none" strike="noStrike" dirty="0">
                        <a:solidFill>
                          <a:srgbClr val="000000"/>
                        </a:solidFill>
                        <a:latin typeface="Arial" panose="020B0604020202020204"/>
                      </a:endParaRPr>
                    </a:p>
                  </a:txBody>
                  <a:tcPr marL="8135" marR="8135" marT="8135" marB="0" anchor="b"/>
                </a:tc>
                <a:extLst>
                  <a:ext uri="{0D108BD9-81ED-4DB2-BD59-A6C34878D82A}">
                    <a16:rowId xmlns:a16="http://schemas.microsoft.com/office/drawing/2014/main" val="10006"/>
                  </a:ext>
                </a:extLst>
              </a:tr>
              <a:tr h="316736">
                <a:tc vMerge="1">
                  <a:txBody>
                    <a:bodyPr/>
                    <a:lstStyle/>
                    <a:p>
                      <a:endParaRPr lang="id-ID"/>
                    </a:p>
                  </a:txBody>
                  <a:tcPr/>
                </a:tc>
                <a:tc>
                  <a:txBody>
                    <a:bodyPr/>
                    <a:lstStyle/>
                    <a:p>
                      <a:pPr algn="l" fontAlgn="b"/>
                      <a:r>
                        <a:rPr lang="id-ID" sz="1800" u="none" strike="noStrike" dirty="0"/>
                        <a:t>dan pemeriksaan alarm</a:t>
                      </a:r>
                      <a:endParaRPr lang="id-ID" sz="1800" b="0" i="0" u="none" strike="noStrike" dirty="0">
                        <a:solidFill>
                          <a:srgbClr val="000000"/>
                        </a:solidFill>
                        <a:latin typeface="Calibri" panose="020F0502020204030204"/>
                      </a:endParaRPr>
                    </a:p>
                  </a:txBody>
                  <a:tcPr marL="8135" marR="8135" marT="8135" marB="0" anchor="b"/>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6627"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Mingguan dan Bulanan</a:t>
            </a:r>
          </a:p>
          <a:p>
            <a:pPr eaLnBrk="1" hangingPunct="1"/>
            <a:endParaRPr sz="2400" dirty="0"/>
          </a:p>
          <a:p>
            <a:pPr eaLnBrk="1" hangingPunct="1"/>
            <a:endParaRPr dirty="0"/>
          </a:p>
        </p:txBody>
      </p:sp>
      <p:graphicFrame>
        <p:nvGraphicFramePr>
          <p:cNvPr id="7" name="Table 6"/>
          <p:cNvGraphicFramePr>
            <a:graphicFrameLocks noGrp="1"/>
          </p:cNvGraphicFramePr>
          <p:nvPr/>
        </p:nvGraphicFramePr>
        <p:xfrm>
          <a:off x="857250" y="2143125"/>
          <a:ext cx="7715304" cy="4179880"/>
        </p:xfrm>
        <a:graphic>
          <a:graphicData uri="http://schemas.openxmlformats.org/drawingml/2006/table">
            <a:tbl>
              <a:tblPr>
                <a:tableStyleId>{5940675A-B579-460E-94D1-54222C63F5DA}</a:tableStyleId>
              </a:tblPr>
              <a:tblGrid>
                <a:gridCol w="1471051">
                  <a:extLst>
                    <a:ext uri="{9D8B030D-6E8A-4147-A177-3AD203B41FA5}">
                      <a16:colId xmlns:a16="http://schemas.microsoft.com/office/drawing/2014/main" val="20000"/>
                    </a:ext>
                  </a:extLst>
                </a:gridCol>
                <a:gridCol w="6244253">
                  <a:extLst>
                    <a:ext uri="{9D8B030D-6E8A-4147-A177-3AD203B41FA5}">
                      <a16:colId xmlns:a16="http://schemas.microsoft.com/office/drawing/2014/main" val="20001"/>
                    </a:ext>
                  </a:extLst>
                </a:gridCol>
              </a:tblGrid>
              <a:tr h="390491">
                <a:tc rowSpan="3">
                  <a:txBody>
                    <a:bodyPr/>
                    <a:lstStyle/>
                    <a:p>
                      <a:pPr algn="l" fontAlgn="ctr"/>
                      <a:r>
                        <a:rPr lang="id-ID" sz="1800" u="none" strike="noStrike" dirty="0"/>
                        <a:t>Kolom 3 bulanan</a:t>
                      </a:r>
                      <a:endParaRPr lang="id-ID" sz="1800" b="0" i="0" u="none" strike="noStrike" dirty="0">
                        <a:solidFill>
                          <a:srgbClr val="000000"/>
                        </a:solidFill>
                        <a:latin typeface="Arial" panose="020B0604020202020204"/>
                      </a:endParaRPr>
                    </a:p>
                  </a:txBody>
                  <a:tcPr marL="8135" marR="8135" marT="8135" marB="0" anchor="ctr"/>
                </a:tc>
                <a:tc>
                  <a:txBody>
                    <a:bodyPr/>
                    <a:lstStyle/>
                    <a:p>
                      <a:pPr algn="just" fontAlgn="b"/>
                      <a:r>
                        <a:rPr lang="id-ID" sz="1800" u="none" strike="noStrike" dirty="0"/>
                        <a:t>·    Power fail alarm, diisi dengan waktu yang dibutuhkan untuk alarm berbunyi lagi saat daya listrik mati</a:t>
                      </a:r>
                      <a:endParaRPr lang="id-ID"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0"/>
                  </a:ext>
                </a:extLst>
              </a:tr>
              <a:tr h="382356">
                <a:tc vMerge="1">
                  <a:txBody>
                    <a:bodyPr/>
                    <a:lstStyle/>
                    <a:p>
                      <a:endParaRPr lang="id-ID"/>
                    </a:p>
                  </a:txBody>
                  <a:tcPr/>
                </a:tc>
                <a:tc>
                  <a:txBody>
                    <a:bodyPr/>
                    <a:lstStyle/>
                    <a:p>
                      <a:pPr algn="just" fontAlgn="b"/>
                      <a:r>
                        <a:rPr lang="id-ID" sz="1800" u="none" strike="noStrike" dirty="0"/>
                        <a:t>·    Short term mute, diisi dengan waktu yang dibutuhkan saat alarm berbunyi setelah tombol mute ditekan</a:t>
                      </a:r>
                      <a:endParaRPr lang="id-ID"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1"/>
                  </a:ext>
                </a:extLst>
              </a:tr>
              <a:tr h="294495">
                <a:tc vMerge="1">
                  <a:txBody>
                    <a:bodyPr/>
                    <a:lstStyle/>
                    <a:p>
                      <a:endParaRPr lang="id-ID"/>
                    </a:p>
                  </a:txBody>
                  <a:tcPr/>
                </a:tc>
                <a:tc>
                  <a:txBody>
                    <a:bodyPr/>
                    <a:lstStyle/>
                    <a:p>
                      <a:pPr algn="l" fontAlgn="b"/>
                      <a:r>
                        <a:rPr lang="id-ID" sz="1800" u="none" strike="noStrike" dirty="0"/>
                        <a:t>Inisial, diisi dgn inisial petugas yg melakukan pemeriksaan power fail alarm &amp; short term mute</a:t>
                      </a:r>
                      <a:endParaRPr lang="id-ID" sz="1800" b="0" i="0" u="none" strike="noStrike" dirty="0">
                        <a:solidFill>
                          <a:srgbClr val="000000"/>
                        </a:solidFill>
                        <a:latin typeface="Arial" panose="020B0604020202020204"/>
                      </a:endParaRPr>
                    </a:p>
                  </a:txBody>
                  <a:tcPr marL="8135" marR="8135" marT="8135" marB="0" anchor="b"/>
                </a:tc>
                <a:extLst>
                  <a:ext uri="{0D108BD9-81ED-4DB2-BD59-A6C34878D82A}">
                    <a16:rowId xmlns:a16="http://schemas.microsoft.com/office/drawing/2014/main" val="10002"/>
                  </a:ext>
                </a:extLst>
              </a:tr>
              <a:tr h="162705">
                <a:tc rowSpan="5">
                  <a:txBody>
                    <a:bodyPr/>
                    <a:lstStyle/>
                    <a:p>
                      <a:pPr algn="l" fontAlgn="ctr"/>
                      <a:r>
                        <a:rPr lang="id-ID" sz="1800" u="none" strike="noStrike"/>
                        <a:t>Kolom 6 bulanan</a:t>
                      </a:r>
                      <a:endParaRPr lang="id-ID" sz="1800" b="0" i="0" u="none" strike="noStrike">
                        <a:solidFill>
                          <a:srgbClr val="000000"/>
                        </a:solidFill>
                        <a:latin typeface="Arial" panose="020B0604020202020204"/>
                      </a:endParaRPr>
                    </a:p>
                  </a:txBody>
                  <a:tcPr marL="8135" marR="8135" marT="8135" marB="0" anchor="ctr"/>
                </a:tc>
                <a:tc>
                  <a:txBody>
                    <a:bodyPr/>
                    <a:lstStyle/>
                    <a:p>
                      <a:pPr algn="l" fontAlgn="b"/>
                      <a:r>
                        <a:rPr lang="en-US" sz="1800" u="none" strike="noStrike" dirty="0"/>
                        <a:t>·    </a:t>
                      </a:r>
                      <a:r>
                        <a:rPr lang="en-US" sz="1800" u="none" strike="noStrike" dirty="0" err="1"/>
                        <a:t>Therm</a:t>
                      </a:r>
                      <a:r>
                        <a:rPr lang="en-US" sz="1800" u="none" strike="noStrike" dirty="0"/>
                        <a:t> </a:t>
                      </a:r>
                      <a:r>
                        <a:rPr lang="en-US" sz="1800" u="none" strike="noStrike" dirty="0" err="1"/>
                        <a:t>soln</a:t>
                      </a:r>
                      <a:r>
                        <a:rPr lang="en-US" sz="1800" u="none" strike="noStrike" dirty="0"/>
                        <a:t> replaced, </a:t>
                      </a:r>
                      <a:r>
                        <a:rPr lang="en-US" sz="1800" u="none" strike="noStrike" dirty="0" err="1"/>
                        <a:t>diisi</a:t>
                      </a:r>
                      <a:r>
                        <a:rPr lang="en-US" sz="1800" u="none" strike="noStrike" dirty="0"/>
                        <a:t> </a:t>
                      </a:r>
                      <a:r>
                        <a:rPr lang="en-US" sz="1800" u="none" strike="noStrike" dirty="0" err="1"/>
                        <a:t>dengan</a:t>
                      </a:r>
                      <a:r>
                        <a:rPr lang="en-US" sz="1800" u="none" strike="noStrike" dirty="0"/>
                        <a:t>:</a:t>
                      </a:r>
                      <a:endParaRPr lang="en-US" sz="1800" b="0" i="0" u="none" strike="noStrike" dirty="0">
                        <a:solidFill>
                          <a:srgbClr val="000000"/>
                        </a:solidFill>
                        <a:latin typeface="Symbol" panose="05050102010706020507"/>
                      </a:endParaRPr>
                    </a:p>
                  </a:txBody>
                  <a:tcPr marL="73217" marR="8135" marT="8135" marB="0" anchor="b">
                    <a:solidFill>
                      <a:srgbClr val="FFFF00"/>
                    </a:solidFill>
                  </a:tcPr>
                </a:tc>
                <a:extLst>
                  <a:ext uri="{0D108BD9-81ED-4DB2-BD59-A6C34878D82A}">
                    <a16:rowId xmlns:a16="http://schemas.microsoft.com/office/drawing/2014/main" val="10003"/>
                  </a:ext>
                </a:extLst>
              </a:tr>
              <a:tr h="325409">
                <a:tc vMerge="1">
                  <a:txBody>
                    <a:bodyPr/>
                    <a:lstStyle/>
                    <a:p>
                      <a:endParaRPr lang="id-ID"/>
                    </a:p>
                  </a:txBody>
                  <a:tcPr/>
                </a:tc>
                <a:tc>
                  <a:txBody>
                    <a:bodyPr/>
                    <a:lstStyle/>
                    <a:p>
                      <a:pPr algn="just" fontAlgn="b"/>
                      <a:r>
                        <a:rPr lang="id-ID" sz="1800" u="none" strike="noStrike" dirty="0"/>
                        <a:t>-  Ya jika melakukan penggantian larutan suhu (gliserol atau sesuai dengan rekomendasi pabrik) setiap enam bulan sekali</a:t>
                      </a:r>
                      <a:endParaRPr lang="id-ID"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4"/>
                  </a:ext>
                </a:extLst>
              </a:tr>
              <a:tr h="325409">
                <a:tc vMerge="1">
                  <a:txBody>
                    <a:bodyPr/>
                    <a:lstStyle/>
                    <a:p>
                      <a:endParaRPr lang="id-ID"/>
                    </a:p>
                  </a:txBody>
                  <a:tcPr/>
                </a:tc>
                <a:tc>
                  <a:txBody>
                    <a:bodyPr/>
                    <a:lstStyle/>
                    <a:p>
                      <a:pPr algn="just" fontAlgn="b"/>
                      <a:r>
                        <a:rPr lang="id-ID" sz="1800" u="none" strike="noStrike" dirty="0"/>
                        <a:t>- Tidak jika tidak melakukan penggantian larutan suhu (gliserol atau sesuai dengan rekomendasi pabrik) setiap enam bulan sekali</a:t>
                      </a:r>
                      <a:endParaRPr lang="id-ID" sz="1800" b="0" i="0" u="none" strike="noStrike" dirty="0">
                        <a:solidFill>
                          <a:srgbClr val="000000"/>
                        </a:solidFill>
                        <a:latin typeface="Symbol" panose="05050102010706020507"/>
                      </a:endParaRPr>
                    </a:p>
                  </a:txBody>
                  <a:tcPr marL="8135" marR="8135" marT="8135" marB="0" anchor="b">
                    <a:solidFill>
                      <a:srgbClr val="FFFF00"/>
                    </a:solidFill>
                  </a:tcPr>
                </a:tc>
                <a:extLst>
                  <a:ext uri="{0D108BD9-81ED-4DB2-BD59-A6C34878D82A}">
                    <a16:rowId xmlns:a16="http://schemas.microsoft.com/office/drawing/2014/main" val="10005"/>
                  </a:ext>
                </a:extLst>
              </a:tr>
              <a:tr h="162705">
                <a:tc vMerge="1">
                  <a:txBody>
                    <a:bodyPr/>
                    <a:lstStyle/>
                    <a:p>
                      <a:endParaRPr lang="id-ID"/>
                    </a:p>
                  </a:txBody>
                  <a:tcPr/>
                </a:tc>
                <a:tc>
                  <a:txBody>
                    <a:bodyPr/>
                    <a:lstStyle/>
                    <a:p>
                      <a:pPr algn="l" fontAlgn="b"/>
                      <a:r>
                        <a:rPr lang="id-ID" sz="1800" u="none" strike="noStrike" dirty="0"/>
                        <a:t>Inisial, diisi dengan inisial petugas yang melakukanTherm soln replaced </a:t>
                      </a:r>
                      <a:endParaRPr lang="id-ID" sz="1800" b="0" i="0" u="none" strike="noStrike" dirty="0">
                        <a:solidFill>
                          <a:srgbClr val="000000"/>
                        </a:solidFill>
                        <a:latin typeface="Arial" panose="020B0604020202020204"/>
                      </a:endParaRPr>
                    </a:p>
                  </a:txBody>
                  <a:tcPr marL="8135" marR="8135" marT="8135" marB="0" anchor="b"/>
                </a:tc>
                <a:extLst>
                  <a:ext uri="{0D108BD9-81ED-4DB2-BD59-A6C34878D82A}">
                    <a16:rowId xmlns:a16="http://schemas.microsoft.com/office/drawing/2014/main" val="10006"/>
                  </a:ext>
                </a:extLst>
              </a:tr>
              <a:tr h="170840">
                <a:tc vMerge="1">
                  <a:txBody>
                    <a:bodyPr/>
                    <a:lstStyle/>
                    <a:p>
                      <a:endParaRPr lang="id-ID"/>
                    </a:p>
                  </a:txBody>
                  <a:tcPr/>
                </a:tc>
                <a:tc>
                  <a:txBody>
                    <a:bodyPr/>
                    <a:lstStyle/>
                    <a:p>
                      <a:pPr algn="l" fontAlgn="b"/>
                      <a:r>
                        <a:rPr lang="fi-FI" sz="1800" u="none" strike="noStrike" dirty="0"/>
                        <a:t>(biasa dilakukan oleh vendor alat)</a:t>
                      </a:r>
                      <a:endParaRPr lang="fi-FI" sz="1800" b="0" i="0" u="none" strike="noStrike" dirty="0">
                        <a:solidFill>
                          <a:srgbClr val="000000"/>
                        </a:solidFill>
                        <a:latin typeface="Calibri" panose="020F0502020204030204"/>
                      </a:endParaRPr>
                    </a:p>
                  </a:txBody>
                  <a:tcPr marL="8135" marR="8135" marT="8135" marB="0" anchor="b"/>
                </a:tc>
                <a:extLst>
                  <a:ext uri="{0D108BD9-81ED-4DB2-BD59-A6C34878D82A}">
                    <a16:rowId xmlns:a16="http://schemas.microsoft.com/office/drawing/2014/main" val="10007"/>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7651"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Pemeriksaan Mingguan dan Bulanan</a:t>
            </a:r>
          </a:p>
          <a:p>
            <a:pPr eaLnBrk="1" hangingPunct="1"/>
            <a:endParaRPr sz="2400" dirty="0"/>
          </a:p>
          <a:p>
            <a:pPr eaLnBrk="1" hangingPunct="1"/>
            <a:endParaRPr dirty="0"/>
          </a:p>
        </p:txBody>
      </p:sp>
      <p:graphicFrame>
        <p:nvGraphicFramePr>
          <p:cNvPr id="5" name="Table 4"/>
          <p:cNvGraphicFramePr>
            <a:graphicFrameLocks noGrp="1"/>
          </p:cNvGraphicFramePr>
          <p:nvPr/>
        </p:nvGraphicFramePr>
        <p:xfrm>
          <a:off x="857250" y="2428875"/>
          <a:ext cx="7786742" cy="3889290"/>
        </p:xfrm>
        <a:graphic>
          <a:graphicData uri="http://schemas.openxmlformats.org/drawingml/2006/table">
            <a:tbl>
              <a:tblPr/>
              <a:tblGrid>
                <a:gridCol w="1484672">
                  <a:extLst>
                    <a:ext uri="{9D8B030D-6E8A-4147-A177-3AD203B41FA5}">
                      <a16:colId xmlns:a16="http://schemas.microsoft.com/office/drawing/2014/main" val="20000"/>
                    </a:ext>
                  </a:extLst>
                </a:gridCol>
                <a:gridCol w="6302070">
                  <a:extLst>
                    <a:ext uri="{9D8B030D-6E8A-4147-A177-3AD203B41FA5}">
                      <a16:colId xmlns:a16="http://schemas.microsoft.com/office/drawing/2014/main" val="20001"/>
                    </a:ext>
                  </a:extLst>
                </a:gridCol>
              </a:tblGrid>
              <a:tr h="260493">
                <a:tc rowSpan="4">
                  <a:txBody>
                    <a:bodyPr/>
                    <a:lstStyle/>
                    <a:p>
                      <a:pPr algn="l" fontAlgn="ctr"/>
                      <a:r>
                        <a:rPr lang="id-ID" sz="1800" b="0" i="0" u="none" strike="noStrike" dirty="0">
                          <a:solidFill>
                            <a:srgbClr val="000000"/>
                          </a:solidFill>
                          <a:latin typeface="+mn-lt"/>
                        </a:rPr>
                        <a:t>Kolom tahunan</a:t>
                      </a:r>
                    </a:p>
                  </a:txBody>
                  <a:tcPr marL="8135" marR="8135" marT="813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AU" sz="1800" b="0" i="0" u="none" strike="noStrike" dirty="0">
                          <a:solidFill>
                            <a:srgbClr val="000000"/>
                          </a:solidFill>
                          <a:latin typeface="+mn-lt"/>
                        </a:rPr>
                        <a:t>·    </a:t>
                      </a:r>
                      <a:r>
                        <a:rPr lang="en-AU" sz="1800" b="0" i="1" u="none" strike="noStrike" dirty="0" err="1">
                          <a:solidFill>
                            <a:srgbClr val="000000"/>
                          </a:solidFill>
                          <a:latin typeface="+mn-lt"/>
                        </a:rPr>
                        <a:t>Thermom</a:t>
                      </a:r>
                      <a:r>
                        <a:rPr lang="en-AU" sz="1800" b="0" i="1" u="none" strike="noStrike" dirty="0">
                          <a:solidFill>
                            <a:srgbClr val="000000"/>
                          </a:solidFill>
                          <a:latin typeface="+mn-lt"/>
                        </a:rPr>
                        <a:t> ref check, </a:t>
                      </a:r>
                      <a:r>
                        <a:rPr lang="en-AU" sz="1800" b="0" i="0" u="none" strike="noStrike" dirty="0" err="1">
                          <a:solidFill>
                            <a:srgbClr val="000000"/>
                          </a:solidFill>
                          <a:latin typeface="+mn-lt"/>
                        </a:rPr>
                        <a:t>diisi</a:t>
                      </a:r>
                      <a:r>
                        <a:rPr lang="en-AU" sz="1800" b="0" i="0" u="none" strike="noStrike" dirty="0">
                          <a:solidFill>
                            <a:srgbClr val="000000"/>
                          </a:solidFill>
                          <a:latin typeface="+mn-lt"/>
                        </a:rPr>
                        <a:t> </a:t>
                      </a:r>
                      <a:r>
                        <a:rPr lang="en-AU" sz="1800" b="0" i="0" u="none" strike="noStrike" dirty="0" err="1">
                          <a:solidFill>
                            <a:srgbClr val="000000"/>
                          </a:solidFill>
                          <a:latin typeface="+mn-lt"/>
                        </a:rPr>
                        <a:t>dengan</a:t>
                      </a:r>
                      <a:r>
                        <a:rPr lang="en-AU" sz="1800" b="0" i="0" u="none" strike="noStrike" dirty="0">
                          <a:solidFill>
                            <a:srgbClr val="000000"/>
                          </a:solidFill>
                          <a:latin typeface="+mn-lt"/>
                        </a:rPr>
                        <a:t>:</a:t>
                      </a:r>
                      <a:endParaRPr lang="id-ID" sz="1800" b="0" i="0" u="none" strike="noStrike" dirty="0">
                        <a:solidFill>
                          <a:srgbClr val="000000"/>
                        </a:solidFill>
                        <a:latin typeface="+mn-lt"/>
                      </a:endParaRPr>
                    </a:p>
                  </a:txBody>
                  <a:tcPr marL="73217" marR="8135" marT="81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0"/>
                  </a:ext>
                </a:extLst>
              </a:tr>
              <a:tr h="520984">
                <a:tc vMerge="1">
                  <a:txBody>
                    <a:bodyPr/>
                    <a:lstStyle/>
                    <a:p>
                      <a:endParaRPr lang="id-ID"/>
                    </a:p>
                  </a:txBody>
                  <a:tcPr/>
                </a:tc>
                <a:tc>
                  <a:txBody>
                    <a:bodyPr/>
                    <a:lstStyle/>
                    <a:p>
                      <a:pPr algn="just" fontAlgn="b"/>
                      <a:r>
                        <a:rPr lang="id-ID" sz="1800" b="0" i="0" u="none" strike="noStrike" dirty="0">
                          <a:solidFill>
                            <a:srgbClr val="000000"/>
                          </a:solidFill>
                          <a:latin typeface="+mn-lt"/>
                        </a:rPr>
                        <a:t>-  Ya jika melakukan analisa terhadap nilai akurasi perbedaan suhu antara T1 (suhu </a:t>
                      </a:r>
                      <a:r>
                        <a:rPr lang="id-ID" sz="1800" b="0" i="1" u="none" strike="noStrike" dirty="0">
                          <a:solidFill>
                            <a:srgbClr val="000000"/>
                          </a:solidFill>
                          <a:latin typeface="+mn-lt"/>
                        </a:rPr>
                        <a:t>display) </a:t>
                      </a:r>
                      <a:r>
                        <a:rPr lang="id-ID" sz="1800" b="0" i="0" u="none" strike="noStrike" dirty="0">
                          <a:solidFill>
                            <a:srgbClr val="000000"/>
                          </a:solidFill>
                          <a:latin typeface="+mn-lt"/>
                        </a:rPr>
                        <a:t>dengan T2 (suhu termometer pembanding) setiap satu tahun sekali</a:t>
                      </a:r>
                    </a:p>
                  </a:txBody>
                  <a:tcPr marL="8135" marR="8135" marT="81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extLst>
                  <a:ext uri="{0D108BD9-81ED-4DB2-BD59-A6C34878D82A}">
                    <a16:rowId xmlns:a16="http://schemas.microsoft.com/office/drawing/2014/main" val="10001"/>
                  </a:ext>
                </a:extLst>
              </a:tr>
              <a:tr h="520984">
                <a:tc vMerge="1">
                  <a:txBody>
                    <a:bodyPr/>
                    <a:lstStyle/>
                    <a:p>
                      <a:endParaRPr lang="id-ID"/>
                    </a:p>
                  </a:txBody>
                  <a:tcPr/>
                </a:tc>
                <a:tc>
                  <a:txBody>
                    <a:bodyPr/>
                    <a:lstStyle/>
                    <a:p>
                      <a:pPr algn="just" fontAlgn="b"/>
                      <a:r>
                        <a:rPr lang="id-ID" sz="1800" b="0" i="0" u="none" strike="noStrike" dirty="0">
                          <a:solidFill>
                            <a:srgbClr val="000000"/>
                          </a:solidFill>
                          <a:latin typeface="+mn-lt"/>
                        </a:rPr>
                        <a:t>- Tidak jika tidak melakukan analisa terhadap nilai akurasi perbedaan suhu antara T1 (suhu </a:t>
                      </a:r>
                      <a:r>
                        <a:rPr lang="id-ID" sz="1800" b="0" i="1" u="none" strike="noStrike" dirty="0">
                          <a:solidFill>
                            <a:srgbClr val="000000"/>
                          </a:solidFill>
                          <a:latin typeface="+mn-lt"/>
                        </a:rPr>
                        <a:t>display) </a:t>
                      </a:r>
                      <a:r>
                        <a:rPr lang="id-ID" sz="1800" b="0" i="0" u="none" strike="noStrike" dirty="0">
                          <a:solidFill>
                            <a:srgbClr val="000000"/>
                          </a:solidFill>
                          <a:latin typeface="+mn-lt"/>
                        </a:rPr>
                        <a:t>dengan T2 (suhu termometer pembanding) setiap satu tahun sekali</a:t>
                      </a:r>
                    </a:p>
                  </a:txBody>
                  <a:tcPr marL="8135" marR="8135" marT="81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00"/>
                    </a:solidFill>
                  </a:tcPr>
                </a:tc>
                <a:extLst>
                  <a:ext uri="{0D108BD9-81ED-4DB2-BD59-A6C34878D82A}">
                    <a16:rowId xmlns:a16="http://schemas.microsoft.com/office/drawing/2014/main" val="10002"/>
                  </a:ext>
                </a:extLst>
              </a:tr>
              <a:tr h="273517">
                <a:tc vMerge="1">
                  <a:txBody>
                    <a:bodyPr/>
                    <a:lstStyle/>
                    <a:p>
                      <a:endParaRPr lang="id-ID"/>
                    </a:p>
                  </a:txBody>
                  <a:tcPr/>
                </a:tc>
                <a:tc>
                  <a:txBody>
                    <a:bodyPr/>
                    <a:lstStyle/>
                    <a:p>
                      <a:pPr algn="l" fontAlgn="b"/>
                      <a:r>
                        <a:rPr lang="id-ID" sz="1800" b="0" i="0" u="none" strike="noStrike" dirty="0">
                          <a:solidFill>
                            <a:srgbClr val="000000"/>
                          </a:solidFill>
                          <a:latin typeface="+mn-lt"/>
                        </a:rPr>
                        <a:t>Inisial, diisi dengan inisial petugas yang melakukan</a:t>
                      </a:r>
                      <a:r>
                        <a:rPr lang="id-ID" sz="1800" b="0" i="1" u="none" strike="noStrike" dirty="0">
                          <a:solidFill>
                            <a:srgbClr val="000000"/>
                          </a:solidFill>
                          <a:latin typeface="+mn-lt"/>
                        </a:rPr>
                        <a:t>Thermom ref check</a:t>
                      </a:r>
                      <a:endParaRPr lang="id-ID" sz="1800" b="0" i="0" u="none" strike="noStrike" dirty="0">
                        <a:solidFill>
                          <a:srgbClr val="000000"/>
                        </a:solidFill>
                        <a:latin typeface="+mn-lt"/>
                      </a:endParaRPr>
                    </a:p>
                  </a:txBody>
                  <a:tcPr marL="8135" marR="8135" marT="813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507960">
                <a:tc>
                  <a:txBody>
                    <a:bodyPr/>
                    <a:lstStyle/>
                    <a:p>
                      <a:pPr algn="l" fontAlgn="ctr"/>
                      <a:r>
                        <a:rPr lang="en-AU" sz="1800" b="0" i="0" u="none" strike="noStrike">
                          <a:solidFill>
                            <a:srgbClr val="000000"/>
                          </a:solidFill>
                          <a:latin typeface="+mn-lt"/>
                          <a:cs typeface="Arial" panose="020B0604020202020204"/>
                        </a:rPr>
                        <a:t>Kolom Validasi Mingguan </a:t>
                      </a:r>
                      <a:endParaRPr lang="id-ID" sz="1800" b="0" i="0" u="none" strike="noStrike">
                        <a:solidFill>
                          <a:srgbClr val="000000"/>
                        </a:solidFill>
                        <a:latin typeface="+mn-lt"/>
                      </a:endParaRPr>
                    </a:p>
                  </a:txBody>
                  <a:tcPr marL="8135" marR="8135" marT="813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oleh</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kasi</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kabid</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kabag</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sebagai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pengecekan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mingguan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pencatatan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pemeriksaan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mingguan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bulanan</a:t>
                      </a:r>
                      <a:endParaRPr lang="id-ID" sz="1800" b="0" i="0" u="none" strike="noStrike" dirty="0">
                        <a:solidFill>
                          <a:srgbClr val="000000"/>
                        </a:solidFill>
                        <a:latin typeface="+mn-lt"/>
                      </a:endParaRPr>
                    </a:p>
                  </a:txBody>
                  <a:tcPr marL="8135" marR="8135" marT="813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3517">
                <a:tc>
                  <a:txBody>
                    <a:bodyPr/>
                    <a:lstStyle/>
                    <a:p>
                      <a:pPr algn="just" fontAlgn="t"/>
                      <a:r>
                        <a:rPr lang="id-ID" sz="1800" b="0" i="0" u="none" strike="noStrike">
                          <a:solidFill>
                            <a:srgbClr val="000000"/>
                          </a:solidFill>
                          <a:latin typeface="+mn-lt"/>
                          <a:cs typeface="Arial" panose="020B0604020202020204"/>
                        </a:rPr>
                        <a:t>Kolom Komentar</a:t>
                      </a:r>
                      <a:endParaRPr lang="id-ID" sz="1800" b="0" i="0" u="none" strike="noStrike">
                        <a:solidFill>
                          <a:srgbClr val="000000"/>
                        </a:solidFill>
                        <a:latin typeface="+mn-lt"/>
                      </a:endParaRPr>
                    </a:p>
                  </a:txBody>
                  <a:tcPr marL="8135" marR="8135" marT="813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catatan yang terjadi saat melakukan pemeriksaan mingguan dan bulanan</a:t>
                      </a:r>
                      <a:endParaRPr lang="id-ID" sz="1800" b="0" i="0" u="none" strike="noStrike" dirty="0">
                        <a:solidFill>
                          <a:srgbClr val="000000"/>
                        </a:solidFill>
                        <a:latin typeface="+mn-lt"/>
                      </a:endParaRPr>
                    </a:p>
                  </a:txBody>
                  <a:tcPr marL="8135" marR="8135" marT="813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8675"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Penggunaan Alat </a:t>
            </a:r>
          </a:p>
          <a:p>
            <a:pPr eaLnBrk="1" hangingPunct="1"/>
            <a:endParaRPr sz="2400" b="1" dirty="0"/>
          </a:p>
          <a:p>
            <a:pPr eaLnBrk="1" hangingPunct="1"/>
            <a:endParaRPr sz="2400" dirty="0"/>
          </a:p>
          <a:p>
            <a:pPr eaLnBrk="1" hangingPunct="1"/>
            <a:endParaRPr dirty="0"/>
          </a:p>
        </p:txBody>
      </p:sp>
      <p:graphicFrame>
        <p:nvGraphicFramePr>
          <p:cNvPr id="6" name="Table 5"/>
          <p:cNvGraphicFramePr>
            <a:graphicFrameLocks noGrp="1"/>
          </p:cNvGraphicFramePr>
          <p:nvPr/>
        </p:nvGraphicFramePr>
        <p:xfrm>
          <a:off x="714375" y="2214563"/>
          <a:ext cx="7858180" cy="4000519"/>
        </p:xfrm>
        <a:graphic>
          <a:graphicData uri="http://schemas.openxmlformats.org/drawingml/2006/table">
            <a:tbl>
              <a:tblPr/>
              <a:tblGrid>
                <a:gridCol w="1459377">
                  <a:extLst>
                    <a:ext uri="{9D8B030D-6E8A-4147-A177-3AD203B41FA5}">
                      <a16:colId xmlns:a16="http://schemas.microsoft.com/office/drawing/2014/main" val="20000"/>
                    </a:ext>
                  </a:extLst>
                </a:gridCol>
                <a:gridCol w="6398803">
                  <a:extLst>
                    <a:ext uri="{9D8B030D-6E8A-4147-A177-3AD203B41FA5}">
                      <a16:colId xmlns:a16="http://schemas.microsoft.com/office/drawing/2014/main" val="20001"/>
                    </a:ext>
                  </a:extLst>
                </a:gridCol>
              </a:tblGrid>
              <a:tr h="341083">
                <a:tc>
                  <a:txBody>
                    <a:bodyPr/>
                    <a:lstStyle/>
                    <a:p>
                      <a:pPr algn="ctr" fontAlgn="ctr"/>
                      <a:r>
                        <a:rPr lang="id-ID" sz="1800" b="1" i="0" u="none" strike="noStrike" dirty="0">
                          <a:solidFill>
                            <a:srgbClr val="000000"/>
                          </a:solidFill>
                          <a:latin typeface="+mn-lt"/>
                        </a:rPr>
                        <a:t>Variabel </a:t>
                      </a:r>
                    </a:p>
                  </a:txBody>
                  <a:tcPr marL="7924" marR="7924" marT="792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n-lt"/>
                        </a:rPr>
                        <a:t>Penjelasan</a:t>
                      </a:r>
                    </a:p>
                  </a:txBody>
                  <a:tcPr marL="7924" marR="7924" marT="792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08462">
                <a:tc>
                  <a:txBody>
                    <a:bodyPr/>
                    <a:lstStyle/>
                    <a:p>
                      <a:pPr algn="just" fontAlgn="t"/>
                      <a:r>
                        <a:rPr lang="id-ID" sz="1800" b="0" i="0" u="none" strike="noStrike" dirty="0">
                          <a:solidFill>
                            <a:srgbClr val="000000"/>
                          </a:solidFill>
                          <a:latin typeface="+mn-lt"/>
                          <a:cs typeface="Arial" panose="020B0604020202020204"/>
                        </a:rPr>
                        <a:t>Nama alat</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nama alat fasilitas penyimpanan darah yang dilakukan pencatatan penggunaan alat</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8563">
                <a:tc>
                  <a:txBody>
                    <a:bodyPr/>
                    <a:lstStyle/>
                    <a:p>
                      <a:pPr algn="just" fontAlgn="t"/>
                      <a:r>
                        <a:rPr lang="id-ID" sz="1800" b="0" i="0" u="none" strike="noStrike">
                          <a:solidFill>
                            <a:srgbClr val="000000"/>
                          </a:solidFill>
                          <a:latin typeface="+mn-lt"/>
                          <a:cs typeface="Arial" panose="020B0604020202020204"/>
                        </a:rPr>
                        <a:t>Tahun alat</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tahun alat tersebut mulai ada atau mulai digunakan</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08462">
                <a:tc>
                  <a:txBody>
                    <a:bodyPr/>
                    <a:lstStyle/>
                    <a:p>
                      <a:pPr algn="just" fontAlgn="t"/>
                      <a:r>
                        <a:rPr lang="id-ID" sz="1800" b="0" i="0" u="none" strike="noStrike">
                          <a:solidFill>
                            <a:srgbClr val="000000"/>
                          </a:solidFill>
                          <a:latin typeface="+mn-lt"/>
                          <a:cs typeface="Arial" panose="020B0604020202020204"/>
                        </a:rPr>
                        <a:t>Nomor Identifikasi</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nomor unik yang terdapat pada fasilitas penyimpanan darah</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8563">
                <a:tc>
                  <a:txBody>
                    <a:bodyPr/>
                    <a:lstStyle/>
                    <a:p>
                      <a:pPr algn="just" fontAlgn="t"/>
                      <a:r>
                        <a:rPr lang="id-ID" sz="1800" b="0" i="0" u="none" strike="noStrike">
                          <a:solidFill>
                            <a:srgbClr val="000000"/>
                          </a:solidFill>
                          <a:latin typeface="+mn-lt"/>
                          <a:cs typeface="Arial" panose="020B0604020202020204"/>
                        </a:rPr>
                        <a:t>Merek</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nama merek alat fasilitas penyimpanan darah</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08462">
                <a:tc>
                  <a:txBody>
                    <a:bodyPr/>
                    <a:lstStyle/>
                    <a:p>
                      <a:pPr algn="just" fontAlgn="t"/>
                      <a:r>
                        <a:rPr lang="id-ID" sz="1800" b="0" i="1" u="none" strike="noStrike">
                          <a:solidFill>
                            <a:srgbClr val="000000"/>
                          </a:solidFill>
                          <a:latin typeface="+mn-lt"/>
                          <a:cs typeface="Arial" panose="020B0604020202020204"/>
                        </a:rPr>
                        <a:t>Supplier </a:t>
                      </a:r>
                      <a:endParaRPr lang="id-ID" sz="1800" b="0" i="1"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dengan nama </a:t>
                      </a:r>
                      <a:r>
                        <a:rPr lang="id-ID" sz="1800" b="0" i="1" u="none" strike="noStrike">
                          <a:solidFill>
                            <a:srgbClr val="000000"/>
                          </a:solidFill>
                          <a:latin typeface="+mn-lt"/>
                          <a:cs typeface="Arial" panose="020B0604020202020204"/>
                        </a:rPr>
                        <a:t>supplier/</a:t>
                      </a:r>
                      <a:r>
                        <a:rPr lang="id-ID" sz="1800" b="0" i="0" u="none" strike="noStrike">
                          <a:solidFill>
                            <a:srgbClr val="000000"/>
                          </a:solidFill>
                          <a:latin typeface="+mn-lt"/>
                          <a:cs typeface="Arial" panose="020B0604020202020204"/>
                        </a:rPr>
                        <a:t>vendor alat fasilitas penyimpanan darah</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08462">
                <a:tc>
                  <a:txBody>
                    <a:bodyPr/>
                    <a:lstStyle/>
                    <a:p>
                      <a:pPr algn="just" fontAlgn="t"/>
                      <a:r>
                        <a:rPr lang="id-ID" sz="1800" b="0" i="0" u="none" strike="noStrike">
                          <a:solidFill>
                            <a:srgbClr val="000000"/>
                          </a:solidFill>
                          <a:latin typeface="+mn-lt"/>
                          <a:cs typeface="Arial" panose="020B0604020202020204"/>
                        </a:rPr>
                        <a:t>Lokasi</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lokasi ruangan yang terdapat aat fasilitas penyimpanan darah</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08462">
                <a:tc>
                  <a:txBody>
                    <a:bodyPr/>
                    <a:lstStyle/>
                    <a:p>
                      <a:pPr algn="just" fontAlgn="t"/>
                      <a:r>
                        <a:rPr lang="en-AU" sz="1800" b="0" i="0" u="none" strike="noStrike">
                          <a:solidFill>
                            <a:srgbClr val="000000"/>
                          </a:solidFill>
                          <a:latin typeface="+mn-lt"/>
                          <a:cs typeface="Arial" panose="020B0604020202020204"/>
                        </a:rPr>
                        <a:t>Kolom Tanggal</a:t>
                      </a:r>
                      <a:endParaRPr lang="en-AU"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tanggal</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bulan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tahun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dilakukannya</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pencatatan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penggunaan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alat</a:t>
                      </a:r>
                      <a:endParaRPr lang="en-AU"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29699"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Penggunaan Alat </a:t>
            </a:r>
          </a:p>
          <a:p>
            <a:pPr eaLnBrk="1" hangingPunct="1"/>
            <a:endParaRPr sz="2400" b="1" dirty="0"/>
          </a:p>
          <a:p>
            <a:pPr eaLnBrk="1" hangingPunct="1"/>
            <a:endParaRPr sz="2400" dirty="0"/>
          </a:p>
          <a:p>
            <a:pPr eaLnBrk="1" hangingPunct="1"/>
            <a:endParaRPr dirty="0"/>
          </a:p>
        </p:txBody>
      </p:sp>
      <p:graphicFrame>
        <p:nvGraphicFramePr>
          <p:cNvPr id="6" name="Table 5"/>
          <p:cNvGraphicFramePr>
            <a:graphicFrameLocks noGrp="1"/>
          </p:cNvGraphicFramePr>
          <p:nvPr/>
        </p:nvGraphicFramePr>
        <p:xfrm>
          <a:off x="714375" y="2214563"/>
          <a:ext cx="7858180" cy="3925695"/>
        </p:xfrm>
        <a:graphic>
          <a:graphicData uri="http://schemas.openxmlformats.org/drawingml/2006/table">
            <a:tbl>
              <a:tblPr/>
              <a:tblGrid>
                <a:gridCol w="1459377">
                  <a:extLst>
                    <a:ext uri="{9D8B030D-6E8A-4147-A177-3AD203B41FA5}">
                      <a16:colId xmlns:a16="http://schemas.microsoft.com/office/drawing/2014/main" val="20000"/>
                    </a:ext>
                  </a:extLst>
                </a:gridCol>
                <a:gridCol w="6398803">
                  <a:extLst>
                    <a:ext uri="{9D8B030D-6E8A-4147-A177-3AD203B41FA5}">
                      <a16:colId xmlns:a16="http://schemas.microsoft.com/office/drawing/2014/main" val="20001"/>
                    </a:ext>
                  </a:extLst>
                </a:gridCol>
              </a:tblGrid>
              <a:tr h="311991">
                <a:tc>
                  <a:txBody>
                    <a:bodyPr/>
                    <a:lstStyle/>
                    <a:p>
                      <a:pPr algn="ctr" fontAlgn="ctr"/>
                      <a:r>
                        <a:rPr lang="id-ID" sz="1800" b="1" i="0" u="none" strike="noStrike" dirty="0">
                          <a:solidFill>
                            <a:srgbClr val="000000"/>
                          </a:solidFill>
                          <a:latin typeface="Calibri" panose="020F0502020204030204"/>
                        </a:rPr>
                        <a:t>Variabel </a:t>
                      </a:r>
                    </a:p>
                  </a:txBody>
                  <a:tcPr marL="7924" marR="7924" marT="792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Calibri" panose="020F0502020204030204"/>
                        </a:rPr>
                        <a:t>Penjelasan</a:t>
                      </a:r>
                    </a:p>
                  </a:txBody>
                  <a:tcPr marL="7924" marR="7924" marT="792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5992">
                <a:tc rowSpan="2">
                  <a:txBody>
                    <a:bodyPr/>
                    <a:lstStyle/>
                    <a:p>
                      <a:pPr algn="l" fontAlgn="ctr"/>
                      <a:r>
                        <a:rPr lang="id-ID" sz="1800" b="0" i="0" u="none" strike="noStrike" dirty="0">
                          <a:solidFill>
                            <a:srgbClr val="000000"/>
                          </a:solidFill>
                          <a:latin typeface="+mn-lt"/>
                          <a:cs typeface="Arial" panose="020B0604020202020204"/>
                        </a:rPr>
                        <a:t>Kolom Kegiatan</a:t>
                      </a:r>
                      <a:endParaRPr lang="id-ID" sz="1800" b="0" i="0" u="none" strike="noStrike" dirty="0">
                        <a:solidFill>
                          <a:srgbClr val="000000"/>
                        </a:solidFill>
                        <a:latin typeface="+mn-lt"/>
                      </a:endParaRPr>
                    </a:p>
                  </a:txBody>
                  <a:tcPr marL="7924" marR="7924" marT="792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semua kegiatan yang terjadi terhadap alat fasilitas penyimpanan darah </a:t>
                      </a:r>
                    </a:p>
                  </a:txBody>
                  <a:tcPr marL="7924" marR="7924" marT="792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1"/>
                  </a:ext>
                </a:extLst>
              </a:tr>
              <a:tr h="275992">
                <a:tc vMerge="1">
                  <a:txBody>
                    <a:bodyPr/>
                    <a:lstStyle/>
                    <a:p>
                      <a:endParaRPr lang="id-ID"/>
                    </a:p>
                  </a:txBody>
                  <a:tcPr/>
                </a:tc>
                <a:tc>
                  <a:txBody>
                    <a:bodyPr/>
                    <a:lstStyle/>
                    <a:p>
                      <a:pPr algn="l" fontAlgn="b"/>
                      <a:r>
                        <a:rPr lang="fi-FI" sz="1800" b="0" i="0" u="none" strike="noStrike" dirty="0">
                          <a:solidFill>
                            <a:srgbClr val="000000"/>
                          </a:solidFill>
                          <a:latin typeface="+mn-lt"/>
                        </a:rPr>
                        <a:t>(instal, perawatan, kalibrasi maupun penggunaan rutin terhadap alat)</a:t>
                      </a:r>
                    </a:p>
                  </a:txBody>
                  <a:tcPr marL="7924" marR="7924" marT="7924"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434388">
                <a:tc>
                  <a:txBody>
                    <a:bodyPr/>
                    <a:lstStyle/>
                    <a:p>
                      <a:pPr algn="just" fontAlgn="t"/>
                      <a:r>
                        <a:rPr lang="id-ID" sz="1800" b="0" i="0" u="none" strike="noStrike">
                          <a:solidFill>
                            <a:srgbClr val="000000"/>
                          </a:solidFill>
                          <a:latin typeface="+mn-lt"/>
                          <a:cs typeface="Arial" panose="020B0604020202020204"/>
                        </a:rPr>
                        <a:t>Kolom Jam</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waktu dimulai hingga waktu selesai menggunakan alat fasilitas penyimpanan darah</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51993">
                <a:tc>
                  <a:txBody>
                    <a:bodyPr/>
                    <a:lstStyle/>
                    <a:p>
                      <a:pPr algn="just" fontAlgn="t"/>
                      <a:r>
                        <a:rPr lang="id-ID" sz="1800" b="0" i="0" u="none" strike="noStrike">
                          <a:solidFill>
                            <a:srgbClr val="000000"/>
                          </a:solidFill>
                          <a:latin typeface="+mn-lt"/>
                          <a:cs typeface="Arial" panose="020B0604020202020204"/>
                        </a:rPr>
                        <a:t>Kolom Inisial</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inisial</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petugas</a:t>
                      </a:r>
                      <a:r>
                        <a:rPr lang="en-AU" sz="1800" b="0" i="0" u="none" strike="noStrike" dirty="0">
                          <a:solidFill>
                            <a:srgbClr val="000000"/>
                          </a:solidFill>
                          <a:latin typeface="+mn-lt"/>
                          <a:cs typeface="Arial" panose="020B0604020202020204"/>
                        </a:rPr>
                        <a:t> yang </a:t>
                      </a:r>
                      <a:r>
                        <a:rPr lang="en-AU" sz="1800" b="0" i="0" u="none" strike="noStrike" dirty="0" err="1">
                          <a:solidFill>
                            <a:srgbClr val="000000"/>
                          </a:solidFill>
                          <a:latin typeface="+mn-lt"/>
                          <a:cs typeface="Arial" panose="020B0604020202020204"/>
                        </a:rPr>
                        <a:t>melakukan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pencatatan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penggunaan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alat</a:t>
                      </a:r>
                      <a:endParaRPr lang="en-AU"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34388">
                <a:tc>
                  <a:txBody>
                    <a:bodyPr/>
                    <a:lstStyle/>
                    <a:p>
                      <a:pPr algn="l" fontAlgn="t"/>
                      <a:r>
                        <a:rPr lang="en-AU" sz="1800" b="0" i="0" u="none" strike="noStrike">
                          <a:solidFill>
                            <a:srgbClr val="000000"/>
                          </a:solidFill>
                          <a:latin typeface="+mn-lt"/>
                          <a:cs typeface="Arial" panose="020B0604020202020204"/>
                        </a:rPr>
                        <a:t>Kolom Validasi Mingguan </a:t>
                      </a:r>
                      <a:endParaRPr lang="en-AU"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oleh</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kasi</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kabid</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kabag</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sebagai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pengecekan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mingguan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pencatatan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penggunaan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alat</a:t>
                      </a:r>
                      <a:endParaRPr lang="en-AU"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23194">
                <a:tc>
                  <a:txBody>
                    <a:bodyPr/>
                    <a:lstStyle/>
                    <a:p>
                      <a:pPr algn="just" fontAlgn="t"/>
                      <a:r>
                        <a:rPr lang="id-ID" sz="1800" b="0" i="0" u="none" strike="noStrike">
                          <a:solidFill>
                            <a:srgbClr val="000000"/>
                          </a:solidFill>
                          <a:latin typeface="+mn-lt"/>
                          <a:cs typeface="Arial" panose="020B0604020202020204"/>
                        </a:rPr>
                        <a:t>Kolom Keterangan</a:t>
                      </a:r>
                      <a:endParaRPr lang="id-ID" sz="1800" b="0" i="0" u="none" strike="noStrike">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catatan yang terjadi terhadap alat</a:t>
                      </a:r>
                      <a:endParaRPr lang="id-ID" sz="1800" b="0" i="0" u="none" strike="noStrike" dirty="0">
                        <a:solidFill>
                          <a:srgbClr val="000000"/>
                        </a:solidFill>
                        <a:latin typeface="+mn-lt"/>
                      </a:endParaRPr>
                    </a:p>
                  </a:txBody>
                  <a:tcPr marL="7924" marR="7924" marT="792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0723"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Pembersihan dan Perawatan Alat </a:t>
            </a:r>
          </a:p>
          <a:p>
            <a:pPr eaLnBrk="1" hangingPunct="1">
              <a:buNone/>
            </a:pPr>
            <a:r>
              <a:rPr sz="2400" b="1" dirty="0"/>
              <a:t> </a:t>
            </a:r>
          </a:p>
          <a:p>
            <a:pPr eaLnBrk="1" hangingPunct="1">
              <a:buNone/>
            </a:pPr>
            <a:r>
              <a:rPr sz="2400" b="1" dirty="0"/>
              <a:t> </a:t>
            </a:r>
          </a:p>
          <a:p>
            <a:pPr eaLnBrk="1" hangingPunct="1"/>
            <a:endParaRPr sz="2400" b="1" dirty="0"/>
          </a:p>
          <a:p>
            <a:pPr eaLnBrk="1" hangingPunct="1"/>
            <a:endParaRPr sz="2400" dirty="0"/>
          </a:p>
          <a:p>
            <a:pPr eaLnBrk="1" hangingPunct="1"/>
            <a:endParaRPr dirty="0"/>
          </a:p>
        </p:txBody>
      </p:sp>
      <p:graphicFrame>
        <p:nvGraphicFramePr>
          <p:cNvPr id="5" name="Table 4"/>
          <p:cNvGraphicFramePr>
            <a:graphicFrameLocks noGrp="1"/>
          </p:cNvGraphicFramePr>
          <p:nvPr/>
        </p:nvGraphicFramePr>
        <p:xfrm>
          <a:off x="857250" y="2357438"/>
          <a:ext cx="7643866" cy="3929090"/>
        </p:xfrm>
        <a:graphic>
          <a:graphicData uri="http://schemas.openxmlformats.org/drawingml/2006/table">
            <a:tbl>
              <a:tblPr/>
              <a:tblGrid>
                <a:gridCol w="1928826">
                  <a:extLst>
                    <a:ext uri="{9D8B030D-6E8A-4147-A177-3AD203B41FA5}">
                      <a16:colId xmlns:a16="http://schemas.microsoft.com/office/drawing/2014/main" val="20000"/>
                    </a:ext>
                  </a:extLst>
                </a:gridCol>
                <a:gridCol w="5715040">
                  <a:extLst>
                    <a:ext uri="{9D8B030D-6E8A-4147-A177-3AD203B41FA5}">
                      <a16:colId xmlns:a16="http://schemas.microsoft.com/office/drawing/2014/main" val="20001"/>
                    </a:ext>
                  </a:extLst>
                </a:gridCol>
              </a:tblGrid>
              <a:tr h="359833">
                <a:tc>
                  <a:txBody>
                    <a:bodyPr/>
                    <a:lstStyle/>
                    <a:p>
                      <a:pPr algn="ctr" fontAlgn="ctr"/>
                      <a:r>
                        <a:rPr lang="id-ID" sz="1800" b="1" i="0" u="none" strike="noStrike" dirty="0">
                          <a:solidFill>
                            <a:srgbClr val="000000"/>
                          </a:solidFill>
                          <a:latin typeface="+mn-lt"/>
                        </a:rPr>
                        <a:t>Variabel </a:t>
                      </a: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n-lt"/>
                        </a:rPr>
                        <a:t>Penjelasan</a:t>
                      </a: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09975">
                <a:tc rowSpan="2">
                  <a:txBody>
                    <a:bodyPr/>
                    <a:lstStyle/>
                    <a:p>
                      <a:pPr algn="l" fontAlgn="ctr"/>
                      <a:r>
                        <a:rPr lang="id-ID" sz="1800" b="0" i="0" u="none" strike="noStrike" dirty="0">
                          <a:solidFill>
                            <a:srgbClr val="000000"/>
                          </a:solidFill>
                          <a:latin typeface="+mn-lt"/>
                          <a:cs typeface="Arial" panose="020B0604020202020204"/>
                        </a:rPr>
                        <a:t>Jenis Fasilitas  Penyimpanan</a:t>
                      </a:r>
                      <a:endParaRPr lang="id-ID" sz="1800" b="0" i="0" u="none" strike="noStrike" dirty="0">
                        <a:solidFill>
                          <a:srgbClr val="000000"/>
                        </a:solidFill>
                        <a:latin typeface="+mn-lt"/>
                      </a:endParaRP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Diisi/dicek lis menurut jenis fasilitas penyimpanan darah yang dilakukan pembersihan dan  perawatan alat</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359833">
                <a:tc vMerge="1">
                  <a:txBody>
                    <a:bodyPr/>
                    <a:lstStyle/>
                    <a:p>
                      <a:endParaRPr lang="id-ID"/>
                    </a:p>
                  </a:txBody>
                  <a:tcPr/>
                </a:tc>
                <a:tc>
                  <a:txBody>
                    <a:bodyPr/>
                    <a:lstStyle/>
                    <a:p>
                      <a:pPr algn="just" fontAlgn="t"/>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09975">
                <a:tc rowSpan="2">
                  <a:txBody>
                    <a:bodyPr/>
                    <a:lstStyle/>
                    <a:p>
                      <a:pPr algn="l" fontAlgn="ctr"/>
                      <a:r>
                        <a:rPr lang="id-ID" sz="1800" b="0" i="0" u="none" strike="noStrike">
                          <a:solidFill>
                            <a:srgbClr val="000000"/>
                          </a:solidFill>
                          <a:latin typeface="+mn-lt"/>
                          <a:cs typeface="Arial" panose="020B0604020202020204"/>
                        </a:rPr>
                        <a:t>Lokasi</a:t>
                      </a:r>
                      <a:endParaRPr lang="id-ID" sz="1800" b="0" i="0" u="none" strike="noStrike">
                        <a:solidFill>
                          <a:srgbClr val="000000"/>
                        </a:solidFill>
                        <a:latin typeface="+mn-lt"/>
                      </a:endParaRP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sv-SE" sz="1800" b="0" i="0" u="none" strike="noStrike" dirty="0">
                          <a:solidFill>
                            <a:srgbClr val="000000"/>
                          </a:solidFill>
                          <a:latin typeface="+mn-lt"/>
                          <a:cs typeface="Arial" panose="020B0604020202020204"/>
                        </a:rPr>
                        <a:t>Diisi dengan nama lokasi ruangan yang terdapat fasilitas penyimpanan darah yang dilakukan </a:t>
                      </a:r>
                      <a:endParaRPr lang="sv-SE"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3"/>
                  </a:ext>
                </a:extLst>
              </a:tr>
              <a:tr h="359833">
                <a:tc vMerge="1">
                  <a:txBody>
                    <a:bodyPr/>
                    <a:lstStyle/>
                    <a:p>
                      <a:endParaRPr lang="id-ID"/>
                    </a:p>
                  </a:txBody>
                  <a:tcPr/>
                </a:tc>
                <a:tc>
                  <a:txBody>
                    <a:bodyPr/>
                    <a:lstStyle/>
                    <a:p>
                      <a:pPr algn="just" fontAlgn="t"/>
                      <a:r>
                        <a:rPr lang="id-ID" sz="1800" b="0" i="0" u="none" strike="noStrike">
                          <a:solidFill>
                            <a:srgbClr val="000000"/>
                          </a:solidFill>
                          <a:latin typeface="+mn-lt"/>
                        </a:rPr>
                        <a:t>pembersihan dan perawatan alat</a:t>
                      </a: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09975">
                <a:tc rowSpan="2">
                  <a:txBody>
                    <a:bodyPr/>
                    <a:lstStyle/>
                    <a:p>
                      <a:pPr algn="l" fontAlgn="ctr"/>
                      <a:r>
                        <a:rPr lang="id-ID" sz="1800" b="0" i="0" u="none" strike="noStrike">
                          <a:solidFill>
                            <a:srgbClr val="000000"/>
                          </a:solidFill>
                          <a:latin typeface="+mn-lt"/>
                          <a:cs typeface="Arial" panose="020B0604020202020204"/>
                        </a:rPr>
                        <a:t>Nomor Identifikasi</a:t>
                      </a:r>
                      <a:endParaRPr lang="id-ID" sz="1800" b="0" i="0" u="none" strike="noStrike">
                        <a:solidFill>
                          <a:srgbClr val="000000"/>
                        </a:solidFill>
                        <a:latin typeface="+mn-lt"/>
                      </a:endParaRP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nomor unik yang terdpt pd fasilitas penyimpanan yg dilakukan pembersihan </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5"/>
                  </a:ext>
                </a:extLst>
              </a:tr>
              <a:tr h="359833">
                <a:tc vMerge="1">
                  <a:txBody>
                    <a:bodyPr/>
                    <a:lstStyle/>
                    <a:p>
                      <a:endParaRPr lang="id-ID"/>
                    </a:p>
                  </a:txBody>
                  <a:tcPr/>
                </a:tc>
                <a:tc>
                  <a:txBody>
                    <a:bodyPr/>
                    <a:lstStyle/>
                    <a:p>
                      <a:pPr algn="just" fontAlgn="t"/>
                      <a:r>
                        <a:rPr lang="id-ID" sz="1800" b="0" i="0" u="none" strike="noStrike">
                          <a:solidFill>
                            <a:srgbClr val="000000"/>
                          </a:solidFill>
                          <a:latin typeface="+mn-lt"/>
                        </a:rPr>
                        <a:t>dan perawatan alat</a:t>
                      </a: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9833">
                <a:tc>
                  <a:txBody>
                    <a:bodyPr/>
                    <a:lstStyle/>
                    <a:p>
                      <a:pPr algn="just" fontAlgn="t"/>
                      <a:r>
                        <a:rPr lang="id-ID" sz="1800" b="0" i="0" u="none" strike="noStrike" dirty="0">
                          <a:solidFill>
                            <a:srgbClr val="000000"/>
                          </a:solidFill>
                          <a:latin typeface="+mn-lt"/>
                          <a:cs typeface="Arial" panose="020B0604020202020204"/>
                        </a:rPr>
                        <a:t>Rentang Suhu</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rentang suhu fasilitas penyimpanan darah</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1747"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Pembersihan dan Perawatan Alat </a:t>
            </a:r>
          </a:p>
          <a:p>
            <a:pPr eaLnBrk="1" hangingPunct="1">
              <a:buNone/>
            </a:pPr>
            <a:r>
              <a:rPr sz="2400" b="1" dirty="0"/>
              <a:t> </a:t>
            </a:r>
          </a:p>
          <a:p>
            <a:pPr eaLnBrk="1" hangingPunct="1">
              <a:buNone/>
            </a:pPr>
            <a:r>
              <a:rPr sz="2400" b="1" dirty="0"/>
              <a:t> </a:t>
            </a:r>
          </a:p>
          <a:p>
            <a:pPr eaLnBrk="1" hangingPunct="1"/>
            <a:endParaRPr sz="2400" b="1" dirty="0"/>
          </a:p>
          <a:p>
            <a:pPr eaLnBrk="1" hangingPunct="1"/>
            <a:endParaRPr sz="2400" dirty="0"/>
          </a:p>
          <a:p>
            <a:pPr eaLnBrk="1" hangingPunct="1"/>
            <a:endParaRPr dirty="0"/>
          </a:p>
        </p:txBody>
      </p:sp>
      <p:graphicFrame>
        <p:nvGraphicFramePr>
          <p:cNvPr id="5" name="Table 4"/>
          <p:cNvGraphicFramePr>
            <a:graphicFrameLocks noGrp="1"/>
          </p:cNvGraphicFramePr>
          <p:nvPr/>
        </p:nvGraphicFramePr>
        <p:xfrm>
          <a:off x="857250" y="2143125"/>
          <a:ext cx="7643866" cy="4143397"/>
        </p:xfrm>
        <a:graphic>
          <a:graphicData uri="http://schemas.openxmlformats.org/drawingml/2006/table">
            <a:tbl>
              <a:tblPr/>
              <a:tblGrid>
                <a:gridCol w="1928826">
                  <a:extLst>
                    <a:ext uri="{9D8B030D-6E8A-4147-A177-3AD203B41FA5}">
                      <a16:colId xmlns:a16="http://schemas.microsoft.com/office/drawing/2014/main" val="20000"/>
                    </a:ext>
                  </a:extLst>
                </a:gridCol>
                <a:gridCol w="5715040">
                  <a:extLst>
                    <a:ext uri="{9D8B030D-6E8A-4147-A177-3AD203B41FA5}">
                      <a16:colId xmlns:a16="http://schemas.microsoft.com/office/drawing/2014/main" val="20001"/>
                    </a:ext>
                  </a:extLst>
                </a:gridCol>
              </a:tblGrid>
              <a:tr h="322735">
                <a:tc>
                  <a:txBody>
                    <a:bodyPr/>
                    <a:lstStyle/>
                    <a:p>
                      <a:pPr algn="ctr" fontAlgn="ctr"/>
                      <a:r>
                        <a:rPr lang="id-ID" sz="1800" b="1" i="0" u="none" strike="noStrike" dirty="0">
                          <a:solidFill>
                            <a:srgbClr val="000000"/>
                          </a:solidFill>
                          <a:latin typeface="+mj-lt"/>
                        </a:rPr>
                        <a:t>Variabel </a:t>
                      </a: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j-lt"/>
                        </a:rPr>
                        <a:t>Penjelasan</a:t>
                      </a:r>
                    </a:p>
                  </a:txBody>
                  <a:tcPr marL="7593" marR="7593" marT="759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36777">
                <a:tc>
                  <a:txBody>
                    <a:bodyPr/>
                    <a:lstStyle/>
                    <a:p>
                      <a:pPr algn="just" fontAlgn="t"/>
                      <a:r>
                        <a:rPr lang="id-ID" sz="1800" b="0" i="0" u="none" strike="noStrike" dirty="0">
                          <a:solidFill>
                            <a:srgbClr val="000000"/>
                          </a:solidFill>
                          <a:latin typeface="+mn-lt"/>
                          <a:cs typeface="Arial" panose="020B0604020202020204"/>
                        </a:rPr>
                        <a:t>Pengaturan Alarm</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nilai pengaturan batas atas dan batas bawah alarm</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6777">
                <a:tc>
                  <a:txBody>
                    <a:bodyPr/>
                    <a:lstStyle/>
                    <a:p>
                      <a:pPr algn="just" fontAlgn="t"/>
                      <a:r>
                        <a:rPr lang="id-ID" sz="1800" b="0" i="0" u="none" strike="noStrike">
                          <a:solidFill>
                            <a:srgbClr val="000000"/>
                          </a:solidFill>
                          <a:latin typeface="+mn-lt"/>
                          <a:cs typeface="Arial" panose="020B0604020202020204"/>
                        </a:rPr>
                        <a:t>Merek</a:t>
                      </a:r>
                      <a:endParaRPr lang="id-ID" sz="1800" b="0" i="0" u="none" strike="noStrike">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merek fasilitas penyimpanan yang dilakukan pembersihan dan perawatan alat</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36777">
                <a:tc>
                  <a:txBody>
                    <a:bodyPr/>
                    <a:lstStyle/>
                    <a:p>
                      <a:pPr algn="just" fontAlgn="t"/>
                      <a:r>
                        <a:rPr lang="id-ID" sz="1800" b="0" i="0" u="none" strike="noStrike">
                          <a:solidFill>
                            <a:srgbClr val="000000"/>
                          </a:solidFill>
                          <a:latin typeface="+mn-lt"/>
                          <a:cs typeface="Arial" panose="020B0604020202020204"/>
                        </a:rPr>
                        <a:t>Bulan</a:t>
                      </a:r>
                      <a:endParaRPr lang="id-ID" sz="1800" b="0" i="0" u="none" strike="noStrike">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bulan dilakukannya pembersihan dan perawatan alat</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636777">
                <a:tc>
                  <a:txBody>
                    <a:bodyPr/>
                    <a:lstStyle/>
                    <a:p>
                      <a:pPr algn="just" fontAlgn="t"/>
                      <a:r>
                        <a:rPr lang="id-ID" sz="1800" b="0" i="0" u="none" strike="noStrike">
                          <a:solidFill>
                            <a:srgbClr val="000000"/>
                          </a:solidFill>
                          <a:latin typeface="+mn-lt"/>
                          <a:cs typeface="Arial" panose="020B0604020202020204"/>
                        </a:rPr>
                        <a:t>Tahun</a:t>
                      </a:r>
                      <a:endParaRPr lang="id-ID" sz="1800" b="0" i="0" u="none" strike="noStrike">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tahun dilakukannya pembersihan dan perawatan alat</a:t>
                      </a:r>
                      <a:endParaRPr lang="id-ID"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636777">
                <a:tc>
                  <a:txBody>
                    <a:bodyPr/>
                    <a:lstStyle/>
                    <a:p>
                      <a:pPr algn="just" fontAlgn="t"/>
                      <a:r>
                        <a:rPr lang="en-AU" sz="1800" b="0" i="0" u="none" strike="noStrike">
                          <a:solidFill>
                            <a:srgbClr val="000000"/>
                          </a:solidFill>
                          <a:latin typeface="+mn-lt"/>
                          <a:cs typeface="Arial" panose="020B0604020202020204"/>
                        </a:rPr>
                        <a:t>Kolom Tgl</a:t>
                      </a:r>
                      <a:endParaRPr lang="en-AU" sz="1800" b="0" i="0" u="none" strike="noStrike">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sv-SE" sz="1800" b="0" i="0" u="none" strike="noStrike" dirty="0">
                          <a:solidFill>
                            <a:srgbClr val="000000"/>
                          </a:solidFill>
                          <a:latin typeface="+mn-lt"/>
                          <a:cs typeface="Arial" panose="020B0604020202020204"/>
                        </a:rPr>
                        <a:t>Diisi dengan tanggal dilakukannya pembersihan dan perawatan alat</a:t>
                      </a:r>
                      <a:endParaRPr lang="sv-SE"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636777">
                <a:tc>
                  <a:txBody>
                    <a:bodyPr/>
                    <a:lstStyle/>
                    <a:p>
                      <a:pPr algn="just" fontAlgn="t"/>
                      <a:r>
                        <a:rPr lang="en-AU" sz="1800" b="0" i="0" u="none" strike="noStrike">
                          <a:solidFill>
                            <a:srgbClr val="000000"/>
                          </a:solidFill>
                          <a:latin typeface="+mn-lt"/>
                          <a:cs typeface="Arial" panose="020B0604020202020204"/>
                        </a:rPr>
                        <a:t>Kolom Jam</a:t>
                      </a:r>
                      <a:endParaRPr lang="en-AU" sz="1800" b="0" i="0" u="none" strike="noStrike">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dengan</a:t>
                      </a:r>
                      <a:r>
                        <a:rPr lang="en-AU" sz="1800" b="0" i="0" u="none" strike="noStrike" dirty="0">
                          <a:solidFill>
                            <a:srgbClr val="000000"/>
                          </a:solidFill>
                          <a:latin typeface="+mn-lt"/>
                          <a:cs typeface="Arial" panose="020B0604020202020204"/>
                        </a:rPr>
                        <a:t> jam </a:t>
                      </a:r>
                      <a:r>
                        <a:rPr lang="en-AU" sz="1800" b="0" i="0" u="none" strike="noStrike" dirty="0" err="1">
                          <a:solidFill>
                            <a:srgbClr val="000000"/>
                          </a:solidFill>
                          <a:latin typeface="+mn-lt"/>
                          <a:cs typeface="Arial" panose="020B0604020202020204"/>
                        </a:rPr>
                        <a:t>dilakukannya</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pembersihan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perawatan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alat</a:t>
                      </a:r>
                      <a:endParaRPr lang="en-AU" sz="1800" b="0" i="0" u="none" strike="noStrike" dirty="0">
                        <a:solidFill>
                          <a:srgbClr val="000000"/>
                        </a:solidFill>
                        <a:latin typeface="+mn-lt"/>
                      </a:endParaRPr>
                    </a:p>
                  </a:txBody>
                  <a:tcPr marL="7593" marR="7593" marT="759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2771"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Pembersihan dan Perawatan Alat </a:t>
            </a:r>
          </a:p>
          <a:p>
            <a:pPr eaLnBrk="1" hangingPunct="1">
              <a:buNone/>
            </a:pPr>
            <a:r>
              <a:rPr sz="2400" b="1" dirty="0"/>
              <a:t> </a:t>
            </a:r>
          </a:p>
          <a:p>
            <a:pPr eaLnBrk="1" hangingPunct="1">
              <a:buNone/>
            </a:pPr>
            <a:r>
              <a:rPr sz="2400" b="1" dirty="0"/>
              <a:t> </a:t>
            </a:r>
          </a:p>
          <a:p>
            <a:pPr eaLnBrk="1" hangingPunct="1"/>
            <a:endParaRPr sz="2400" b="1" dirty="0"/>
          </a:p>
          <a:p>
            <a:pPr eaLnBrk="1" hangingPunct="1"/>
            <a:endParaRPr sz="2400" dirty="0"/>
          </a:p>
          <a:p>
            <a:pPr eaLnBrk="1" hangingPunct="1"/>
            <a:endParaRPr dirty="0"/>
          </a:p>
        </p:txBody>
      </p:sp>
      <p:graphicFrame>
        <p:nvGraphicFramePr>
          <p:cNvPr id="6" name="Table 5"/>
          <p:cNvGraphicFramePr>
            <a:graphicFrameLocks noGrp="1"/>
          </p:cNvGraphicFramePr>
          <p:nvPr/>
        </p:nvGraphicFramePr>
        <p:xfrm>
          <a:off x="714375" y="2243138"/>
          <a:ext cx="8001056" cy="4462731"/>
        </p:xfrm>
        <a:graphic>
          <a:graphicData uri="http://schemas.openxmlformats.org/drawingml/2006/table">
            <a:tbl>
              <a:tblPr/>
              <a:tblGrid>
                <a:gridCol w="1534400">
                  <a:extLst>
                    <a:ext uri="{9D8B030D-6E8A-4147-A177-3AD203B41FA5}">
                      <a16:colId xmlns:a16="http://schemas.microsoft.com/office/drawing/2014/main" val="20000"/>
                    </a:ext>
                  </a:extLst>
                </a:gridCol>
                <a:gridCol w="6466656">
                  <a:extLst>
                    <a:ext uri="{9D8B030D-6E8A-4147-A177-3AD203B41FA5}">
                      <a16:colId xmlns:a16="http://schemas.microsoft.com/office/drawing/2014/main" val="20001"/>
                    </a:ext>
                  </a:extLst>
                </a:gridCol>
              </a:tblGrid>
              <a:tr h="262864">
                <a:tc rowSpan="3">
                  <a:txBody>
                    <a:bodyPr/>
                    <a:lstStyle/>
                    <a:p>
                      <a:pPr algn="l" fontAlgn="ctr"/>
                      <a:r>
                        <a:rPr lang="id-ID" sz="1800" b="0" i="0" u="none" strike="noStrike" dirty="0">
                          <a:solidFill>
                            <a:srgbClr val="000000"/>
                          </a:solidFill>
                          <a:latin typeface="+mn-lt"/>
                          <a:cs typeface="Arial" panose="020B0604020202020204"/>
                        </a:rPr>
                        <a:t>Kolom Harian</a:t>
                      </a:r>
                      <a:endParaRPr lang="id-ID" sz="1800" b="0" i="0" u="none" strike="noStrike" dirty="0">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
                      <a:r>
                        <a:rPr lang="id-ID" sz="1800" b="0" i="0" u="none" strike="noStrike" dirty="0">
                          <a:solidFill>
                            <a:srgbClr val="000000"/>
                          </a:solidFill>
                          <a:latin typeface="+mn-lt"/>
                          <a:cs typeface="Arial" panose="020B0604020202020204"/>
                        </a:rPr>
                        <a:t>Membersihkan noda/percikan, di kolom:</a:t>
                      </a:r>
                      <a:endParaRPr lang="id-ID"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0"/>
                  </a:ext>
                </a:extLst>
              </a:tr>
              <a:tr h="262864">
                <a:tc vMerge="1">
                  <a:txBody>
                    <a:bodyPr/>
                    <a:lstStyle/>
                    <a:p>
                      <a:endParaRPr lang="id-ID"/>
                    </a:p>
                  </a:txBody>
                  <a:tcPr/>
                </a:tc>
                <a:tc>
                  <a:txBody>
                    <a:bodyPr/>
                    <a:lstStyle/>
                    <a:p>
                      <a:pPr algn="just" fontAlgn="b"/>
                      <a:r>
                        <a:rPr lang="id-ID" sz="1800" b="0" i="0" u="none" strike="noStrike" dirty="0">
                          <a:solidFill>
                            <a:srgbClr val="000000"/>
                          </a:solidFill>
                          <a:latin typeface="+mn-lt"/>
                        </a:rPr>
                        <a:t>-Inisial, diisi dengan inisial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262864">
                <a:tc vMerge="1">
                  <a:txBody>
                    <a:bodyPr/>
                    <a:lstStyle/>
                    <a:p>
                      <a:endParaRPr lang="id-ID"/>
                    </a:p>
                  </a:txBody>
                  <a:tcPr/>
                </a:tc>
                <a:tc>
                  <a:txBody>
                    <a:bodyPr/>
                    <a:lstStyle/>
                    <a:p>
                      <a:pPr algn="l" fontAlgn="b"/>
                      <a:r>
                        <a:rPr lang="sv-SE" sz="1800" b="0" i="0" u="none" strike="noStrike" dirty="0">
                          <a:solidFill>
                            <a:srgbClr val="000000"/>
                          </a:solidFill>
                          <a:latin typeface="+mn-lt"/>
                        </a:rPr>
                        <a:t>Paraf, diisi dengan paraf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5381">
                <a:tc rowSpan="3">
                  <a:txBody>
                    <a:bodyPr/>
                    <a:lstStyle/>
                    <a:p>
                      <a:pPr algn="l" fontAlgn="ctr"/>
                      <a:r>
                        <a:rPr lang="id-ID" sz="1800" b="0" i="0" u="none" strike="noStrike">
                          <a:solidFill>
                            <a:srgbClr val="000000"/>
                          </a:solidFill>
                          <a:latin typeface="+mn-lt"/>
                          <a:cs typeface="Arial" panose="020B0604020202020204"/>
                        </a:rPr>
                        <a:t>Kolom Bulanan</a:t>
                      </a:r>
                      <a:endParaRPr lang="id-ID" sz="18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
                      <a:r>
                        <a:rPr lang="fi-FI" sz="1800" b="0" i="0" u="none" strike="noStrike" dirty="0">
                          <a:solidFill>
                            <a:srgbClr val="000000"/>
                          </a:solidFill>
                          <a:latin typeface="+mn-lt"/>
                          <a:cs typeface="Arial" panose="020B0604020202020204"/>
                        </a:rPr>
                        <a:t>Membersihkan permukaan luar, di kolom:</a:t>
                      </a:r>
                      <a:endParaRPr lang="fi-FI"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3"/>
                  </a:ext>
                </a:extLst>
              </a:tr>
              <a:tr h="275381">
                <a:tc vMerge="1">
                  <a:txBody>
                    <a:bodyPr/>
                    <a:lstStyle/>
                    <a:p>
                      <a:endParaRPr lang="id-ID"/>
                    </a:p>
                  </a:txBody>
                  <a:tcPr/>
                </a:tc>
                <a:tc>
                  <a:txBody>
                    <a:bodyPr/>
                    <a:lstStyle/>
                    <a:p>
                      <a:pPr algn="just" fontAlgn="b"/>
                      <a:r>
                        <a:rPr lang="id-ID" sz="1800" b="0" i="0" u="none" strike="noStrike" dirty="0">
                          <a:solidFill>
                            <a:srgbClr val="000000"/>
                          </a:solidFill>
                          <a:latin typeface="+mn-lt"/>
                        </a:rPr>
                        <a:t>-Inisial, diisi dengan inisial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275381">
                <a:tc vMerge="1">
                  <a:txBody>
                    <a:bodyPr/>
                    <a:lstStyle/>
                    <a:p>
                      <a:endParaRPr lang="id-ID"/>
                    </a:p>
                  </a:txBody>
                  <a:tcPr/>
                </a:tc>
                <a:tc>
                  <a:txBody>
                    <a:bodyPr/>
                    <a:lstStyle/>
                    <a:p>
                      <a:pPr algn="l" fontAlgn="b"/>
                      <a:r>
                        <a:rPr lang="sv-SE" sz="1800" b="0" i="0" u="none" strike="noStrike" dirty="0">
                          <a:solidFill>
                            <a:srgbClr val="000000"/>
                          </a:solidFill>
                          <a:latin typeface="+mn-lt"/>
                        </a:rPr>
                        <a:t>Paraf, diisi dengan paraf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32821">
                <a:tc rowSpan="3">
                  <a:txBody>
                    <a:bodyPr/>
                    <a:lstStyle/>
                    <a:p>
                      <a:pPr algn="l" fontAlgn="ctr"/>
                      <a:r>
                        <a:rPr lang="id-ID" sz="1800" b="0" i="0" u="none" strike="noStrike">
                          <a:solidFill>
                            <a:srgbClr val="000000"/>
                          </a:solidFill>
                          <a:latin typeface="+mn-lt"/>
                          <a:cs typeface="Arial" panose="020B0604020202020204"/>
                        </a:rPr>
                        <a:t>Kolom 3 Bulanan</a:t>
                      </a:r>
                      <a:endParaRPr lang="id-ID" sz="18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
                      <a:r>
                        <a:rPr lang="nl-NL" sz="1800" b="0" i="0" u="none" strike="noStrike" dirty="0">
                          <a:solidFill>
                            <a:srgbClr val="000000"/>
                          </a:solidFill>
                          <a:latin typeface="+mn-lt"/>
                          <a:cs typeface="Arial" panose="020B0604020202020204"/>
                        </a:rPr>
                        <a:t>Membersihkan permukaan dalam, permukaan bawah dan belakang, di kolom:</a:t>
                      </a:r>
                      <a:endParaRPr lang="nl-NL"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6"/>
                  </a:ext>
                </a:extLst>
              </a:tr>
              <a:tr h="232821">
                <a:tc vMerge="1">
                  <a:txBody>
                    <a:bodyPr/>
                    <a:lstStyle/>
                    <a:p>
                      <a:endParaRPr lang="id-ID"/>
                    </a:p>
                  </a:txBody>
                  <a:tcPr/>
                </a:tc>
                <a:tc>
                  <a:txBody>
                    <a:bodyPr/>
                    <a:lstStyle/>
                    <a:p>
                      <a:pPr algn="just" fontAlgn="b"/>
                      <a:r>
                        <a:rPr lang="id-ID" sz="1800" b="0" i="0" u="none" strike="noStrike" dirty="0">
                          <a:solidFill>
                            <a:srgbClr val="000000"/>
                          </a:solidFill>
                          <a:latin typeface="+mn-lt"/>
                        </a:rPr>
                        <a:t>-Inisial, diisi dengan inisial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232821">
                <a:tc vMerge="1">
                  <a:txBody>
                    <a:bodyPr/>
                    <a:lstStyle/>
                    <a:p>
                      <a:endParaRPr lang="id-ID"/>
                    </a:p>
                  </a:txBody>
                  <a:tcPr/>
                </a:tc>
                <a:tc>
                  <a:txBody>
                    <a:bodyPr/>
                    <a:lstStyle/>
                    <a:p>
                      <a:pPr algn="l" fontAlgn="b"/>
                      <a:r>
                        <a:rPr lang="sv-SE" sz="1800" b="0" i="0" u="none" strike="noStrike" dirty="0">
                          <a:solidFill>
                            <a:srgbClr val="000000"/>
                          </a:solidFill>
                          <a:latin typeface="+mn-lt"/>
                        </a:rPr>
                        <a:t>Paraf, diisi dengan paraf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3795"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Pembersihan dan Perawatan Alat </a:t>
            </a:r>
          </a:p>
          <a:p>
            <a:pPr eaLnBrk="1" hangingPunct="1">
              <a:buNone/>
            </a:pPr>
            <a:r>
              <a:rPr sz="2400" b="1" dirty="0"/>
              <a:t> </a:t>
            </a:r>
          </a:p>
          <a:p>
            <a:pPr eaLnBrk="1" hangingPunct="1">
              <a:buNone/>
            </a:pPr>
            <a:r>
              <a:rPr sz="2400" b="1" dirty="0"/>
              <a:t> </a:t>
            </a:r>
          </a:p>
          <a:p>
            <a:pPr eaLnBrk="1" hangingPunct="1"/>
            <a:endParaRPr sz="2400" b="1" dirty="0"/>
          </a:p>
          <a:p>
            <a:pPr eaLnBrk="1" hangingPunct="1"/>
            <a:endParaRPr sz="2400" dirty="0"/>
          </a:p>
          <a:p>
            <a:pPr eaLnBrk="1" hangingPunct="1"/>
            <a:endParaRPr dirty="0"/>
          </a:p>
        </p:txBody>
      </p:sp>
      <p:graphicFrame>
        <p:nvGraphicFramePr>
          <p:cNvPr id="6" name="Table 5"/>
          <p:cNvGraphicFramePr>
            <a:graphicFrameLocks noGrp="1"/>
          </p:cNvGraphicFramePr>
          <p:nvPr/>
        </p:nvGraphicFramePr>
        <p:xfrm>
          <a:off x="714375" y="2243138"/>
          <a:ext cx="8001056" cy="4186260"/>
        </p:xfrm>
        <a:graphic>
          <a:graphicData uri="http://schemas.openxmlformats.org/drawingml/2006/table">
            <a:tbl>
              <a:tblPr/>
              <a:tblGrid>
                <a:gridCol w="1534400">
                  <a:extLst>
                    <a:ext uri="{9D8B030D-6E8A-4147-A177-3AD203B41FA5}">
                      <a16:colId xmlns:a16="http://schemas.microsoft.com/office/drawing/2014/main" val="20000"/>
                    </a:ext>
                  </a:extLst>
                </a:gridCol>
                <a:gridCol w="6466656">
                  <a:extLst>
                    <a:ext uri="{9D8B030D-6E8A-4147-A177-3AD203B41FA5}">
                      <a16:colId xmlns:a16="http://schemas.microsoft.com/office/drawing/2014/main" val="20001"/>
                    </a:ext>
                  </a:extLst>
                </a:gridCol>
              </a:tblGrid>
              <a:tr h="837252">
                <a:tc rowSpan="3">
                  <a:txBody>
                    <a:bodyPr/>
                    <a:lstStyle/>
                    <a:p>
                      <a:pPr algn="l" fontAlgn="ctr"/>
                      <a:r>
                        <a:rPr lang="id-ID" sz="1800" b="0" i="0" u="none" strike="noStrike" dirty="0">
                          <a:solidFill>
                            <a:srgbClr val="000000"/>
                          </a:solidFill>
                          <a:latin typeface="+mn-lt"/>
                          <a:cs typeface="Arial" panose="020B0604020202020204"/>
                        </a:rPr>
                        <a:t>Kolom 6 Bulanan</a:t>
                      </a:r>
                      <a:endParaRPr lang="id-ID" sz="1800" b="0" i="0" u="none" strike="noStrike" dirty="0">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cs typeface="Arial" panose="020B0604020202020204"/>
                        </a:rPr>
                        <a:t>Perawatan tambahan sesuai dengan rekomendasi pabrik, di kolom:</a:t>
                      </a:r>
                      <a:endParaRPr lang="id-ID"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0"/>
                  </a:ext>
                </a:extLst>
              </a:tr>
              <a:tr h="837252">
                <a:tc vMerge="1">
                  <a:txBody>
                    <a:bodyPr/>
                    <a:lstStyle/>
                    <a:p>
                      <a:endParaRPr lang="id-ID"/>
                    </a:p>
                  </a:txBody>
                  <a:tcPr/>
                </a:tc>
                <a:tc>
                  <a:txBody>
                    <a:bodyPr/>
                    <a:lstStyle/>
                    <a:p>
                      <a:pPr algn="just" fontAlgn="b"/>
                      <a:r>
                        <a:rPr lang="id-ID" sz="1800" b="0" i="0" u="none" strike="noStrike" dirty="0">
                          <a:solidFill>
                            <a:srgbClr val="000000"/>
                          </a:solidFill>
                          <a:latin typeface="+mn-lt"/>
                        </a:rPr>
                        <a:t>-Inisial, diisi dengan inisial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837252">
                <a:tc vMerge="1">
                  <a:txBody>
                    <a:bodyPr/>
                    <a:lstStyle/>
                    <a:p>
                      <a:endParaRPr lang="id-ID"/>
                    </a:p>
                  </a:txBody>
                  <a:tcPr/>
                </a:tc>
                <a:tc>
                  <a:txBody>
                    <a:bodyPr/>
                    <a:lstStyle/>
                    <a:p>
                      <a:pPr algn="l" fontAlgn="b"/>
                      <a:r>
                        <a:rPr lang="sv-SE" sz="1800" b="0" i="0" u="none" strike="noStrike" dirty="0">
                          <a:solidFill>
                            <a:srgbClr val="000000"/>
                          </a:solidFill>
                          <a:latin typeface="+mn-lt"/>
                        </a:rPr>
                        <a:t>Paraf, diisi dengan paraf petugas yang melakukan pembersihan dan perawatan alat</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37252">
                <a:tc>
                  <a:txBody>
                    <a:bodyPr/>
                    <a:lstStyle/>
                    <a:p>
                      <a:pPr algn="l" fontAlgn="ctr"/>
                      <a:r>
                        <a:rPr lang="en-AU" sz="1800" b="0" i="0" u="none" strike="noStrike">
                          <a:solidFill>
                            <a:srgbClr val="000000"/>
                          </a:solidFill>
                          <a:latin typeface="+mn-lt"/>
                          <a:cs typeface="Arial" panose="020B0604020202020204"/>
                        </a:rPr>
                        <a:t>Kolom Validasi Mingguan</a:t>
                      </a:r>
                      <a:endParaRPr lang="en-AU" sz="18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AU" sz="1800" b="0" i="0" u="none" strike="noStrike" dirty="0" err="1">
                          <a:solidFill>
                            <a:srgbClr val="000000"/>
                          </a:solidFill>
                          <a:latin typeface="+mn-lt"/>
                          <a:cs typeface="Arial" panose="020B0604020202020204"/>
                        </a:rPr>
                        <a:t>Diisi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oleh</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kasi</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kabid</a:t>
                      </a:r>
                      <a:r>
                        <a:rPr lang="en-AU" sz="1800" b="0" i="0" u="none" strike="noStrike" dirty="0">
                          <a:solidFill>
                            <a:srgbClr val="000000"/>
                          </a:solidFill>
                          <a:latin typeface="+mn-lt"/>
                          <a:cs typeface="Arial" panose="020B0604020202020204"/>
                        </a:rPr>
                        <a:t>/</a:t>
                      </a:r>
                      <a:r>
                        <a:rPr lang="en-AU" sz="1800" b="0" i="0" u="none" strike="noStrike" dirty="0" err="1">
                          <a:solidFill>
                            <a:srgbClr val="000000"/>
                          </a:solidFill>
                          <a:latin typeface="+mn-lt"/>
                          <a:cs typeface="Arial" panose="020B0604020202020204"/>
                        </a:rPr>
                        <a:t>kabag</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sebagai</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pengecekan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mingguan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pencatatan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pembersihan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dan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perawatan</a:t>
                      </a:r>
                      <a:r>
                        <a:rPr lang="en-AU" sz="1800" b="0" i="0" u="none" strike="noStrike" dirty="0">
                          <a:solidFill>
                            <a:srgbClr val="000000"/>
                          </a:solidFill>
                          <a:latin typeface="+mn-lt"/>
                          <a:cs typeface="Arial" panose="020B0604020202020204"/>
                        </a:rPr>
                        <a:t> </a:t>
                      </a:r>
                      <a:r>
                        <a:rPr lang="en-AU" sz="1800" b="0" i="0" u="none" strike="noStrike" dirty="0" err="1">
                          <a:solidFill>
                            <a:srgbClr val="000000"/>
                          </a:solidFill>
                          <a:latin typeface="+mn-lt"/>
                          <a:cs typeface="Arial" panose="020B0604020202020204"/>
                        </a:rPr>
                        <a:t>alat</a:t>
                      </a:r>
                      <a:endParaRPr lang="en-AU"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37252">
                <a:tc>
                  <a:txBody>
                    <a:bodyPr/>
                    <a:lstStyle/>
                    <a:p>
                      <a:pPr algn="just" fontAlgn="ctr"/>
                      <a:r>
                        <a:rPr lang="id-ID" sz="1800" b="0" i="0" u="none" strike="noStrike">
                          <a:solidFill>
                            <a:srgbClr val="000000"/>
                          </a:solidFill>
                          <a:latin typeface="+mn-lt"/>
                          <a:cs typeface="Arial" panose="020B0604020202020204"/>
                        </a:rPr>
                        <a:t>Kolom Keterangan</a:t>
                      </a:r>
                      <a:endParaRPr lang="id-ID" sz="18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catatan yang terjadi saat pembersihan dan perawatan alat (kecelakaan kerja, dsb)</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28625" y="0"/>
            <a:ext cx="8229600" cy="1143000"/>
          </a:xfrm>
          <a:ln/>
        </p:spPr>
        <p:txBody>
          <a:bodyPr vert="horz" wrap="square" lIns="0" tIns="45720" rIns="0" bIns="0" anchor="b" anchorCtr="0"/>
          <a:lstStyle/>
          <a:p>
            <a:pPr eaLnBrk="1" hangingPunct="1"/>
            <a:r>
              <a:rPr sz="4400" b="1" dirty="0"/>
              <a:t>Penyimpanan</a:t>
            </a:r>
          </a:p>
        </p:txBody>
      </p:sp>
      <p:sp>
        <p:nvSpPr>
          <p:cNvPr id="3" name="Content Placeholder 2"/>
          <p:cNvSpPr>
            <a:spLocks noGrp="1"/>
          </p:cNvSpPr>
          <p:nvPr>
            <p:ph sz="half" idx="1"/>
          </p:nvPr>
        </p:nvSpPr>
        <p:spPr>
          <a:xfrm>
            <a:off x="500063" y="1428750"/>
            <a:ext cx="4038600" cy="4937125"/>
          </a:xfrm>
          <a:solidFill>
            <a:schemeClr val="accent3">
              <a:lumMod val="20000"/>
              <a:lumOff val="80000"/>
            </a:schemeClr>
          </a:solidFill>
          <a:ln>
            <a:solidFill>
              <a:schemeClr val="tx1"/>
            </a:solidFill>
          </a:ln>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2600" b="1" i="0" u="none" strike="noStrike" kern="1200" cap="none" spc="0" normalizeH="0" baseline="0" noProof="0" dirty="0">
                <a:ln>
                  <a:noFill/>
                </a:ln>
                <a:solidFill>
                  <a:schemeClr val="tx1"/>
                </a:solidFill>
                <a:effectLst/>
                <a:uLnTx/>
                <a:uFillTx/>
                <a:latin typeface="+mn-lt"/>
                <a:ea typeface="+mn-ea"/>
                <a:cs typeface="+mn-cs"/>
              </a:rPr>
              <a:t>Persiapan bahan &amp; alat</a:t>
            </a: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Alat Proteksi Diri (APD) : masker, sepatu lab/</a:t>
            </a:r>
            <a:r>
              <a:rPr kumimoji="0" lang="fi-FI" sz="2600" b="0" i="1" u="none" strike="noStrike" kern="1200" cap="none" spc="0" normalizeH="0" baseline="0" noProof="0" dirty="0">
                <a:ln>
                  <a:noFill/>
                </a:ln>
                <a:solidFill>
                  <a:schemeClr val="tx1"/>
                </a:solidFill>
                <a:effectLst/>
                <a:uLnTx/>
                <a:uFillTx/>
                <a:latin typeface="+mn-lt"/>
                <a:ea typeface="+mn-ea"/>
                <a:cs typeface="+mn-cs"/>
              </a:rPr>
              <a:t>shoe cover</a:t>
            </a:r>
            <a:r>
              <a:rPr kumimoji="0" lang="fi-FI" sz="2600" b="0" i="0" u="none" strike="noStrike" kern="1200" cap="none" spc="0" normalizeH="0" baseline="0" noProof="0" dirty="0">
                <a:ln>
                  <a:noFill/>
                </a:ln>
                <a:solidFill>
                  <a:schemeClr val="tx1"/>
                </a:solidFill>
                <a:effectLst/>
                <a:uLnTx/>
                <a:uFillTx/>
                <a:latin typeface="+mn-lt"/>
                <a:ea typeface="+mn-ea"/>
                <a:cs typeface="+mn-cs"/>
              </a:rPr>
              <a:t>, jas lab, sarung tangan</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1" u="none" strike="noStrike" kern="1200" cap="none" spc="0" normalizeH="0" baseline="0" noProof="0" dirty="0">
                <a:ln>
                  <a:noFill/>
                </a:ln>
                <a:solidFill>
                  <a:schemeClr val="tx1"/>
                </a:solidFill>
                <a:effectLst/>
                <a:uLnTx/>
                <a:uFillTx/>
                <a:latin typeface="+mn-lt"/>
                <a:ea typeface="+mn-ea"/>
                <a:cs typeface="+mn-cs"/>
              </a:rPr>
              <a:t>Cool Box</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1" u="none" strike="noStrike" kern="1200" cap="none" spc="0" normalizeH="0" baseline="0" noProof="0" dirty="0">
                <a:ln>
                  <a:noFill/>
                </a:ln>
                <a:solidFill>
                  <a:schemeClr val="tx1"/>
                </a:solidFill>
                <a:effectLst/>
                <a:uLnTx/>
                <a:uFillTx/>
                <a:latin typeface="+mn-lt"/>
                <a:ea typeface="+mn-ea"/>
                <a:cs typeface="+mn-cs"/>
              </a:rPr>
              <a:t>Ice Pack/dry Ice</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Penyekat darah </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1" u="none" strike="noStrike" kern="1200" cap="none" spc="0" normalizeH="0" baseline="0" noProof="0" dirty="0">
                <a:ln>
                  <a:noFill/>
                </a:ln>
                <a:solidFill>
                  <a:schemeClr val="tx1"/>
                </a:solidFill>
                <a:effectLst/>
                <a:uLnTx/>
                <a:uFillTx/>
                <a:latin typeface="+mn-lt"/>
                <a:ea typeface="+mn-ea"/>
                <a:cs typeface="+mn-cs"/>
              </a:rPr>
              <a:t>Beaker  glass</a:t>
            </a:r>
            <a:r>
              <a:rPr kumimoji="0" lang="fi-FI" sz="2600" b="0" i="0" u="none" strike="noStrike" kern="1200" cap="none" spc="0" normalizeH="0" baseline="0" noProof="0" dirty="0">
                <a:ln>
                  <a:noFill/>
                </a:ln>
                <a:solidFill>
                  <a:schemeClr val="tx1"/>
                </a:solidFill>
                <a:effectLst/>
                <a:uLnTx/>
                <a:uFillTx/>
                <a:latin typeface="+mn-lt"/>
                <a:ea typeface="+mn-ea"/>
                <a:cs typeface="+mn-cs"/>
              </a:rPr>
              <a:t>  500ml</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mn-cs"/>
              </a:rPr>
              <a:t>NaCl</a:t>
            </a:r>
            <a:r>
              <a:rPr kumimoji="0" lang="fi-FI" sz="2600" b="0" i="0" u="none" strike="noStrike" kern="1200" cap="none" spc="0" normalizeH="0" baseline="0" noProof="0" dirty="0">
                <a:ln>
                  <a:noFill/>
                </a:ln>
                <a:solidFill>
                  <a:schemeClr val="tx1"/>
                </a:solidFill>
                <a:effectLst/>
                <a:uLnTx/>
                <a:uFillTx/>
                <a:latin typeface="+mn-lt"/>
                <a:ea typeface="+mn-ea"/>
                <a:cs typeface="+mn-cs"/>
              </a:rPr>
              <a:t> 0,9%</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46405" marR="0" lvl="2" indent="-189230" algn="l" defTabSz="914400" rtl="0" eaLnBrk="1" fontAlgn="auto" latinLnBrk="0" hangingPunct="1">
              <a:lnSpc>
                <a:spcPct val="100000"/>
              </a:lnSpc>
              <a:spcBef>
                <a:spcPct val="20000"/>
              </a:spcBef>
              <a:spcAft>
                <a:spcPts val="0"/>
              </a:spcAft>
              <a:buClrTx/>
              <a:buSzPct val="95000"/>
              <a:buFont typeface="Wingdings 2"/>
              <a:buChar char=""/>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Komponen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siap</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pakai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46405" marR="0" lvl="2" indent="-189230" algn="l" defTabSz="914400" rtl="0" eaLnBrk="1" fontAlgn="auto" latinLnBrk="0" hangingPunct="1">
              <a:lnSpc>
                <a:spcPct val="100000"/>
              </a:lnSpc>
              <a:spcBef>
                <a:spcPct val="20000"/>
              </a:spcBef>
              <a:spcAft>
                <a:spcPts val="0"/>
              </a:spcAft>
              <a:buClrTx/>
              <a:buSzPct val="95000"/>
              <a:buFont typeface="Wingdings 2"/>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mn-cs"/>
              </a:rPr>
              <a:t>Detergent </a:t>
            </a:r>
          </a:p>
          <a:p>
            <a:pPr marL="446405" marR="0" lvl="2" indent="-189230" algn="l" defTabSz="914400" rtl="0" eaLnBrk="1" fontAlgn="auto" latinLnBrk="0" hangingPunct="1">
              <a:lnSpc>
                <a:spcPct val="100000"/>
              </a:lnSpc>
              <a:spcBef>
                <a:spcPct val="20000"/>
              </a:spcBef>
              <a:spcAft>
                <a:spcPts val="0"/>
              </a:spcAft>
              <a:buClrTx/>
              <a:buSzPct val="95000"/>
              <a:buFont typeface="Wingdings 2"/>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mn-cs"/>
              </a:rPr>
              <a:t>Air hangat</a:t>
            </a:r>
          </a:p>
          <a:p>
            <a:pPr marL="446405" marR="0" lvl="2" indent="-189230" algn="l" defTabSz="914400" rtl="0" eaLnBrk="1" fontAlgn="auto" latinLnBrk="0" hangingPunct="1">
              <a:lnSpc>
                <a:spcPct val="100000"/>
              </a:lnSpc>
              <a:spcBef>
                <a:spcPct val="20000"/>
              </a:spcBef>
              <a:spcAft>
                <a:spcPts val="0"/>
              </a:spcAft>
              <a:buClrTx/>
              <a:buSzPct val="95000"/>
              <a:buFont typeface="Wingdings 2"/>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mn-cs"/>
              </a:rPr>
              <a:t>Tissu kesat</a:t>
            </a:r>
          </a:p>
          <a:p>
            <a:pPr marL="446405" marR="0" lvl="2" indent="-189230" algn="l" defTabSz="914400" rtl="0" eaLnBrk="1" fontAlgn="auto" latinLnBrk="0" hangingPunct="1">
              <a:lnSpc>
                <a:spcPct val="100000"/>
              </a:lnSpc>
              <a:spcBef>
                <a:spcPct val="20000"/>
              </a:spcBef>
              <a:spcAft>
                <a:spcPts val="0"/>
              </a:spcAft>
              <a:buClrTx/>
              <a:buSzPct val="95000"/>
              <a:buFont typeface="Wingdings 2"/>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mn-cs"/>
              </a:rPr>
              <a:t>Alkohol 70%</a:t>
            </a:r>
          </a:p>
          <a:p>
            <a:pPr marL="446405" marR="0" lvl="2" indent="-189230" algn="l" defTabSz="914400" rtl="0" eaLnBrk="1" fontAlgn="auto" latinLnBrk="0" hangingPunct="1">
              <a:lnSpc>
                <a:spcPct val="100000"/>
              </a:lnSpc>
              <a:spcBef>
                <a:spcPct val="20000"/>
              </a:spcBef>
              <a:spcAft>
                <a:spcPts val="0"/>
              </a:spcAft>
              <a:buClrTx/>
              <a:buSzPct val="95000"/>
              <a:buFont typeface="Wingdings 2"/>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mn-cs"/>
              </a:rPr>
              <a:t>Plastik limbah infeksius</a:t>
            </a: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endParaRPr kumimoji="0" lang="id-ID"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Content Placeholder 3"/>
          <p:cNvSpPr>
            <a:spLocks noGrp="1"/>
          </p:cNvSpPr>
          <p:nvPr>
            <p:ph sz="half" idx="2"/>
          </p:nvPr>
        </p:nvSpPr>
        <p:spPr>
          <a:xfrm>
            <a:off x="4643438" y="1428750"/>
            <a:ext cx="4038600" cy="4937125"/>
          </a:xfrm>
          <a:solidFill>
            <a:srgbClr val="FFFF66"/>
          </a:solidFill>
          <a:ln>
            <a:solidFill>
              <a:schemeClr val="tx1"/>
            </a:solidFill>
          </a:ln>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2600" b="1" i="0" u="none" strike="noStrike" kern="1200" cap="none" spc="0" normalizeH="0" baseline="0" noProof="0" dirty="0">
                <a:ln>
                  <a:noFill/>
                </a:ln>
                <a:solidFill>
                  <a:schemeClr val="tx1"/>
                </a:solidFill>
                <a:effectLst/>
                <a:uLnTx/>
                <a:uFillTx/>
                <a:latin typeface="+mn-lt"/>
                <a:ea typeface="+mn-ea"/>
                <a:cs typeface="+mn-cs"/>
              </a:rPr>
              <a:t>Persiapan formulir </a:t>
            </a: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Pemeriksaan Suhu Ruangan</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Pemeriksaan Suhu Harian</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1" u="none" strike="noStrike" kern="1200" cap="none" spc="0" normalizeH="0" baseline="0" noProof="0" dirty="0">
                <a:ln>
                  <a:noFill/>
                </a:ln>
                <a:solidFill>
                  <a:schemeClr val="tx1"/>
                </a:solidFill>
                <a:effectLst/>
                <a:uLnTx/>
                <a:uFillTx/>
                <a:latin typeface="+mn-lt"/>
                <a:ea typeface="+mn-ea"/>
                <a:cs typeface="+mn-cs"/>
              </a:rPr>
              <a:t>Check List</a:t>
            </a:r>
            <a:r>
              <a:rPr kumimoji="0" lang="fi-FI" sz="2600" b="0" i="0" u="none" strike="noStrike" kern="1200" cap="none" spc="0" normalizeH="0" baseline="0" noProof="0" dirty="0">
                <a:ln>
                  <a:noFill/>
                </a:ln>
                <a:solidFill>
                  <a:schemeClr val="tx1"/>
                </a:solidFill>
                <a:effectLst/>
                <a:uLnTx/>
                <a:uFillTx/>
                <a:latin typeface="+mn-lt"/>
                <a:ea typeface="+mn-ea"/>
                <a:cs typeface="+mn-cs"/>
              </a:rPr>
              <a:t> Homogenisasi Darah</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Pemeriksaan Mingguan dan Bulanan</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Penggunaan Alat (</a:t>
            </a:r>
            <a:r>
              <a:rPr kumimoji="0" lang="fi-FI" sz="2600" b="0" i="1" u="none" strike="noStrike" kern="1200" cap="none" spc="0" normalizeH="0" baseline="0" noProof="0" dirty="0">
                <a:ln>
                  <a:noFill/>
                </a:ln>
                <a:solidFill>
                  <a:schemeClr val="tx1"/>
                </a:solidFill>
                <a:effectLst/>
                <a:uLnTx/>
                <a:uFillTx/>
                <a:latin typeface="+mn-lt"/>
                <a:ea typeface="+mn-ea"/>
                <a:cs typeface="+mn-cs"/>
              </a:rPr>
              <a:t>Log Book</a:t>
            </a:r>
            <a:r>
              <a:rPr kumimoji="0" lang="fi-FI" sz="2600" b="0" i="0" u="none" strike="noStrike" kern="1200" cap="none" spc="0" normalizeH="0" baseline="0" noProof="0" dirty="0">
                <a:ln>
                  <a:noFill/>
                </a:ln>
                <a:solidFill>
                  <a:schemeClr val="tx1"/>
                </a:solidFill>
                <a:effectLst/>
                <a:uLnTx/>
                <a:uFillTx/>
                <a:latin typeface="+mn-lt"/>
                <a:ea typeface="+mn-ea"/>
                <a:cs typeface="+mn-cs"/>
              </a:rPr>
              <a:t>)</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Pembersihan dan Perawatan Alat</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Stok Darah Harian</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438150" marR="0" lvl="0" indent="-180975" algn="l" defTabSz="914400" rtl="0" eaLnBrk="1" fontAlgn="auto" latinLnBrk="0" hangingPunct="1">
              <a:lnSpc>
                <a:spcPct val="100000"/>
              </a:lnSpc>
              <a:spcBef>
                <a:spcPct val="20000"/>
              </a:spcBef>
              <a:spcAft>
                <a:spcPts val="0"/>
              </a:spcAft>
              <a:buClrTx/>
              <a:buSzPct val="95000"/>
              <a:buFont typeface="Wingdings 2"/>
              <a:buChar char=""/>
              <a:defRPr/>
            </a:pPr>
            <a:r>
              <a:rPr kumimoji="0" lang="fi-FI" sz="2600" b="0" i="0" u="none" strike="noStrike" kern="1200" cap="none" spc="0" normalizeH="0" baseline="0" noProof="0" dirty="0">
                <a:ln>
                  <a:noFill/>
                </a:ln>
                <a:solidFill>
                  <a:schemeClr val="tx1"/>
                </a:solidFill>
                <a:effectLst/>
                <a:uLnTx/>
                <a:uFillTx/>
                <a:latin typeface="+mn-lt"/>
                <a:ea typeface="+mn-ea"/>
                <a:cs typeface="+mn-cs"/>
              </a:rPr>
              <a:t>Formulir Keluar Masuk Darah</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273050" marR="0" lvl="0" indent="-15875" algn="l" defTabSz="914400" rtl="0" eaLnBrk="1" fontAlgn="auto" latinLnBrk="0" hangingPunct="1">
              <a:lnSpc>
                <a:spcPct val="100000"/>
              </a:lnSpc>
              <a:spcBef>
                <a:spcPct val="20000"/>
              </a:spcBef>
              <a:spcAft>
                <a:spcPts val="0"/>
              </a:spcAft>
              <a:buClrTx/>
              <a:buSzPct val="95000"/>
              <a:buFont typeface="Wingdings 2"/>
              <a:buChar char=""/>
              <a:defRPr/>
            </a:pPr>
            <a:endParaRPr kumimoji="0" lang="id-ID" sz="26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4819" name="Content Placeholder 3"/>
          <p:cNvSpPr>
            <a:spLocks noGrp="1"/>
          </p:cNvSpPr>
          <p:nvPr>
            <p:ph idx="1"/>
          </p:nvPr>
        </p:nvSpPr>
        <p:spPr>
          <a:xfrm>
            <a:off x="428625" y="1643063"/>
            <a:ext cx="8229600" cy="500062"/>
          </a:xfrm>
          <a:ln/>
        </p:spPr>
        <p:txBody>
          <a:bodyPr vert="horz" wrap="square" lIns="91440" tIns="45720" rIns="91440" bIns="45720" anchor="t" anchorCtr="0"/>
          <a:lstStyle/>
          <a:p>
            <a:pPr eaLnBrk="1" hangingPunct="1"/>
            <a:r>
              <a:rPr sz="2400" b="1" dirty="0"/>
              <a:t>Formulir  Stok Darah Harian </a:t>
            </a:r>
          </a:p>
          <a:p>
            <a:pPr eaLnBrk="1" hangingPunct="1">
              <a:buNone/>
            </a:pPr>
            <a:r>
              <a:rPr sz="2400" b="1" dirty="0"/>
              <a:t> </a:t>
            </a:r>
          </a:p>
          <a:p>
            <a:pPr eaLnBrk="1" hangingPunct="1">
              <a:buNone/>
            </a:pPr>
            <a:r>
              <a:rPr sz="2400" b="1" dirty="0"/>
              <a:t> </a:t>
            </a:r>
          </a:p>
          <a:p>
            <a:pPr eaLnBrk="1" hangingPunct="1">
              <a:buNone/>
            </a:pPr>
            <a:r>
              <a:rPr sz="2400" b="1" dirty="0"/>
              <a:t> </a:t>
            </a:r>
          </a:p>
          <a:p>
            <a:pPr eaLnBrk="1" hangingPunct="1">
              <a:buNone/>
            </a:pPr>
            <a:r>
              <a:rPr sz="2400" b="1" dirty="0"/>
              <a:t> </a:t>
            </a:r>
          </a:p>
          <a:p>
            <a:pPr eaLnBrk="1" hangingPunct="1"/>
            <a:endParaRPr sz="2400" b="1" dirty="0"/>
          </a:p>
          <a:p>
            <a:pPr eaLnBrk="1" hangingPunct="1"/>
            <a:endParaRPr sz="2400" dirty="0"/>
          </a:p>
          <a:p>
            <a:pPr eaLnBrk="1" hangingPunct="1"/>
            <a:endParaRPr dirty="0"/>
          </a:p>
        </p:txBody>
      </p:sp>
      <p:graphicFrame>
        <p:nvGraphicFramePr>
          <p:cNvPr id="5" name="Table 4"/>
          <p:cNvGraphicFramePr>
            <a:graphicFrameLocks noGrp="1"/>
          </p:cNvGraphicFramePr>
          <p:nvPr/>
        </p:nvGraphicFramePr>
        <p:xfrm>
          <a:off x="857250" y="2143125"/>
          <a:ext cx="7643866" cy="4512317"/>
        </p:xfrm>
        <a:graphic>
          <a:graphicData uri="http://schemas.openxmlformats.org/drawingml/2006/table">
            <a:tbl>
              <a:tblPr>
                <a:tableStyleId>{616DA210-FB5B-4158-B5E0-FEB733F419BA}</a:tableStyleId>
              </a:tblPr>
              <a:tblGrid>
                <a:gridCol w="2214578">
                  <a:extLst>
                    <a:ext uri="{9D8B030D-6E8A-4147-A177-3AD203B41FA5}">
                      <a16:colId xmlns:a16="http://schemas.microsoft.com/office/drawing/2014/main" val="20000"/>
                    </a:ext>
                  </a:extLst>
                </a:gridCol>
                <a:gridCol w="5429288">
                  <a:extLst>
                    <a:ext uri="{9D8B030D-6E8A-4147-A177-3AD203B41FA5}">
                      <a16:colId xmlns:a16="http://schemas.microsoft.com/office/drawing/2014/main" val="20001"/>
                    </a:ext>
                  </a:extLst>
                </a:gridCol>
              </a:tblGrid>
              <a:tr h="332085">
                <a:tc>
                  <a:txBody>
                    <a:bodyPr/>
                    <a:lstStyle/>
                    <a:p>
                      <a:pPr algn="ctr" fontAlgn="ctr"/>
                      <a:r>
                        <a:rPr lang="id-ID" sz="1800" u="none" strike="noStrike" dirty="0"/>
                        <a:t>Variabel </a:t>
                      </a:r>
                      <a:endParaRPr lang="id-ID" sz="1800" b="1" i="0" u="none" strike="noStrike" dirty="0">
                        <a:solidFill>
                          <a:srgbClr val="000000"/>
                        </a:solidFill>
                        <a:latin typeface="Calibri" panose="020F0502020204030204"/>
                      </a:endParaRPr>
                    </a:p>
                  </a:txBody>
                  <a:tcPr marL="8179" marR="8179" marT="8179" marB="0" anchor="ctr"/>
                </a:tc>
                <a:tc>
                  <a:txBody>
                    <a:bodyPr/>
                    <a:lstStyle/>
                    <a:p>
                      <a:pPr algn="ctr" fontAlgn="ctr"/>
                      <a:r>
                        <a:rPr lang="id-ID" sz="1800" u="none" strike="noStrike" dirty="0"/>
                        <a:t>Penjelasan</a:t>
                      </a:r>
                      <a:endParaRPr lang="id-ID" sz="1800" b="1" i="0" u="none" strike="noStrike" dirty="0">
                        <a:solidFill>
                          <a:srgbClr val="000000"/>
                        </a:solidFill>
                        <a:latin typeface="Calibri" panose="020F0502020204030204"/>
                      </a:endParaRPr>
                    </a:p>
                  </a:txBody>
                  <a:tcPr marL="8179" marR="8179" marT="8179" marB="0" anchor="ctr"/>
                </a:tc>
                <a:extLst>
                  <a:ext uri="{0D108BD9-81ED-4DB2-BD59-A6C34878D82A}">
                    <a16:rowId xmlns:a16="http://schemas.microsoft.com/office/drawing/2014/main" val="10000"/>
                  </a:ext>
                </a:extLst>
              </a:tr>
              <a:tr h="462365">
                <a:tc>
                  <a:txBody>
                    <a:bodyPr/>
                    <a:lstStyle/>
                    <a:p>
                      <a:pPr algn="just" fontAlgn="t"/>
                      <a:r>
                        <a:rPr lang="id-ID" sz="1800" u="none" strike="noStrike" dirty="0"/>
                        <a:t>Hari</a:t>
                      </a:r>
                      <a:endParaRPr lang="id-ID" sz="1800" b="0" i="0" u="none" strike="noStrike" dirty="0">
                        <a:solidFill>
                          <a:srgbClr val="000000"/>
                        </a:solidFill>
                        <a:latin typeface="+mn-lt"/>
                      </a:endParaRPr>
                    </a:p>
                  </a:txBody>
                  <a:tcPr marL="8179" marR="8179" marT="8179" marB="0"/>
                </a:tc>
                <a:tc>
                  <a:txBody>
                    <a:bodyPr/>
                    <a:lstStyle/>
                    <a:p>
                      <a:pPr algn="just" fontAlgn="t"/>
                      <a:r>
                        <a:rPr lang="sv-SE" sz="1800" u="none" strike="noStrike" dirty="0"/>
                        <a:t>Diisi dengan nama hari saat melakukan perhitungan stok darah harian</a:t>
                      </a:r>
                      <a:endParaRPr lang="sv-SE"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1"/>
                  </a:ext>
                </a:extLst>
              </a:tr>
              <a:tr h="462365">
                <a:tc>
                  <a:txBody>
                    <a:bodyPr/>
                    <a:lstStyle/>
                    <a:p>
                      <a:pPr algn="just" fontAlgn="t"/>
                      <a:r>
                        <a:rPr lang="id-ID" sz="1800" u="none" strike="noStrike" dirty="0"/>
                        <a:t>Tanggal</a:t>
                      </a:r>
                      <a:endParaRPr lang="id-ID" sz="1800" b="0" i="0" u="none" strike="noStrike" dirty="0">
                        <a:solidFill>
                          <a:srgbClr val="000000"/>
                        </a:solidFill>
                        <a:latin typeface="+mn-lt"/>
                      </a:endParaRPr>
                    </a:p>
                  </a:txBody>
                  <a:tcPr marL="8179" marR="8179" marT="8179" marB="0"/>
                </a:tc>
                <a:tc>
                  <a:txBody>
                    <a:bodyPr/>
                    <a:lstStyle/>
                    <a:p>
                      <a:pPr algn="just" fontAlgn="t"/>
                      <a:r>
                        <a:rPr lang="sv-SE" sz="1800" u="none" strike="noStrike" dirty="0"/>
                        <a:t>Diisi dengan tanggal, bulan dan tahun saat melakukan perhitungan stok darah harian</a:t>
                      </a:r>
                      <a:endParaRPr lang="sv-SE"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2"/>
                  </a:ext>
                </a:extLst>
              </a:tr>
              <a:tr h="462365">
                <a:tc rowSpan="2">
                  <a:txBody>
                    <a:bodyPr/>
                    <a:lstStyle/>
                    <a:p>
                      <a:pPr algn="l" fontAlgn="ctr"/>
                      <a:r>
                        <a:rPr lang="id-ID" sz="1800" u="none" strike="noStrike"/>
                        <a:t>Jam</a:t>
                      </a:r>
                      <a:endParaRPr lang="id-ID" sz="1800" b="0" i="0" u="none" strike="noStrike">
                        <a:solidFill>
                          <a:srgbClr val="000000"/>
                        </a:solidFill>
                        <a:latin typeface="+mn-lt"/>
                      </a:endParaRPr>
                    </a:p>
                  </a:txBody>
                  <a:tcPr marL="8179" marR="8179" marT="8179" marB="0" anchor="ctr"/>
                </a:tc>
                <a:tc>
                  <a:txBody>
                    <a:bodyPr/>
                    <a:lstStyle/>
                    <a:p>
                      <a:pPr algn="just" fontAlgn="t"/>
                      <a:r>
                        <a:rPr lang="id-ID" sz="1800" u="none" strike="noStrike" dirty="0"/>
                        <a:t>Diisi dengan jam/waktu saat melakukan perhitungan stok darah harian, dalam rentang waktu </a:t>
                      </a:r>
                      <a:endParaRPr lang="id-ID" sz="1800" b="0" i="0" u="none" strike="noStrike" dirty="0">
                        <a:solidFill>
                          <a:srgbClr val="000000"/>
                        </a:solidFill>
                        <a:latin typeface="+mn-lt"/>
                      </a:endParaRPr>
                    </a:p>
                  </a:txBody>
                  <a:tcPr marL="8179" marR="8179" marT="8179" marB="0">
                    <a:solidFill>
                      <a:srgbClr val="FFFF00"/>
                    </a:solidFill>
                  </a:tcPr>
                </a:tc>
                <a:extLst>
                  <a:ext uri="{0D108BD9-81ED-4DB2-BD59-A6C34878D82A}">
                    <a16:rowId xmlns:a16="http://schemas.microsoft.com/office/drawing/2014/main" val="10003"/>
                  </a:ext>
                </a:extLst>
              </a:tr>
              <a:tr h="280996">
                <a:tc vMerge="1">
                  <a:txBody>
                    <a:bodyPr/>
                    <a:lstStyle/>
                    <a:p>
                      <a:endParaRPr lang="id-ID"/>
                    </a:p>
                  </a:txBody>
                  <a:tcPr/>
                </a:tc>
                <a:tc>
                  <a:txBody>
                    <a:bodyPr/>
                    <a:lstStyle/>
                    <a:p>
                      <a:pPr algn="just" fontAlgn="t"/>
                      <a:r>
                        <a:rPr lang="sv-SE" sz="1800" u="none" strike="noStrike" dirty="0"/>
                        <a:t>yang sama setiap hari nya</a:t>
                      </a:r>
                      <a:endParaRPr lang="sv-SE" sz="1800" b="0" i="0" u="none" strike="noStrike" dirty="0">
                        <a:solidFill>
                          <a:srgbClr val="000000"/>
                        </a:solidFill>
                        <a:latin typeface="+mn-lt"/>
                      </a:endParaRPr>
                    </a:p>
                  </a:txBody>
                  <a:tcPr marL="8179" marR="8179" marT="8179" marB="0">
                    <a:solidFill>
                      <a:srgbClr val="FFFF00"/>
                    </a:solidFill>
                  </a:tcPr>
                </a:tc>
                <a:extLst>
                  <a:ext uri="{0D108BD9-81ED-4DB2-BD59-A6C34878D82A}">
                    <a16:rowId xmlns:a16="http://schemas.microsoft.com/office/drawing/2014/main" val="10004"/>
                  </a:ext>
                </a:extLst>
              </a:tr>
              <a:tr h="462365">
                <a:tc>
                  <a:txBody>
                    <a:bodyPr/>
                    <a:lstStyle/>
                    <a:p>
                      <a:pPr algn="l" fontAlgn="t"/>
                      <a:r>
                        <a:rPr lang="id-ID" sz="1800" u="none" strike="noStrike"/>
                        <a:t>Kolom golongan darah</a:t>
                      </a:r>
                      <a:endParaRPr lang="id-ID" sz="1800" b="0" i="0" u="none" strike="noStrike">
                        <a:solidFill>
                          <a:srgbClr val="000000"/>
                        </a:solidFill>
                        <a:latin typeface="+mn-lt"/>
                      </a:endParaRPr>
                    </a:p>
                  </a:txBody>
                  <a:tcPr marL="8179" marR="8179" marT="8179" marB="0"/>
                </a:tc>
                <a:tc>
                  <a:txBody>
                    <a:bodyPr/>
                    <a:lstStyle/>
                    <a:p>
                      <a:pPr algn="just" fontAlgn="t"/>
                      <a:r>
                        <a:rPr lang="id-ID" sz="1800" u="none" strike="noStrike" dirty="0"/>
                        <a:t>Diisi dengan golongan darah yang dihitung stok hariannya</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5"/>
                  </a:ext>
                </a:extLst>
              </a:tr>
              <a:tr h="462365">
                <a:tc>
                  <a:txBody>
                    <a:bodyPr/>
                    <a:lstStyle/>
                    <a:p>
                      <a:pPr algn="l" fontAlgn="ctr"/>
                      <a:r>
                        <a:rPr lang="id-ID" sz="1800" u="none" strike="noStrike"/>
                        <a:t>Kolom jenis komponen darah</a:t>
                      </a:r>
                      <a:endParaRPr lang="id-ID" sz="1800" b="0" i="0" u="none" strike="noStrike">
                        <a:solidFill>
                          <a:srgbClr val="000000"/>
                        </a:solidFill>
                        <a:latin typeface="+mn-lt"/>
                      </a:endParaRPr>
                    </a:p>
                  </a:txBody>
                  <a:tcPr marL="8179" marR="8179" marT="8179" marB="0" anchor="ctr"/>
                </a:tc>
                <a:tc>
                  <a:txBody>
                    <a:bodyPr/>
                    <a:lstStyle/>
                    <a:p>
                      <a:pPr algn="just" fontAlgn="t"/>
                      <a:r>
                        <a:rPr lang="id-ID" sz="1800" u="none" strike="noStrike" dirty="0"/>
                        <a:t>Diisi dengan jumlah yang disesuaikan berdasarkan jenis komponen darah yang dihitung  stok hariannya</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6"/>
                  </a:ext>
                </a:extLst>
              </a:tr>
              <a:tr h="462365">
                <a:tc>
                  <a:txBody>
                    <a:bodyPr/>
                    <a:lstStyle/>
                    <a:p>
                      <a:pPr algn="just" fontAlgn="t"/>
                      <a:r>
                        <a:rPr lang="id-ID" sz="1800" u="none" strike="noStrike" dirty="0"/>
                        <a:t>Kolom keterangan</a:t>
                      </a:r>
                      <a:endParaRPr lang="id-ID" sz="1800" b="0" i="0" u="none" strike="noStrike" dirty="0">
                        <a:solidFill>
                          <a:srgbClr val="000000"/>
                        </a:solidFill>
                        <a:latin typeface="+mn-lt"/>
                      </a:endParaRPr>
                    </a:p>
                  </a:txBody>
                  <a:tcPr marL="8179" marR="8179" marT="8179" marB="0"/>
                </a:tc>
                <a:tc>
                  <a:txBody>
                    <a:bodyPr/>
                    <a:lstStyle/>
                    <a:p>
                      <a:pPr algn="just" fontAlgn="t"/>
                      <a:r>
                        <a:rPr lang="id-ID" sz="1800" u="none" strike="noStrike" dirty="0"/>
                        <a:t>Diisi dengan catatan atau keterangan tambahan yang menunjang laporan stok darah harian</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7"/>
                  </a:ext>
                </a:extLst>
              </a:tr>
              <a:tr h="462365">
                <a:tc>
                  <a:txBody>
                    <a:bodyPr/>
                    <a:lstStyle/>
                    <a:p>
                      <a:pPr algn="l" fontAlgn="t"/>
                      <a:r>
                        <a:rPr lang="it-IT" sz="1800" u="none" strike="noStrike" dirty="0"/>
                        <a:t>Seksi penyimpanan dan distribusi darah</a:t>
                      </a:r>
                      <a:endParaRPr lang="it-IT" sz="1800" b="0" i="0" u="none" strike="noStrike" dirty="0">
                        <a:solidFill>
                          <a:srgbClr val="000000"/>
                        </a:solidFill>
                        <a:latin typeface="+mn-lt"/>
                      </a:endParaRPr>
                    </a:p>
                  </a:txBody>
                  <a:tcPr marL="8179" marR="8179" marT="8179" marB="0"/>
                </a:tc>
                <a:tc>
                  <a:txBody>
                    <a:bodyPr/>
                    <a:lstStyle/>
                    <a:p>
                      <a:pPr algn="just" fontAlgn="t"/>
                      <a:r>
                        <a:rPr lang="id-ID" sz="1800" u="none" strike="noStrike" dirty="0"/>
                        <a:t>Diisi dengan tanda tangan dilengkapi dengan nama jelas pembuat laporan stok darah harian</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8"/>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357188"/>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5843" name="Content Placeholder 5"/>
          <p:cNvSpPr>
            <a:spLocks noGrp="1"/>
          </p:cNvSpPr>
          <p:nvPr>
            <p:ph idx="1"/>
          </p:nvPr>
        </p:nvSpPr>
        <p:spPr>
          <a:xfrm>
            <a:off x="457200" y="1571625"/>
            <a:ext cx="8229600" cy="493713"/>
          </a:xfrm>
          <a:ln/>
        </p:spPr>
        <p:txBody>
          <a:bodyPr vert="horz" wrap="square" lIns="91440" tIns="45720" rIns="91440" bIns="45720" anchor="t" anchorCtr="0"/>
          <a:lstStyle/>
          <a:p>
            <a:pPr eaLnBrk="1" hangingPunct="1"/>
            <a:r>
              <a:rPr sz="2400" b="1" dirty="0"/>
              <a:t>Formuir Keluar – Masuk Darah</a:t>
            </a:r>
          </a:p>
        </p:txBody>
      </p:sp>
      <p:graphicFrame>
        <p:nvGraphicFramePr>
          <p:cNvPr id="7" name="Table 6"/>
          <p:cNvGraphicFramePr>
            <a:graphicFrameLocks noGrp="1"/>
          </p:cNvGraphicFramePr>
          <p:nvPr/>
        </p:nvGraphicFramePr>
        <p:xfrm>
          <a:off x="928688" y="2143125"/>
          <a:ext cx="7786742" cy="4286271"/>
        </p:xfrm>
        <a:graphic>
          <a:graphicData uri="http://schemas.openxmlformats.org/drawingml/2006/table">
            <a:tbl>
              <a:tblPr/>
              <a:tblGrid>
                <a:gridCol w="1493300">
                  <a:extLst>
                    <a:ext uri="{9D8B030D-6E8A-4147-A177-3AD203B41FA5}">
                      <a16:colId xmlns:a16="http://schemas.microsoft.com/office/drawing/2014/main" val="20000"/>
                    </a:ext>
                  </a:extLst>
                </a:gridCol>
                <a:gridCol w="6293442">
                  <a:extLst>
                    <a:ext uri="{9D8B030D-6E8A-4147-A177-3AD203B41FA5}">
                      <a16:colId xmlns:a16="http://schemas.microsoft.com/office/drawing/2014/main" val="20001"/>
                    </a:ext>
                  </a:extLst>
                </a:gridCol>
              </a:tblGrid>
              <a:tr h="340353">
                <a:tc>
                  <a:txBody>
                    <a:bodyPr/>
                    <a:lstStyle/>
                    <a:p>
                      <a:pPr algn="ctr" fontAlgn="ctr"/>
                      <a:r>
                        <a:rPr lang="id-ID" sz="1800" b="1" i="0" u="none" strike="noStrike" dirty="0">
                          <a:solidFill>
                            <a:srgbClr val="000000"/>
                          </a:solidFill>
                          <a:latin typeface="+mj-lt"/>
                        </a:rPr>
                        <a:t>Variabel </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j-lt"/>
                        </a:rPr>
                        <a:t>Penjelasan</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57653">
                <a:tc>
                  <a:txBody>
                    <a:bodyPr/>
                    <a:lstStyle/>
                    <a:p>
                      <a:pPr algn="l" fontAlgn="t"/>
                      <a:r>
                        <a:rPr lang="id-ID" sz="1800" b="0" i="0" u="none" strike="noStrike" dirty="0">
                          <a:solidFill>
                            <a:srgbClr val="000000"/>
                          </a:solidFill>
                          <a:latin typeface="+mn-lt"/>
                          <a:cs typeface="Arial" panose="020B0604020202020204"/>
                        </a:rPr>
                        <a:t>Jenis Fasilitas  Penyimpanan</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Diisi/dicek lis menurut jenis fasilitas penyimpanan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81649">
                <a:tc>
                  <a:txBody>
                    <a:bodyPr/>
                    <a:lstStyle/>
                    <a:p>
                      <a:pPr algn="l" fontAlgn="t"/>
                      <a:r>
                        <a:rPr lang="id-ID" sz="1800" b="0" i="0" u="none" strike="noStrike" dirty="0">
                          <a:solidFill>
                            <a:srgbClr val="000000"/>
                          </a:solidFill>
                          <a:latin typeface="+mn-lt"/>
                          <a:cs typeface="Arial" panose="020B0604020202020204"/>
                        </a:rPr>
                        <a:t>Jenis Komponen Darah</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menurut jenis komponen darah yang disimpan</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57653">
                <a:tc>
                  <a:txBody>
                    <a:bodyPr/>
                    <a:lstStyle/>
                    <a:p>
                      <a:pPr algn="l" fontAlgn="t"/>
                      <a:r>
                        <a:rPr lang="id-ID" sz="1800" b="0" i="0" u="none" strike="noStrike">
                          <a:solidFill>
                            <a:srgbClr val="000000"/>
                          </a:solidFill>
                          <a:latin typeface="+mn-lt"/>
                          <a:cs typeface="Arial" panose="020B0604020202020204"/>
                        </a:rPr>
                        <a:t>Lokasi</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sv-SE" sz="1800" b="0" i="0" u="none" strike="noStrike" dirty="0">
                          <a:solidFill>
                            <a:srgbClr val="000000"/>
                          </a:solidFill>
                          <a:latin typeface="+mn-lt"/>
                        </a:rPr>
                        <a:t>Diisi dengan nama lokasi ruangan yang terdapat fasilitas penyimpanan darah </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57653">
                <a:tc>
                  <a:txBody>
                    <a:bodyPr/>
                    <a:lstStyle/>
                    <a:p>
                      <a:pPr algn="l" fontAlgn="t"/>
                      <a:r>
                        <a:rPr lang="id-ID" sz="1800" b="0" i="0" u="none" strike="noStrike">
                          <a:solidFill>
                            <a:srgbClr val="000000"/>
                          </a:solidFill>
                          <a:latin typeface="+mn-lt"/>
                          <a:cs typeface="Arial" panose="020B0604020202020204"/>
                        </a:rPr>
                        <a:t>Nomor Identifikasi</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nomor unik yang terdapat pada fasilitas penyimpanan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33657">
                <a:tc>
                  <a:txBody>
                    <a:bodyPr/>
                    <a:lstStyle/>
                    <a:p>
                      <a:pPr algn="l" fontAlgn="t"/>
                      <a:r>
                        <a:rPr lang="id-ID" sz="1800" b="0" i="0" u="none" strike="noStrike">
                          <a:solidFill>
                            <a:srgbClr val="000000"/>
                          </a:solidFill>
                          <a:latin typeface="+mn-lt"/>
                          <a:cs typeface="Arial" panose="020B0604020202020204"/>
                        </a:rPr>
                        <a:t>Rentang Suhu</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rentang suhu fasilitas penyimpanan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57653">
                <a:tc>
                  <a:txBody>
                    <a:bodyPr/>
                    <a:lstStyle/>
                    <a:p>
                      <a:pPr algn="l" fontAlgn="t"/>
                      <a:r>
                        <a:rPr lang="id-ID" sz="1800" b="0" i="0" u="none" strike="noStrike">
                          <a:solidFill>
                            <a:srgbClr val="000000"/>
                          </a:solidFill>
                          <a:latin typeface="+mn-lt"/>
                          <a:cs typeface="Arial" panose="020B0604020202020204"/>
                        </a:rPr>
                        <a:t>Pengaturan Alarm</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nilai pengaturan batas atas dan batas bawah alarm</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0"/>
            <a:ext cx="8229600" cy="1143000"/>
          </a:xfrm>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id-ID" sz="5000" b="0" i="0" u="none" strike="noStrike" kern="1200" cap="none" spc="0" normalizeH="0" baseline="0" noProof="0" dirty="0">
                <a:ln>
                  <a:noFill/>
                </a:ln>
                <a:solidFill>
                  <a:schemeClr val="tx2"/>
                </a:solidFill>
                <a:effectLst/>
                <a:uLnTx/>
                <a:uFillTx/>
                <a:latin typeface="+mj-lt"/>
                <a:ea typeface="+mj-ea"/>
                <a:cs typeface="+mj-cs"/>
              </a:rPr>
              <a:t> </a:t>
            </a:r>
            <a:r>
              <a:rPr kumimoji="0" lang="id-ID" sz="5400" b="1" i="0" u="none" strike="noStrike" kern="1200" cap="none" spc="0" normalizeH="0" baseline="0" noProof="0" dirty="0">
                <a:ln>
                  <a:noFill/>
                </a:ln>
                <a:solidFill>
                  <a:schemeClr val="tx2"/>
                </a:solidFill>
                <a:effectLst/>
                <a:uLnTx/>
                <a:uFillTx/>
                <a:latin typeface="+mj-lt"/>
                <a:ea typeface="+mj-ea"/>
                <a:cs typeface="+mj-cs"/>
              </a:rPr>
              <a:t>CARA PENGISIAN FORMULIR</a:t>
            </a:r>
          </a:p>
        </p:txBody>
      </p:sp>
      <p:sp>
        <p:nvSpPr>
          <p:cNvPr id="36867" name="Content Placeholder 5"/>
          <p:cNvSpPr>
            <a:spLocks noGrp="1"/>
          </p:cNvSpPr>
          <p:nvPr>
            <p:ph idx="1"/>
          </p:nvPr>
        </p:nvSpPr>
        <p:spPr>
          <a:xfrm>
            <a:off x="500063" y="1214438"/>
            <a:ext cx="8229600" cy="493712"/>
          </a:xfrm>
          <a:ln/>
        </p:spPr>
        <p:txBody>
          <a:bodyPr vert="horz" wrap="square" lIns="91440" tIns="45720" rIns="91440" bIns="45720" anchor="t" anchorCtr="0"/>
          <a:lstStyle/>
          <a:p>
            <a:pPr eaLnBrk="1" hangingPunct="1"/>
            <a:r>
              <a:rPr sz="2400" b="1" dirty="0"/>
              <a:t>Formuir Keluar – Masuk Darah</a:t>
            </a:r>
          </a:p>
        </p:txBody>
      </p:sp>
      <p:graphicFrame>
        <p:nvGraphicFramePr>
          <p:cNvPr id="7" name="Table 6"/>
          <p:cNvGraphicFramePr>
            <a:graphicFrameLocks noGrp="1"/>
          </p:cNvGraphicFramePr>
          <p:nvPr/>
        </p:nvGraphicFramePr>
        <p:xfrm>
          <a:off x="857250" y="1865313"/>
          <a:ext cx="7786742" cy="4992504"/>
        </p:xfrm>
        <a:graphic>
          <a:graphicData uri="http://schemas.openxmlformats.org/drawingml/2006/table">
            <a:tbl>
              <a:tblPr/>
              <a:tblGrid>
                <a:gridCol w="1500172">
                  <a:extLst>
                    <a:ext uri="{9D8B030D-6E8A-4147-A177-3AD203B41FA5}">
                      <a16:colId xmlns:a16="http://schemas.microsoft.com/office/drawing/2014/main" val="20000"/>
                    </a:ext>
                  </a:extLst>
                </a:gridCol>
                <a:gridCol w="6286570">
                  <a:extLst>
                    <a:ext uri="{9D8B030D-6E8A-4147-A177-3AD203B41FA5}">
                      <a16:colId xmlns:a16="http://schemas.microsoft.com/office/drawing/2014/main" val="20001"/>
                    </a:ext>
                  </a:extLst>
                </a:gridCol>
              </a:tblGrid>
              <a:tr h="288169">
                <a:tc>
                  <a:txBody>
                    <a:bodyPr/>
                    <a:lstStyle/>
                    <a:p>
                      <a:pPr algn="ctr" fontAlgn="ctr"/>
                      <a:r>
                        <a:rPr lang="id-ID" sz="1800" b="1" i="0" u="none" strike="noStrike" dirty="0">
                          <a:solidFill>
                            <a:srgbClr val="000000"/>
                          </a:solidFill>
                          <a:latin typeface="+mj-lt"/>
                        </a:rPr>
                        <a:t>Variabel </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j-lt"/>
                        </a:rPr>
                        <a:t>Penjelasan</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54918">
                <a:tc>
                  <a:txBody>
                    <a:bodyPr/>
                    <a:lstStyle/>
                    <a:p>
                      <a:pPr algn="l" fontAlgn="t"/>
                      <a:r>
                        <a:rPr lang="id-ID" sz="1800" b="0" i="0" u="none" strike="noStrike" dirty="0">
                          <a:solidFill>
                            <a:srgbClr val="000000"/>
                          </a:solidFill>
                          <a:latin typeface="+mn-lt"/>
                          <a:cs typeface="Arial" panose="020B0604020202020204"/>
                        </a:rPr>
                        <a:t>Kolom Tgl.</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tanggal, bulan dan tahun saat pencatatan keluar masuk darah dilakukan</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9338">
                <a:tc>
                  <a:txBody>
                    <a:bodyPr/>
                    <a:lstStyle/>
                    <a:p>
                      <a:pPr algn="l" fontAlgn="ctr"/>
                      <a:r>
                        <a:rPr lang="id-ID" sz="1800" b="0" i="0" u="none" strike="noStrike">
                          <a:solidFill>
                            <a:srgbClr val="000000"/>
                          </a:solidFill>
                          <a:latin typeface="+mn-lt"/>
                          <a:cs typeface="Arial" panose="020B0604020202020204"/>
                        </a:rPr>
                        <a:t>Kolom Masuk</a:t>
                      </a:r>
                      <a:endParaRPr lang="id-ID" sz="18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sesuai jumlah golongan darah yang masuk (termasuk stok awal), kolom jumlah diisi dengan jumlah seluruh darah yang masuk berdasarkan golongan darah, inisial diisi dengan inisial petugas yang melakukan pencatatan keluar masuk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709338">
                <a:tc>
                  <a:txBody>
                    <a:bodyPr/>
                    <a:lstStyle/>
                    <a:p>
                      <a:pPr algn="l" fontAlgn="ctr"/>
                      <a:r>
                        <a:rPr lang="id-ID" sz="1800" b="0" i="0" u="none" strike="noStrike">
                          <a:solidFill>
                            <a:srgbClr val="000000"/>
                          </a:solidFill>
                          <a:latin typeface="+mn-lt"/>
                          <a:cs typeface="Arial" panose="020B0604020202020204"/>
                        </a:rPr>
                        <a:t>Kolom Keluar</a:t>
                      </a:r>
                      <a:endParaRPr lang="id-ID" sz="18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sesuai jumlah golongan darah yang keluar, kolom jumlah diisi dengan jumlah seluruh darah yang keluar berdasarkan golongan darah, inisial diisi dengan inisial petugas yang melakukan pencatatan keluar masuk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709338">
                <a:tc>
                  <a:txBody>
                    <a:bodyPr/>
                    <a:lstStyle/>
                    <a:p>
                      <a:pPr algn="l" fontAlgn="t"/>
                      <a:r>
                        <a:rPr lang="id-ID" sz="1800" b="0" i="0" u="none" strike="noStrike">
                          <a:solidFill>
                            <a:srgbClr val="000000"/>
                          </a:solidFill>
                          <a:latin typeface="+mn-lt"/>
                          <a:cs typeface="Arial" panose="020B0604020202020204"/>
                        </a:rPr>
                        <a:t>Kolom Sisa</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dari darah masuk dikurangi dengan darah keluar berdasarkan golongan darah, kolom jumlah diisi dengan jumlah seluruh darah yang sisa berdasarkan golongan darah, inisial diisi dengan inisial petugas yang melakukan pencatatan keluar masuk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54918">
                <a:tc>
                  <a:txBody>
                    <a:bodyPr/>
                    <a:lstStyle/>
                    <a:p>
                      <a:pPr algn="l" fontAlgn="t"/>
                      <a:r>
                        <a:rPr lang="id-ID" sz="1800" b="0" i="0" u="none" strike="noStrike">
                          <a:solidFill>
                            <a:srgbClr val="000000"/>
                          </a:solidFill>
                          <a:latin typeface="+mn-lt"/>
                          <a:cs typeface="Arial" panose="020B0604020202020204"/>
                        </a:rPr>
                        <a:t>Kolom Keterangan</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n-NO" sz="1800" b="0" i="0" u="none" strike="noStrike" dirty="0">
                          <a:solidFill>
                            <a:srgbClr val="000000"/>
                          </a:solidFill>
                          <a:latin typeface="+mn-lt"/>
                        </a:rPr>
                        <a:t>Diisi dengan catatan penunjang kegiatan keluar masuk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Pengemasan Darah</a:t>
            </a:r>
          </a:p>
        </p:txBody>
      </p:sp>
      <p:sp>
        <p:nvSpPr>
          <p:cNvPr id="37891" name="Content Placeholder 2"/>
          <p:cNvSpPr>
            <a:spLocks noGrp="1"/>
          </p:cNvSpPr>
          <p:nvPr>
            <p:ph idx="1"/>
          </p:nvPr>
        </p:nvSpPr>
        <p:spPr>
          <a:xfrm>
            <a:off x="428625" y="1643063"/>
            <a:ext cx="8229600" cy="4389437"/>
          </a:xfrm>
          <a:ln/>
        </p:spPr>
        <p:txBody>
          <a:bodyPr vert="horz" wrap="square" lIns="91440" tIns="45720" rIns="91440" bIns="45720" anchor="t" anchorCtr="0"/>
          <a:lstStyle/>
          <a:p>
            <a:r>
              <a:rPr sz="2800" b="1" dirty="0"/>
              <a:t>Alat dan Bahan</a:t>
            </a:r>
            <a:endParaRPr sz="2800" dirty="0"/>
          </a:p>
          <a:p>
            <a:pPr lvl="1"/>
            <a:r>
              <a:rPr b="1" dirty="0"/>
              <a:t>Alat</a:t>
            </a:r>
            <a:endParaRPr dirty="0"/>
          </a:p>
          <a:p>
            <a:pPr lvl="2"/>
            <a:r>
              <a:rPr sz="2400" i="1" dirty="0"/>
              <a:t>Cool box , </a:t>
            </a:r>
            <a:r>
              <a:rPr sz="2400" dirty="0"/>
              <a:t>pemisah/karton berisulator</a:t>
            </a:r>
          </a:p>
          <a:p>
            <a:pPr lvl="2"/>
            <a:r>
              <a:rPr sz="2400" i="1" dirty="0"/>
              <a:t>Ice pack/dry ice </a:t>
            </a:r>
            <a:r>
              <a:rPr sz="2400" dirty="0"/>
              <a:t>, termometer digital/</a:t>
            </a:r>
            <a:r>
              <a:rPr sz="2400" i="1" dirty="0"/>
              <a:t>data logger</a:t>
            </a:r>
            <a:endParaRPr sz="2400" dirty="0"/>
          </a:p>
          <a:p>
            <a:pPr lvl="2"/>
            <a:r>
              <a:rPr sz="2400" dirty="0"/>
              <a:t>Keranjang darah</a:t>
            </a:r>
          </a:p>
          <a:p>
            <a:r>
              <a:rPr lang="en-US" altLang="x-none" sz="2800" b="1" dirty="0"/>
              <a:t> </a:t>
            </a:r>
            <a:r>
              <a:rPr b="1" dirty="0"/>
              <a:t>Bahan : </a:t>
            </a:r>
            <a:r>
              <a:rPr sz="2400" dirty="0"/>
              <a:t>WB</a:t>
            </a:r>
            <a:r>
              <a:rPr b="1" dirty="0"/>
              <a:t> , </a:t>
            </a:r>
            <a:r>
              <a:rPr sz="2400" dirty="0"/>
              <a:t>PRC, TC, FFP, AHF, LP</a:t>
            </a:r>
          </a:p>
          <a:p>
            <a:pPr lvl="2"/>
            <a:r>
              <a:rPr sz="2400" dirty="0"/>
              <a:t>Detergen</a:t>
            </a:r>
          </a:p>
          <a:p>
            <a:pPr lvl="2"/>
            <a:r>
              <a:rPr sz="2400" dirty="0"/>
              <a:t>Air hangat</a:t>
            </a:r>
          </a:p>
          <a:p>
            <a:pPr lvl="2"/>
            <a:r>
              <a:rPr sz="2400" dirty="0"/>
              <a:t>Tissu kesat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Pengemasan Darah</a:t>
            </a:r>
          </a:p>
        </p:txBody>
      </p:sp>
      <p:sp>
        <p:nvSpPr>
          <p:cNvPr id="29699" name="Content Placeholder 2"/>
          <p:cNvSpPr>
            <a:spLocks noGrp="1"/>
          </p:cNvSpPr>
          <p:nvPr>
            <p:ph idx="1"/>
          </p:nvPr>
        </p:nvSpPr>
        <p:spPr>
          <a:xfrm>
            <a:off x="428625" y="1643063"/>
            <a:ext cx="8229600" cy="4389438"/>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Persiapan: </a:t>
            </a:r>
          </a:p>
          <a:p>
            <a:pPr marL="882650" marR="0" lvl="0" indent="-530225" algn="l" defTabSz="914400" rtl="0" eaLnBrk="0" fontAlgn="base" latinLnBrk="0" hangingPunct="0">
              <a:lnSpc>
                <a:spcPct val="100000"/>
              </a:lnSpc>
              <a:spcBef>
                <a:spcPct val="20000"/>
              </a:spcBef>
              <a:spcAft>
                <a:spcPct val="0"/>
              </a:spcAft>
              <a:buClr>
                <a:srgbClr val="0BD0D9"/>
              </a:buClr>
              <a:buSzPct val="95000"/>
              <a:buFont typeface="Wingdings" panose="05000000000000000000" pitchFamily="2" charset="2"/>
              <a:buChar char="v"/>
              <a:defRPr/>
            </a:pPr>
            <a:r>
              <a:rPr kumimoji="0" lang="en-US" sz="2400" b="0" i="0" u="none" strike="noStrike" kern="1200" cap="none" spc="0" normalizeH="0" baseline="0" noProof="0" dirty="0" err="1">
                <a:ln>
                  <a:noFill/>
                </a:ln>
                <a:solidFill>
                  <a:schemeClr val="tx1"/>
                </a:solidFill>
                <a:effectLst/>
                <a:uLnTx/>
                <a:uFillTx/>
                <a:latin typeface="+mn-lt"/>
                <a:ea typeface="+mn-ea"/>
                <a:cs typeface="+mn-cs"/>
              </a:rPr>
              <a:t>Gunakan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Alat</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Pelindung</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Diri</a:t>
            </a:r>
            <a:r>
              <a:rPr kumimoji="0" lang="en-US" sz="2400" b="0" i="0" u="none" strike="noStrike" kern="1200" cap="none" spc="0" normalizeH="0" baseline="0" noProof="0" dirty="0">
                <a:ln>
                  <a:noFill/>
                </a:ln>
                <a:solidFill>
                  <a:schemeClr val="tx1"/>
                </a:solidFill>
                <a:effectLst/>
                <a:uLnTx/>
                <a:uFillTx/>
                <a:latin typeface="+mn-lt"/>
                <a:ea typeface="+mn-ea"/>
                <a:cs typeface="+mn-cs"/>
              </a:rPr>
              <a:t> (APD) </a:t>
            </a:r>
            <a:r>
              <a:rPr kumimoji="0" lang="en-US" sz="2400" b="0" i="0" u="none" strike="noStrike" kern="1200" cap="none" spc="0" normalizeH="0" baseline="0" noProof="0" dirty="0" err="1">
                <a:ln>
                  <a:noFill/>
                </a:ln>
                <a:solidFill>
                  <a:schemeClr val="tx1"/>
                </a:solidFill>
                <a:effectLst/>
                <a:uLnTx/>
                <a:uFillTx/>
                <a:latin typeface="+mn-lt"/>
                <a:ea typeface="+mn-ea"/>
                <a:cs typeface="+mn-cs"/>
              </a:rPr>
              <a:t>selama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melakukan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pengemasan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r>
              <a:rPr kumimoji="0" lang="id-ID" sz="2400" b="0" i="0" u="none" strike="noStrike" kern="1200" cap="none" spc="0" normalizeH="0" baseline="0" noProof="0" dirty="0">
                <a:ln>
                  <a:noFill/>
                </a:ln>
                <a:solidFill>
                  <a:schemeClr val="tx1"/>
                </a:solidFill>
                <a:effectLst/>
                <a:uLnTx/>
                <a:uFillTx/>
                <a:latin typeface="+mn-lt"/>
                <a:ea typeface="+mn-ea"/>
                <a:cs typeface="+mn-cs"/>
              </a:rPr>
              <a:t> dan penggunaan ulang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a:t>
            </a:r>
            <a:r>
              <a:rPr kumimoji="0" lang="en-US" sz="2400" b="0" i="0" u="none" strike="noStrike" kern="1200" cap="none" spc="0" normalizeH="0" baseline="0" noProof="0" dirty="0">
                <a:ln>
                  <a:noFill/>
                </a:ln>
                <a:solidFill>
                  <a:schemeClr val="tx1"/>
                </a:solidFill>
                <a:effectLst/>
                <a:uLnTx/>
                <a:uFillTx/>
                <a:latin typeface="+mn-lt"/>
                <a:ea typeface="+mn-ea"/>
                <a:cs typeface="+mn-cs"/>
              </a:rPr>
              <a:t>. </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882650" marR="0" lvl="0" indent="-530225" algn="l" defTabSz="914400" rtl="0" eaLnBrk="0" fontAlgn="base" latinLnBrk="0" hangingPunct="0">
              <a:lnSpc>
                <a:spcPct val="100000"/>
              </a:lnSpc>
              <a:spcBef>
                <a:spcPct val="20000"/>
              </a:spcBef>
              <a:spcAft>
                <a:spcPct val="0"/>
              </a:spcAft>
              <a:buClr>
                <a:srgbClr val="0BD0D9"/>
              </a:buClr>
              <a:buSzPct val="95000"/>
              <a:buFont typeface="Wingdings" panose="05000000000000000000" pitchFamily="2" charset="2"/>
              <a:buChar char="v"/>
              <a:defRPr/>
            </a:pPr>
            <a:r>
              <a:rPr kumimoji="0" lang="en-US" sz="2400" b="0" i="0" u="none" strike="noStrike" kern="1200" cap="none" spc="0" normalizeH="0" baseline="0" noProof="0" dirty="0" err="1">
                <a:ln>
                  <a:noFill/>
                </a:ln>
                <a:solidFill>
                  <a:schemeClr val="tx1"/>
                </a:solidFill>
                <a:effectLst/>
                <a:uLnTx/>
                <a:uFillTx/>
                <a:latin typeface="+mn-lt"/>
                <a:ea typeface="+mn-ea"/>
                <a:cs typeface="+mn-cs"/>
              </a:rPr>
              <a:t>Pastikan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bahwa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 </a:t>
            </a:r>
            <a:r>
              <a:rPr kumimoji="0" lang="en-US" sz="2400" b="0" i="0" u="none" strike="noStrike" kern="1200" cap="none" spc="0" normalizeH="0" baseline="0" noProof="0" dirty="0">
                <a:ln>
                  <a:noFill/>
                </a:ln>
                <a:solidFill>
                  <a:schemeClr val="tx1"/>
                </a:solidFill>
                <a:effectLst/>
                <a:uLnTx/>
                <a:uFillTx/>
                <a:latin typeface="+mn-lt"/>
                <a:ea typeface="+mn-ea"/>
                <a:cs typeface="+mn-cs"/>
              </a:rPr>
              <a:t> yang </a:t>
            </a:r>
            <a:r>
              <a:rPr kumimoji="0" lang="en-US" sz="2400" b="0" i="0" u="none" strike="noStrike" kern="1200" cap="none" spc="0" normalizeH="0" baseline="0" noProof="0" dirty="0" err="1">
                <a:ln>
                  <a:noFill/>
                </a:ln>
                <a:solidFill>
                  <a:schemeClr val="tx1"/>
                </a:solidFill>
                <a:effectLst/>
                <a:uLnTx/>
                <a:uFillTx/>
                <a:latin typeface="+mn-lt"/>
                <a:ea typeface="+mn-ea"/>
                <a:cs typeface="+mn-cs"/>
              </a:rPr>
              <a:t>digunakan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sesuai</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fungsinya</a:t>
            </a:r>
            <a:r>
              <a:rPr kumimoji="0" lang="en-US" sz="2400" b="0" i="0" u="none" strike="noStrike" kern="1200" cap="none" spc="0" normalizeH="0" baseline="0" noProof="0" dirty="0">
                <a:ln>
                  <a:noFill/>
                </a:ln>
                <a:solidFill>
                  <a:schemeClr val="tx1"/>
                </a:solidFill>
                <a:effectLst/>
                <a:uLnTx/>
                <a:uFillTx/>
                <a:latin typeface="+mn-lt"/>
                <a:ea typeface="+mn-ea"/>
                <a:cs typeface="+mn-cs"/>
              </a:rPr>
              <a:t>.</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882650" marR="0" lvl="0" indent="-530225" algn="l" defTabSz="914400" rtl="0" eaLnBrk="0" fontAlgn="base" latinLnBrk="0" hangingPunct="0">
              <a:lnSpc>
                <a:spcPct val="100000"/>
              </a:lnSpc>
              <a:spcBef>
                <a:spcPct val="20000"/>
              </a:spcBef>
              <a:spcAft>
                <a:spcPct val="0"/>
              </a:spcAft>
              <a:buClr>
                <a:srgbClr val="0BD0D9"/>
              </a:buClr>
              <a:buSzPct val="95000"/>
              <a:buFont typeface="Wingdings" panose="05000000000000000000" pitchFamily="2" charset="2"/>
              <a:buChar char="v"/>
              <a:defRPr/>
            </a:pPr>
            <a:r>
              <a:rPr kumimoji="0" lang="en-US" sz="2400" b="0" i="0" u="none" strike="noStrike" kern="1200" cap="none" spc="0" normalizeH="0" baseline="0" noProof="0" dirty="0" err="1">
                <a:ln>
                  <a:noFill/>
                </a:ln>
                <a:solidFill>
                  <a:schemeClr val="tx1"/>
                </a:solidFill>
                <a:effectLst/>
                <a:uLnTx/>
                <a:uFillTx/>
                <a:latin typeface="+mn-lt"/>
                <a:ea typeface="+mn-ea"/>
                <a:cs typeface="+mn-cs"/>
              </a:rPr>
              <a:t>Pastikan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bahwa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id-ID" sz="2400" b="0" i="0" u="none" strike="noStrike" kern="1200" cap="none" spc="0" normalizeH="0" baseline="0" noProof="0" dirty="0">
                <a:ln>
                  <a:noFill/>
                </a:ln>
                <a:solidFill>
                  <a:schemeClr val="tx1"/>
                </a:solidFill>
                <a:effectLst/>
                <a:uLnTx/>
                <a:uFillTx/>
                <a:latin typeface="+mn-lt"/>
                <a:ea typeface="+mn-ea"/>
                <a:cs typeface="+mn-cs"/>
              </a:rPr>
              <a:t>alat dan bahan pengemasan darah</a:t>
            </a:r>
            <a:r>
              <a:rPr kumimoji="0" lang="en-US" sz="2400" b="0" i="0" u="none" strike="noStrike" kern="1200" cap="none" spc="0" normalizeH="0" baseline="0" noProof="0" dirty="0">
                <a:ln>
                  <a:noFill/>
                </a:ln>
                <a:solidFill>
                  <a:schemeClr val="tx1"/>
                </a:solidFill>
                <a:effectLst/>
                <a:uLnTx/>
                <a:uFillTx/>
                <a:latin typeface="+mn-lt"/>
                <a:ea typeface="+mn-ea"/>
                <a:cs typeface="+mn-cs"/>
              </a:rPr>
              <a:t> yang </a:t>
            </a:r>
            <a:r>
              <a:rPr kumimoji="0" lang="en-US" sz="2400" b="0" i="0" u="none" strike="noStrike" kern="1200" cap="none" spc="0" normalizeH="0" baseline="0" noProof="0" dirty="0" err="1">
                <a:ln>
                  <a:noFill/>
                </a:ln>
                <a:solidFill>
                  <a:schemeClr val="tx1"/>
                </a:solidFill>
                <a:effectLst/>
                <a:uLnTx/>
                <a:uFillTx/>
                <a:latin typeface="+mn-lt"/>
                <a:ea typeface="+mn-ea"/>
                <a:cs typeface="+mn-cs"/>
              </a:rPr>
              <a:t>digunakan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berfungsi</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baik</a:t>
            </a:r>
            <a:r>
              <a:rPr kumimoji="0" lang="en-US" sz="2400" b="0" i="0" u="none" strike="noStrike" kern="1200" cap="none" spc="0" normalizeH="0" baseline="0" noProof="0" dirty="0">
                <a:ln>
                  <a:noFill/>
                </a:ln>
                <a:solidFill>
                  <a:schemeClr val="tx1"/>
                </a:solidFill>
                <a:effectLst/>
                <a:uLnTx/>
                <a:uFillTx/>
                <a:latin typeface="+mn-lt"/>
                <a:ea typeface="+mn-ea"/>
                <a:cs typeface="+mn-cs"/>
              </a:rPr>
              <a:t>.</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idx="1"/>
          </p:nvPr>
        </p:nvSpPr>
        <p:spPr>
          <a:xfrm>
            <a:off x="500063" y="1000125"/>
            <a:ext cx="8229600" cy="5286375"/>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Penggunaan ulang coolbox</a:t>
            </a:r>
          </a:p>
          <a:p>
            <a:pPr marL="633730" marR="0" lvl="0" indent="-281305" algn="l" defTabSz="914400" rtl="0" eaLnBrk="1" fontAlgn="base" latinLnBrk="0" hangingPunct="1">
              <a:lnSpc>
                <a:spcPct val="100000"/>
              </a:lnSpc>
              <a:spcBef>
                <a:spcPct val="20000"/>
              </a:spcBef>
              <a:spcAft>
                <a:spcPct val="0"/>
              </a:spcAft>
              <a:buClr>
                <a:srgbClr val="0BD0D9"/>
              </a:buClr>
              <a:buSzPct val="95000"/>
              <a:buFont typeface="Wingdings" panose="05000000000000000000" pitchFamily="2" charset="2"/>
              <a:buChar char="v"/>
              <a:defRPr/>
            </a:pPr>
            <a:r>
              <a:rPr kumimoji="0" lang="id-ID" sz="2800" b="0" i="0" u="none" strike="noStrike" kern="1200" cap="none" spc="0" normalizeH="0" baseline="0" noProof="0" dirty="0">
                <a:ln>
                  <a:noFill/>
                </a:ln>
                <a:solidFill>
                  <a:schemeClr val="tx1"/>
                </a:solidFill>
                <a:effectLst/>
                <a:uLnTx/>
                <a:uFillTx/>
                <a:latin typeface="+mn-lt"/>
                <a:ea typeface="+mn-ea"/>
                <a:cs typeface="+mn-cs"/>
              </a:rPr>
              <a:t> Pastikan </a:t>
            </a:r>
            <a:r>
              <a:rPr kumimoji="0" lang="id-ID" sz="2800" b="0" i="1" u="none" strike="noStrike" kern="1200" cap="none" spc="0" normalizeH="0" baseline="0" noProof="0" dirty="0">
                <a:ln>
                  <a:noFill/>
                </a:ln>
                <a:solidFill>
                  <a:schemeClr val="tx1"/>
                </a:solidFill>
                <a:effectLst/>
                <a:uLnTx/>
                <a:uFillTx/>
                <a:latin typeface="+mn-lt"/>
                <a:ea typeface="+mn-ea"/>
                <a:cs typeface="+mn-cs"/>
              </a:rPr>
              <a:t>cool box </a:t>
            </a:r>
            <a:r>
              <a:rPr kumimoji="0" lang="id-ID" sz="2800" b="0" i="0" u="none" strike="noStrike" kern="1200" cap="none" spc="0" normalizeH="0" baseline="0" noProof="0" dirty="0">
                <a:ln>
                  <a:noFill/>
                </a:ln>
                <a:solidFill>
                  <a:schemeClr val="tx1"/>
                </a:solidFill>
                <a:effectLst/>
                <a:uLnTx/>
                <a:uFillTx/>
                <a:latin typeface="+mn-lt"/>
                <a:ea typeface="+mn-ea"/>
                <a:cs typeface="+mn-cs"/>
              </a:rPr>
              <a:t>yang akan digunakan ulang</a:t>
            </a:r>
          </a:p>
          <a:p>
            <a:pPr marL="633730" marR="0" lvl="0" indent="-281305" algn="l" defTabSz="914400" rtl="0" eaLnBrk="1" fontAlgn="base" latinLnBrk="0" hangingPunct="1">
              <a:lnSpc>
                <a:spcPct val="100000"/>
              </a:lnSpc>
              <a:spcBef>
                <a:spcPct val="20000"/>
              </a:spcBef>
              <a:spcAft>
                <a:spcPct val="0"/>
              </a:spcAft>
              <a:buClr>
                <a:srgbClr val="0BD0D9"/>
              </a:buClr>
              <a:buSzPct val="95000"/>
              <a:buFont typeface="Wingdings 2" pitchFamily="18" charset="2"/>
              <a:buNone/>
              <a:defRPr/>
            </a:pPr>
            <a:r>
              <a:rPr kumimoji="0" lang="id-ID" sz="2800" b="0" i="0" u="none" strike="noStrike" kern="1200" cap="none" spc="0" normalizeH="0" baseline="0" noProof="0" dirty="0">
                <a:ln>
                  <a:noFill/>
                </a:ln>
                <a:solidFill>
                  <a:schemeClr val="tx1"/>
                </a:solidFill>
                <a:effectLst/>
                <a:uLnTx/>
                <a:uFillTx/>
                <a:latin typeface="+mn-lt"/>
                <a:ea typeface="+mn-ea"/>
                <a:cs typeface="+mn-cs"/>
              </a:rPr>
              <a:t>     masih dalam keadaan baik.</a:t>
            </a:r>
          </a:p>
          <a:p>
            <a:pPr marL="727075" marR="0" lvl="0" indent="-374650" algn="l" defTabSz="914400" rtl="0" eaLnBrk="1" fontAlgn="base" latinLnBrk="0" hangingPunct="1">
              <a:lnSpc>
                <a:spcPct val="100000"/>
              </a:lnSpc>
              <a:spcBef>
                <a:spcPct val="20000"/>
              </a:spcBef>
              <a:spcAft>
                <a:spcPct val="0"/>
              </a:spcAft>
              <a:buClr>
                <a:srgbClr val="0BD0D9"/>
              </a:buClr>
              <a:buSzPct val="95000"/>
              <a:buFont typeface="Wingdings" panose="05000000000000000000" pitchFamily="2" charset="2"/>
              <a:buChar char="v"/>
              <a:defRPr/>
            </a:pPr>
            <a:r>
              <a:rPr kumimoji="0" lang="id-ID" sz="2800" b="0" i="0" u="none" strike="noStrike" kern="1200" cap="none" spc="0" normalizeH="0" baseline="0" noProof="0" dirty="0">
                <a:ln>
                  <a:noFill/>
                </a:ln>
                <a:solidFill>
                  <a:schemeClr val="tx1"/>
                </a:solidFill>
                <a:effectLst/>
                <a:uLnTx/>
                <a:uFillTx/>
                <a:latin typeface="+mn-lt"/>
                <a:ea typeface="+mn-ea"/>
                <a:cs typeface="+mn-cs"/>
              </a:rPr>
              <a:t>Kosongkan </a:t>
            </a:r>
            <a:r>
              <a:rPr kumimoji="0" lang="id-ID" sz="2800" b="0" i="1" u="none" strike="noStrike" kern="1200" cap="none" spc="0" normalizeH="0" baseline="0" noProof="0" dirty="0">
                <a:ln>
                  <a:noFill/>
                </a:ln>
                <a:solidFill>
                  <a:schemeClr val="tx1"/>
                </a:solidFill>
                <a:effectLst/>
                <a:uLnTx/>
                <a:uFillTx/>
                <a:latin typeface="+mn-lt"/>
                <a:ea typeface="+mn-ea"/>
                <a:cs typeface="+mn-cs"/>
              </a:rPr>
              <a:t>cool box </a:t>
            </a:r>
            <a:r>
              <a:rPr kumimoji="0" lang="id-ID" sz="2800" b="0" i="0" u="none" strike="noStrike" kern="1200" cap="none" spc="0" normalizeH="0" baseline="0" noProof="0" dirty="0">
                <a:ln>
                  <a:noFill/>
                </a:ln>
                <a:solidFill>
                  <a:schemeClr val="tx1"/>
                </a:solidFill>
                <a:effectLst/>
                <a:uLnTx/>
                <a:uFillTx/>
                <a:latin typeface="+mn-lt"/>
                <a:ea typeface="+mn-ea"/>
                <a:cs typeface="+mn-cs"/>
              </a:rPr>
              <a:t>yang akan digunakan ulang.</a:t>
            </a:r>
          </a:p>
          <a:p>
            <a:pPr marL="796925" marR="0" lvl="0" indent="-444500" algn="l" defTabSz="914400" rtl="0" eaLnBrk="1" fontAlgn="base" latinLnBrk="0" hangingPunct="1">
              <a:lnSpc>
                <a:spcPct val="100000"/>
              </a:lnSpc>
              <a:spcBef>
                <a:spcPct val="20000"/>
              </a:spcBef>
              <a:spcAft>
                <a:spcPct val="0"/>
              </a:spcAft>
              <a:buClr>
                <a:srgbClr val="0BD0D9"/>
              </a:buClr>
              <a:buSzPct val="95000"/>
              <a:buFont typeface="Wingdings" panose="05000000000000000000" pitchFamily="2" charset="2"/>
              <a:buChar char="v"/>
              <a:defRPr/>
            </a:pPr>
            <a:r>
              <a:rPr kumimoji="0" lang="id-ID" sz="2800" b="0" i="0" u="none" strike="noStrike" kern="1200" cap="none" spc="0" normalizeH="0" baseline="0" noProof="0" dirty="0">
                <a:ln>
                  <a:noFill/>
                </a:ln>
                <a:solidFill>
                  <a:schemeClr val="tx1"/>
                </a:solidFill>
                <a:effectLst/>
                <a:uLnTx/>
                <a:uFillTx/>
                <a:latin typeface="+mn-lt"/>
                <a:ea typeface="+mn-ea"/>
                <a:cs typeface="+mn-cs"/>
              </a:rPr>
              <a:t>Bersihkan </a:t>
            </a:r>
            <a:r>
              <a:rPr kumimoji="0" lang="id-ID" sz="2800" b="0" i="1" u="none" strike="noStrike" kern="1200" cap="none" spc="0" normalizeH="0" baseline="0" noProof="0" dirty="0">
                <a:ln>
                  <a:noFill/>
                </a:ln>
                <a:solidFill>
                  <a:schemeClr val="tx1"/>
                </a:solidFill>
                <a:effectLst/>
                <a:uLnTx/>
                <a:uFillTx/>
                <a:latin typeface="+mn-lt"/>
                <a:ea typeface="+mn-ea"/>
                <a:cs typeface="+mn-cs"/>
              </a:rPr>
              <a:t>cool box</a:t>
            </a:r>
            <a:r>
              <a:rPr kumimoji="0" lang="id-ID" sz="2800" b="0" i="0" u="none" strike="noStrike" kern="1200" cap="none" spc="0" normalizeH="0" baseline="0" noProof="0" dirty="0">
                <a:ln>
                  <a:noFill/>
                </a:ln>
                <a:solidFill>
                  <a:schemeClr val="tx1"/>
                </a:solidFill>
                <a:effectLst/>
                <a:uLnTx/>
                <a:uFillTx/>
                <a:latin typeface="+mn-lt"/>
                <a:ea typeface="+mn-ea"/>
                <a:cs typeface="+mn-cs"/>
              </a:rPr>
              <a:t> menggunakan detergen dan air hangat kemudian keringkan dengan tisu kesat.</a:t>
            </a:r>
          </a:p>
          <a:p>
            <a:pPr marL="796925" marR="0" lvl="0" indent="-444500" algn="l" defTabSz="914400" rtl="0" eaLnBrk="1" fontAlgn="base" latinLnBrk="0" hangingPunct="1">
              <a:lnSpc>
                <a:spcPct val="100000"/>
              </a:lnSpc>
              <a:spcBef>
                <a:spcPct val="20000"/>
              </a:spcBef>
              <a:spcAft>
                <a:spcPct val="0"/>
              </a:spcAft>
              <a:buClr>
                <a:srgbClr val="0BD0D9"/>
              </a:buClr>
              <a:buSzPct val="95000"/>
              <a:buFont typeface="Wingdings" panose="05000000000000000000" pitchFamily="2" charset="2"/>
              <a:buChar char="v"/>
              <a:defRPr/>
            </a:pPr>
            <a:r>
              <a:rPr kumimoji="0" lang="id-ID" sz="2800" b="0" i="0" u="none" strike="noStrike" kern="1200" cap="none" spc="0" normalizeH="0" baseline="0" noProof="0" dirty="0">
                <a:ln>
                  <a:noFill/>
                </a:ln>
                <a:solidFill>
                  <a:schemeClr val="tx1"/>
                </a:solidFill>
                <a:effectLst/>
                <a:uLnTx/>
                <a:uFillTx/>
                <a:latin typeface="+mn-lt"/>
                <a:ea typeface="+mn-ea"/>
                <a:cs typeface="+mn-cs"/>
              </a:rPr>
              <a:t>Lakukan </a:t>
            </a:r>
            <a:r>
              <a:rPr kumimoji="0" lang="id-ID" sz="2800" b="0" i="1" u="none" strike="noStrike" kern="1200" cap="none" spc="0" normalizeH="0" baseline="0" noProof="0" dirty="0">
                <a:ln>
                  <a:noFill/>
                </a:ln>
                <a:solidFill>
                  <a:schemeClr val="tx1"/>
                </a:solidFill>
                <a:effectLst/>
                <a:uLnTx/>
                <a:uFillTx/>
                <a:latin typeface="+mn-lt"/>
                <a:ea typeface="+mn-ea"/>
                <a:cs typeface="+mn-cs"/>
              </a:rPr>
              <a:t>pre kondisi</a:t>
            </a:r>
            <a:r>
              <a:rPr kumimoji="0" lang="id-ID" sz="2800" b="0" i="0" u="none" strike="noStrike" kern="1200" cap="none" spc="0" normalizeH="0" baseline="0" noProof="0" dirty="0">
                <a:ln>
                  <a:noFill/>
                </a:ln>
                <a:solidFill>
                  <a:schemeClr val="tx1"/>
                </a:solidFill>
                <a:effectLst/>
                <a:uLnTx/>
                <a:uFillTx/>
                <a:latin typeface="+mn-lt"/>
                <a:ea typeface="+mn-ea"/>
                <a:cs typeface="+mn-cs"/>
              </a:rPr>
              <a:t> dengan menempatkan </a:t>
            </a:r>
            <a:r>
              <a:rPr kumimoji="0" lang="id-ID" sz="2800" b="0" i="1" u="none" strike="noStrike" kern="1200" cap="none" spc="0" normalizeH="0" baseline="0" noProof="0" dirty="0">
                <a:ln>
                  <a:noFill/>
                </a:ln>
                <a:solidFill>
                  <a:schemeClr val="tx1"/>
                </a:solidFill>
                <a:effectLst/>
                <a:uLnTx/>
                <a:uFillTx/>
                <a:latin typeface="+mn-lt"/>
                <a:ea typeface="+mn-ea"/>
                <a:cs typeface="+mn-cs"/>
              </a:rPr>
              <a:t>ice pack </a:t>
            </a:r>
            <a:r>
              <a:rPr kumimoji="0" lang="id-ID" sz="2800" b="0" i="0" u="none" strike="noStrike" kern="1200" cap="none" spc="0" normalizeH="0" baseline="0" noProof="0" dirty="0">
                <a:ln>
                  <a:noFill/>
                </a:ln>
                <a:solidFill>
                  <a:schemeClr val="tx1"/>
                </a:solidFill>
                <a:effectLst/>
                <a:uLnTx/>
                <a:uFillTx/>
                <a:latin typeface="+mn-lt"/>
                <a:ea typeface="+mn-ea"/>
                <a:cs typeface="+mn-cs"/>
              </a:rPr>
              <a:t> selama 15 menit.</a:t>
            </a:r>
            <a:endParaRPr kumimoji="0" lang="id-ID" sz="28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Pengemasan Darah</a:t>
            </a:r>
          </a:p>
        </p:txBody>
      </p:sp>
      <p:sp>
        <p:nvSpPr>
          <p:cNvPr id="31747" name="Content Placeholder 2"/>
          <p:cNvSpPr>
            <a:spLocks noGrp="1"/>
          </p:cNvSpPr>
          <p:nvPr>
            <p:ph idx="1"/>
          </p:nvPr>
        </p:nvSpPr>
        <p:spPr>
          <a:xfrm>
            <a:off x="428625" y="1714500"/>
            <a:ext cx="8229600" cy="4389438"/>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Kegiatan </a:t>
            </a:r>
          </a:p>
          <a:p>
            <a:pPr marL="633730" marR="0" lvl="0" indent="-37655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1" u="none" strike="noStrike" kern="1200" cap="none" spc="0" normalizeH="0" baseline="0" noProof="0" dirty="0">
                <a:ln>
                  <a:noFill/>
                </a:ln>
                <a:solidFill>
                  <a:schemeClr val="tx1"/>
                </a:solidFill>
                <a:effectLst/>
                <a:uLnTx/>
                <a:uFillTx/>
                <a:latin typeface="+mn-lt"/>
                <a:ea typeface="+mn-ea"/>
                <a:cs typeface="+mn-cs"/>
              </a:rPr>
              <a:t>frozen coolant (ice pack </a:t>
            </a:r>
            <a:r>
              <a:rPr kumimoji="0" lang="en-AU" sz="2400" b="0" i="0" u="none" strike="noStrike" kern="1200" cap="none" spc="0" normalizeH="0" baseline="0" noProof="0" dirty="0" err="1">
                <a:ln>
                  <a:noFill/>
                </a:ln>
                <a:solidFill>
                  <a:schemeClr val="tx1"/>
                </a:solidFill>
                <a:effectLst/>
                <a:uLnTx/>
                <a:uFillTx/>
                <a:latin typeface="+mn-lt"/>
                <a:ea typeface="+mn-ea"/>
                <a:cs typeface="+mn-cs"/>
              </a:rPr>
              <a:t>beku</a:t>
            </a:r>
            <a:r>
              <a:rPr kumimoji="0" lang="en-AU" sz="2400" b="0" i="1" u="none" strike="noStrike" kern="1200" cap="none" spc="0" normalizeH="0" baseline="0" noProof="0" dirty="0">
                <a:ln>
                  <a:noFill/>
                </a:ln>
                <a:solidFill>
                  <a:schemeClr val="tx1"/>
                </a:solidFill>
                <a:effectLst/>
                <a:uLnTx/>
                <a:uFillTx/>
                <a:latin typeface="+mn-lt"/>
                <a:ea typeface="+mn-ea"/>
                <a:cs typeface="+mn-cs"/>
              </a:rPr>
              <a:t>)</a:t>
            </a:r>
            <a:r>
              <a:rPr kumimoji="0" lang="en-AU" sz="2400" b="0" i="0" u="none" strike="noStrike" kern="1200" cap="none" spc="0" normalizeH="0" baseline="0" noProof="0" dirty="0">
                <a:ln>
                  <a:noFill/>
                </a:ln>
                <a:solidFill>
                  <a:schemeClr val="tx1"/>
                </a:solidFill>
                <a:effectLst/>
                <a:uLnTx/>
                <a:uFillTx/>
                <a:latin typeface="+mn-lt"/>
                <a:ea typeface="+mn-ea"/>
                <a:cs typeface="+mn-cs"/>
              </a:rPr>
              <a:t> yang </a:t>
            </a:r>
            <a:r>
              <a:rPr kumimoji="0" lang="en-AU" sz="2400" b="0" i="0" u="none" strike="noStrike" kern="1200" cap="none" spc="0" normalizeH="0" baseline="0" noProof="0" dirty="0" err="1">
                <a:ln>
                  <a:noFill/>
                </a:ln>
                <a:solidFill>
                  <a:schemeClr val="tx1"/>
                </a:solidFill>
                <a:effectLst/>
                <a:uLnTx/>
                <a:uFillTx/>
                <a:latin typeface="+mn-lt"/>
                <a:ea typeface="+mn-ea"/>
                <a:cs typeface="+mn-cs"/>
              </a:rPr>
              <a:t>telah</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id-ID"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dibekukan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pada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suhu</a:t>
            </a:r>
            <a:r>
              <a:rPr kumimoji="0" lang="en-AU" sz="2400" b="0" i="0" u="none" strike="noStrike" kern="1200" cap="none" spc="0" normalizeH="0" baseline="0" noProof="0" dirty="0">
                <a:ln>
                  <a:noFill/>
                </a:ln>
                <a:solidFill>
                  <a:schemeClr val="tx1"/>
                </a:solidFill>
                <a:effectLst/>
                <a:uLnTx/>
                <a:uFillTx/>
                <a:latin typeface="+mn-lt"/>
                <a:ea typeface="+mn-ea"/>
                <a:cs typeface="+mn-cs"/>
              </a:rPr>
              <a:t> -19</a:t>
            </a:r>
            <a:r>
              <a:rPr kumimoji="0" lang="en-AU" sz="2400" b="0" i="0" u="none" strike="noStrike" kern="1200" cap="none" spc="0" normalizeH="0" baseline="30000" noProof="0" dirty="0">
                <a:ln>
                  <a:noFill/>
                </a:ln>
                <a:solidFill>
                  <a:schemeClr val="tx1"/>
                </a:solidFill>
                <a:effectLst/>
                <a:uLnTx/>
                <a:uFillTx/>
                <a:latin typeface="+mn-lt"/>
                <a:ea typeface="+mn-ea"/>
                <a:cs typeface="+mn-cs"/>
              </a:rPr>
              <a:t>o</a:t>
            </a:r>
            <a:r>
              <a:rPr kumimoji="0" lang="en-AU" sz="2400" b="0" i="0" u="none" strike="noStrike" kern="1200" cap="none" spc="0" normalizeH="0" baseline="0" noProof="0" dirty="0">
                <a:ln>
                  <a:noFill/>
                </a:ln>
                <a:solidFill>
                  <a:schemeClr val="tx1"/>
                </a:solidFill>
                <a:effectLst/>
                <a:uLnTx/>
                <a:uFillTx/>
                <a:latin typeface="+mn-lt"/>
                <a:ea typeface="+mn-ea"/>
                <a:cs typeface="+mn-cs"/>
              </a:rPr>
              <a:t>C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dasar</a:t>
            </a:r>
            <a:r>
              <a:rPr kumimoji="0" lang="id-ID" sz="2400" b="0" i="0" u="none" strike="noStrike" kern="1200" cap="none" spc="0" normalizeH="0" baseline="0" noProof="0" dirty="0">
                <a:ln>
                  <a:noFill/>
                </a:ln>
                <a:solidFill>
                  <a:schemeClr val="tx1"/>
                </a:solidFill>
                <a:effectLst/>
                <a:uLnTx/>
                <a:uFillTx/>
                <a:latin typeface="+mn-lt"/>
                <a:ea typeface="+mn-ea"/>
                <a:cs typeface="+mn-cs"/>
              </a:rPr>
              <a:t>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 </a:t>
            </a:r>
            <a:r>
              <a:rPr kumimoji="0" lang="id-ID" sz="2400" b="0" i="0" u="none" strike="noStrike" kern="1200" cap="none" spc="0" normalizeH="0" baseline="0" noProof="0" dirty="0">
                <a:ln>
                  <a:noFill/>
                </a:ln>
                <a:solidFill>
                  <a:schemeClr val="tx1"/>
                </a:solidFill>
                <a:effectLst/>
                <a:uLnTx/>
                <a:uFillTx/>
                <a:latin typeface="+mn-lt"/>
                <a:ea typeface="+mn-ea"/>
                <a:cs typeface="+mn-cs"/>
              </a:rPr>
              <a:t>sesuai ukuran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a:t>
            </a:r>
          </a:p>
          <a:p>
            <a:pPr marL="633730" marR="0" lvl="0" indent="-37655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1" u="none" strike="noStrike" kern="1200" cap="none" spc="0" normalizeH="0" baseline="0" noProof="0" dirty="0">
                <a:ln>
                  <a:noFill/>
                </a:ln>
                <a:solidFill>
                  <a:schemeClr val="tx1"/>
                </a:solidFill>
                <a:effectLst/>
                <a:uLnTx/>
                <a:uFillTx/>
                <a:latin typeface="+mn-lt"/>
                <a:ea typeface="+mn-ea"/>
                <a:cs typeface="+mn-cs"/>
              </a:rPr>
              <a:t>chilled coolant (ice pack </a:t>
            </a:r>
            <a:r>
              <a:rPr kumimoji="0" lang="en-AU" sz="2400" b="0" i="0" u="none" strike="noStrike" kern="1200" cap="none" spc="0" normalizeH="0" baseline="0" noProof="0" dirty="0" err="1">
                <a:ln>
                  <a:noFill/>
                </a:ln>
                <a:solidFill>
                  <a:schemeClr val="tx1"/>
                </a:solidFill>
                <a:effectLst/>
                <a:uLnTx/>
                <a:uFillTx/>
                <a:latin typeface="+mn-lt"/>
                <a:ea typeface="+mn-ea"/>
                <a:cs typeface="+mn-cs"/>
              </a:rPr>
              <a:t>dingin</a:t>
            </a:r>
            <a:r>
              <a:rPr kumimoji="0" lang="en-AU" sz="2400" b="0" i="1" u="none" strike="noStrike" kern="1200" cap="none" spc="0" normalizeH="0" baseline="0" noProof="0" dirty="0">
                <a:ln>
                  <a:noFill/>
                </a:ln>
                <a:solidFill>
                  <a:schemeClr val="tx1"/>
                </a:solidFill>
                <a:effectLst/>
                <a:uLnTx/>
                <a:uFillTx/>
                <a:latin typeface="+mn-lt"/>
                <a:ea typeface="+mn-ea"/>
                <a:cs typeface="+mn-cs"/>
              </a:rPr>
              <a:t>)</a:t>
            </a:r>
            <a:r>
              <a:rPr kumimoji="0" lang="en-AU" sz="2400" b="0" i="0" u="none" strike="noStrike" kern="1200" cap="none" spc="0" normalizeH="0" baseline="0" noProof="0" dirty="0">
                <a:ln>
                  <a:noFill/>
                </a:ln>
                <a:solidFill>
                  <a:schemeClr val="tx1"/>
                </a:solidFill>
                <a:effectLst/>
                <a:uLnTx/>
                <a:uFillTx/>
                <a:latin typeface="+mn-lt"/>
                <a:ea typeface="+mn-ea"/>
                <a:cs typeface="+mn-cs"/>
              </a:rPr>
              <a:t> yang </a:t>
            </a:r>
            <a:r>
              <a:rPr kumimoji="0" lang="en-AU" sz="2400" b="0" i="0" u="none" strike="noStrike" kern="1200" cap="none" spc="0" normalizeH="0" baseline="0" noProof="0" dirty="0" err="1">
                <a:ln>
                  <a:noFill/>
                </a:ln>
                <a:solidFill>
                  <a:schemeClr val="tx1"/>
                </a:solidFill>
                <a:effectLst/>
                <a:uLnTx/>
                <a:uFillTx/>
                <a:latin typeface="+mn-lt"/>
                <a:ea typeface="+mn-ea"/>
                <a:cs typeface="+mn-cs"/>
              </a:rPr>
              <a:t>telah</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didinginkan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pada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suhu</a:t>
            </a:r>
            <a:r>
              <a:rPr kumimoji="0" lang="en-AU" sz="2400" b="0" i="0" u="none" strike="noStrike" kern="1200" cap="none" spc="0" normalizeH="0" baseline="0" noProof="0" dirty="0">
                <a:ln>
                  <a:noFill/>
                </a:ln>
                <a:solidFill>
                  <a:schemeClr val="tx1"/>
                </a:solidFill>
                <a:effectLst/>
                <a:uLnTx/>
                <a:uFillTx/>
                <a:latin typeface="+mn-lt"/>
                <a:ea typeface="+mn-ea"/>
                <a:cs typeface="+mn-cs"/>
              </a:rPr>
              <a:t> 2-</a:t>
            </a:r>
            <a:r>
              <a:rPr kumimoji="0" lang="id-ID" sz="2400" b="0" i="0" u="none" strike="noStrike" kern="1200" cap="none" spc="0" normalizeH="0" baseline="0" noProof="0" dirty="0">
                <a:ln>
                  <a:noFill/>
                </a:ln>
                <a:solidFill>
                  <a:schemeClr val="tx1"/>
                </a:solidFill>
                <a:effectLst/>
                <a:uLnTx/>
                <a:uFillTx/>
                <a:latin typeface="+mn-lt"/>
                <a:ea typeface="+mn-ea"/>
                <a:cs typeface="+mn-cs"/>
              </a:rPr>
              <a:t>6</a:t>
            </a:r>
            <a:r>
              <a:rPr kumimoji="0" lang="en-AU" sz="2400" b="0" i="0" u="none" strike="noStrike" kern="1200" cap="none" spc="0" normalizeH="0" baseline="30000" noProof="0" dirty="0" err="1">
                <a:ln>
                  <a:noFill/>
                </a:ln>
                <a:solidFill>
                  <a:schemeClr val="tx1"/>
                </a:solidFill>
                <a:effectLst/>
                <a:uLnTx/>
                <a:uFillTx/>
                <a:latin typeface="+mn-lt"/>
                <a:ea typeface="+mn-ea"/>
                <a:cs typeface="+mn-cs"/>
              </a:rPr>
              <a:t>o</a:t>
            </a:r>
            <a:r>
              <a:rPr kumimoji="0" lang="en-AU" sz="2400" b="0" i="0" u="none" strike="noStrike" kern="1200" cap="none" spc="0" normalizeH="0" baseline="0" noProof="0" dirty="0" err="1">
                <a:ln>
                  <a:noFill/>
                </a:ln>
                <a:solidFill>
                  <a:schemeClr val="tx1"/>
                </a:solidFill>
                <a:effectLst/>
                <a:uLnTx/>
                <a:uFillTx/>
                <a:latin typeface="+mn-lt"/>
                <a:ea typeface="+mn-ea"/>
                <a:cs typeface="+mn-cs"/>
              </a:rPr>
              <a:t>C</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1" u="none" strike="noStrike" kern="1200" cap="none" spc="0" normalizeH="0" baseline="0" noProof="0" dirty="0">
                <a:ln>
                  <a:noFill/>
                </a:ln>
                <a:solidFill>
                  <a:schemeClr val="tx1"/>
                </a:solidFill>
                <a:effectLst/>
                <a:uLnTx/>
                <a:uFillTx/>
                <a:latin typeface="+mn-lt"/>
                <a:ea typeface="+mn-ea"/>
                <a:cs typeface="+mn-cs"/>
              </a:rPr>
              <a:t>frozen coolant(ice pack </a:t>
            </a:r>
            <a:r>
              <a:rPr kumimoji="0" lang="en-AU" sz="2400" b="0" i="0" u="none" strike="noStrike" kern="1200" cap="none" spc="0" normalizeH="0" baseline="0" noProof="0" dirty="0" err="1">
                <a:ln>
                  <a:noFill/>
                </a:ln>
                <a:solidFill>
                  <a:schemeClr val="tx1"/>
                </a:solidFill>
                <a:effectLst/>
                <a:uLnTx/>
                <a:uFillTx/>
                <a:latin typeface="+mn-lt"/>
                <a:ea typeface="+mn-ea"/>
                <a:cs typeface="+mn-cs"/>
              </a:rPr>
              <a:t>beku</a:t>
            </a:r>
            <a:r>
              <a:rPr kumimoji="0" lang="en-AU" sz="2400" b="0" i="1" u="none" strike="noStrike" kern="1200" cap="none" spc="0" normalizeH="0" baseline="0" noProof="0" dirty="0">
                <a:ln>
                  <a:noFill/>
                </a:ln>
                <a:solidFill>
                  <a:schemeClr val="tx1"/>
                </a:solidFill>
                <a:effectLst/>
                <a:uLnTx/>
                <a:uFillTx/>
                <a:latin typeface="+mn-lt"/>
                <a:ea typeface="+mn-ea"/>
                <a:cs typeface="+mn-cs"/>
              </a:rPr>
              <a:t>).</a:t>
            </a:r>
            <a:endParaRPr kumimoji="0" lang="id-ID" sz="2400" b="0" i="1" u="none" strike="noStrike" kern="1200" cap="none" spc="0" normalizeH="0" baseline="0" noProof="0" dirty="0">
              <a:ln>
                <a:noFill/>
              </a:ln>
              <a:solidFill>
                <a:schemeClr val="tx1"/>
              </a:solidFill>
              <a:effectLst/>
              <a:uLnTx/>
              <a:uFillTx/>
              <a:latin typeface="+mn-lt"/>
              <a:ea typeface="+mn-ea"/>
              <a:cs typeface="+mn-cs"/>
            </a:endParaRPr>
          </a:p>
          <a:p>
            <a:pPr marL="633730" marR="0" lvl="0" indent="-37655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karton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pembatas</a:t>
            </a:r>
            <a:r>
              <a:rPr kumimoji="0" lang="id-ID" sz="2400" b="0" i="0" u="none" strike="noStrike" kern="1200" cap="none" spc="0" normalizeH="0" baseline="0" noProof="0" dirty="0">
                <a:ln>
                  <a:noFill/>
                </a:ln>
                <a:solidFill>
                  <a:schemeClr val="tx1"/>
                </a:solidFill>
                <a:effectLst/>
                <a:uLnTx/>
                <a:uFillTx/>
                <a:latin typeface="+mn-lt"/>
                <a:ea typeface="+mn-ea"/>
                <a:cs typeface="+mn-cs"/>
              </a:rPr>
              <a:t> berisulator</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biasanya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berupa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lembaran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karton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ganda</a:t>
            </a:r>
            <a:r>
              <a:rPr kumimoji="0" lang="en-AU" sz="2400" b="0" i="0" u="none" strike="noStrike" kern="1200" cap="none" spc="0" normalizeH="0" baseline="0" noProof="0" dirty="0">
                <a:ln>
                  <a:noFill/>
                </a:ln>
                <a:solidFill>
                  <a:schemeClr val="tx1"/>
                </a:solidFill>
                <a:effectLst/>
                <a:uLnTx/>
                <a:uFillTx/>
                <a:latin typeface="+mn-lt"/>
                <a:ea typeface="+mn-ea"/>
                <a:cs typeface="+mn-cs"/>
              </a:rPr>
              <a:t> yang </a:t>
            </a:r>
            <a:r>
              <a:rPr kumimoji="0" lang="en-AU" sz="2400" b="0" i="0" u="none" strike="noStrike" kern="1200" cap="none" spc="0" normalizeH="0" baseline="0" noProof="0" dirty="0" err="1">
                <a:ln>
                  <a:noFill/>
                </a:ln>
                <a:solidFill>
                  <a:schemeClr val="tx1"/>
                </a:solidFill>
                <a:effectLst/>
                <a:uLnTx/>
                <a:uFillTx/>
                <a:latin typeface="+mn-lt"/>
                <a:ea typeface="+mn-ea"/>
                <a:cs typeface="+mn-cs"/>
              </a:rPr>
              <a:t>memiliki</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rongga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diantara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kedua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lembarannya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1" u="none" strike="noStrike" kern="1200" cap="none" spc="0" normalizeH="0" baseline="0" noProof="0" dirty="0">
                <a:ln>
                  <a:noFill/>
                </a:ln>
                <a:solidFill>
                  <a:schemeClr val="tx1"/>
                </a:solidFill>
                <a:effectLst/>
                <a:uLnTx/>
                <a:uFillTx/>
                <a:latin typeface="+mn-lt"/>
                <a:ea typeface="+mn-ea"/>
                <a:cs typeface="+mn-cs"/>
              </a:rPr>
              <a:t>chilled coolant(ice pack </a:t>
            </a:r>
            <a:r>
              <a:rPr kumimoji="0" lang="en-AU" sz="2400" b="0" i="0" u="none" strike="noStrike" kern="1200" cap="none" spc="0" normalizeH="0" baseline="0" noProof="0" dirty="0" err="1">
                <a:ln>
                  <a:noFill/>
                </a:ln>
                <a:solidFill>
                  <a:schemeClr val="tx1"/>
                </a:solidFill>
                <a:effectLst/>
                <a:uLnTx/>
                <a:uFillTx/>
                <a:latin typeface="+mn-lt"/>
                <a:ea typeface="+mn-ea"/>
                <a:cs typeface="+mn-cs"/>
              </a:rPr>
              <a:t>dingin</a:t>
            </a:r>
            <a:r>
              <a:rPr kumimoji="0" lang="en-AU" sz="2400" b="0" i="1" u="none" strike="noStrike" kern="1200" cap="none" spc="0" normalizeH="0" baseline="0" noProof="0" dirty="0">
                <a:ln>
                  <a:noFill/>
                </a:ln>
                <a:solidFill>
                  <a:schemeClr val="tx1"/>
                </a:solidFill>
                <a:effectLst/>
                <a:uLnTx/>
                <a:uFillTx/>
                <a:latin typeface="+mn-lt"/>
                <a:ea typeface="+mn-ea"/>
                <a:cs typeface="+mn-cs"/>
              </a:rPr>
              <a:t>)</a:t>
            </a:r>
            <a:r>
              <a:rPr kumimoji="0" lang="id-ID" sz="2400" b="0" i="1" u="none" strike="noStrike" kern="1200" cap="none" spc="0" normalizeH="0" baseline="0" noProof="0" dirty="0">
                <a:ln>
                  <a:noFill/>
                </a:ln>
                <a:solidFill>
                  <a:schemeClr val="tx1"/>
                </a:solidFill>
                <a:effectLst/>
                <a:uLnTx/>
                <a:uFillTx/>
                <a:latin typeface="+mn-lt"/>
                <a:ea typeface="+mn-ea"/>
                <a:cs typeface="+mn-cs"/>
              </a:rPr>
              <a:t>.</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633730" marR="0" lvl="0" indent="-37655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endParaRPr kumimoji="0" lang="id-ID" sz="2400" b="0" i="1" u="none" strike="noStrike" kern="1200" cap="none" spc="0" normalizeH="0" baseline="0" noProof="0" dirty="0">
              <a:ln>
                <a:noFill/>
              </a:ln>
              <a:solidFill>
                <a:schemeClr val="tx1"/>
              </a:solidFill>
              <a:effectLst/>
              <a:uLnTx/>
              <a:uFillTx/>
              <a:latin typeface="+mn-lt"/>
              <a:ea typeface="+mn-ea"/>
              <a:cs typeface="+mn-cs"/>
            </a:endParaRPr>
          </a:p>
          <a:p>
            <a:pPr marL="633730" marR="0" lvl="0" indent="-376555" algn="l" defTabSz="914400" rtl="0" eaLnBrk="1" fontAlgn="base" latinLnBrk="0" hangingPunct="1">
              <a:lnSpc>
                <a:spcPct val="100000"/>
              </a:lnSpc>
              <a:spcBef>
                <a:spcPct val="20000"/>
              </a:spcBef>
              <a:spcAft>
                <a:spcPct val="0"/>
              </a:spcAft>
              <a:buClr>
                <a:srgbClr val="0BD0D9"/>
              </a:buClr>
              <a:buSzPct val="95000"/>
              <a:buFont typeface="+mj-lt"/>
              <a:buAutoNum type="arabicPeriod" startAt="2"/>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Pengemasan Darah</a:t>
            </a:r>
          </a:p>
        </p:txBody>
      </p:sp>
      <p:sp>
        <p:nvSpPr>
          <p:cNvPr id="31747" name="Content Placeholder 2"/>
          <p:cNvSpPr>
            <a:spLocks noGrp="1"/>
          </p:cNvSpPr>
          <p:nvPr>
            <p:ph idx="1"/>
          </p:nvPr>
        </p:nvSpPr>
        <p:spPr>
          <a:xfrm>
            <a:off x="457200" y="1935163"/>
            <a:ext cx="8229600" cy="4389438"/>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Kegiatan </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r>
              <a:rPr kumimoji="0" lang="id-ID" sz="2400" b="0" i="0" u="none" strike="noStrike" kern="1200" cap="none" spc="0" normalizeH="0" baseline="0" noProof="0" dirty="0">
                <a:ln>
                  <a:noFill/>
                </a:ln>
                <a:solidFill>
                  <a:schemeClr val="tx1"/>
                </a:solidFill>
                <a:effectLst/>
                <a:uLnTx/>
                <a:uFillTx/>
                <a:latin typeface="+mn-lt"/>
                <a:ea typeface="+mn-ea"/>
                <a:cs typeface="+mn-cs"/>
              </a:rPr>
              <a:t>Lindungi produk darah menggunakan plastik bening supaya tidak basah.</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produk</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darah</a:t>
            </a:r>
            <a:r>
              <a:rPr kumimoji="0" lang="en-AU" sz="2400" b="0" i="0" u="none" strike="noStrike" kern="1200" cap="none" spc="0" normalizeH="0" baseline="0" noProof="0" dirty="0">
                <a:ln>
                  <a:noFill/>
                </a:ln>
                <a:solidFill>
                  <a:schemeClr val="tx1"/>
                </a:solidFill>
                <a:effectLst/>
                <a:uLnTx/>
                <a:uFillTx/>
                <a:latin typeface="+mn-lt"/>
                <a:ea typeface="+mn-ea"/>
                <a:cs typeface="+mn-cs"/>
              </a:rPr>
              <a:t> yang </a:t>
            </a:r>
            <a:r>
              <a:rPr kumimoji="0" lang="en-AU" sz="2400" b="0" i="0" u="none" strike="noStrike" kern="1200" cap="none" spc="0" normalizeH="0" baseline="0" noProof="0" dirty="0" err="1">
                <a:ln>
                  <a:noFill/>
                </a:ln>
                <a:solidFill>
                  <a:schemeClr val="tx1"/>
                </a:solidFill>
                <a:effectLst/>
                <a:uLnTx/>
                <a:uFillTx/>
                <a:latin typeface="+mn-lt"/>
                <a:ea typeface="+mn-ea"/>
                <a:cs typeface="+mn-cs"/>
              </a:rPr>
              <a:t>telah</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disusun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sedemian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rupa</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usahakan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tidak</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ditumpuk</a:t>
            </a:r>
            <a:r>
              <a:rPr kumimoji="0" lang="en-AU" sz="2400" b="0" i="0" u="none" strike="noStrike" kern="1200" cap="none" spc="0" normalizeH="0" baseline="0" noProof="0" dirty="0">
                <a:ln>
                  <a:noFill/>
                </a:ln>
                <a:solidFill>
                  <a:schemeClr val="tx1"/>
                </a:solidFill>
                <a:effectLst/>
                <a:uLnTx/>
                <a:uFillTx/>
                <a:latin typeface="+mn-lt"/>
                <a:ea typeface="+mn-ea"/>
                <a:cs typeface="+mn-cs"/>
              </a:rPr>
              <a:t> yang </a:t>
            </a:r>
            <a:r>
              <a:rPr kumimoji="0" lang="en-AU" sz="2400" b="0" i="0" u="none" strike="noStrike" kern="1200" cap="none" spc="0" normalizeH="0" baseline="0" noProof="0" dirty="0" err="1">
                <a:ln>
                  <a:noFill/>
                </a:ln>
                <a:solidFill>
                  <a:schemeClr val="tx1"/>
                </a:solidFill>
                <a:effectLst/>
                <a:uLnTx/>
                <a:uFillTx/>
                <a:latin typeface="+mn-lt"/>
                <a:ea typeface="+mn-ea"/>
                <a:cs typeface="+mn-cs"/>
              </a:rPr>
              <a:t>telah</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dibungkus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denganplastik</a:t>
            </a:r>
            <a:r>
              <a:rPr kumimoji="0" lang="id-ID" sz="2400" b="0" i="0" u="none" strike="noStrike" kern="1200" cap="none" spc="0" normalizeH="0" baseline="0" noProof="0" dirty="0">
                <a:ln>
                  <a:noFill/>
                </a:ln>
                <a:solidFill>
                  <a:schemeClr val="tx1"/>
                </a:solidFill>
                <a:effectLst/>
                <a:uLnTx/>
                <a:uFillTx/>
                <a:latin typeface="+mn-lt"/>
                <a:ea typeface="+mn-ea"/>
                <a:cs typeface="+mn-cs"/>
              </a:rPr>
              <a:t> bening</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karton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pembatas</a:t>
            </a:r>
            <a:r>
              <a:rPr kumimoji="0" lang="id-ID" sz="2400" b="0" i="0" u="none" strike="noStrike" kern="1200" cap="none" spc="0" normalizeH="0" baseline="0" noProof="0" dirty="0">
                <a:ln>
                  <a:noFill/>
                </a:ln>
                <a:solidFill>
                  <a:schemeClr val="tx1"/>
                </a:solidFill>
                <a:effectLst/>
                <a:uLnTx/>
                <a:uFillTx/>
                <a:latin typeface="+mn-lt"/>
                <a:ea typeface="+mn-ea"/>
                <a:cs typeface="+mn-cs"/>
              </a:rPr>
              <a:t> berisulator</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r>
              <a:rPr kumimoji="0" lang="id-ID" sz="2400" b="0" i="0" u="none" strike="noStrike" kern="1200" cap="none" spc="0" normalizeH="0" baseline="0" noProof="0" dirty="0">
                <a:ln>
                  <a:noFill/>
                </a:ln>
                <a:solidFill>
                  <a:schemeClr val="tx1"/>
                </a:solidFill>
                <a:effectLst/>
                <a:uLnTx/>
                <a:uFillTx/>
                <a:latin typeface="+mn-lt"/>
                <a:ea typeface="+mn-ea"/>
                <a:cs typeface="+mn-cs"/>
              </a:rPr>
              <a:t>Susun darah dan komponen darah dengan posisi berdiri atau disesuaikan dengan kondisi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karton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pembatas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id-ID" sz="2400" b="0" i="0" u="none" strike="noStrike" kern="1200" cap="none" spc="0" normalizeH="0" baseline="0" noProof="0" dirty="0">
                <a:ln>
                  <a:noFill/>
                </a:ln>
                <a:solidFill>
                  <a:schemeClr val="tx1"/>
                </a:solidFill>
                <a:effectLst/>
                <a:uLnTx/>
                <a:uFillTx/>
                <a:latin typeface="+mn-lt"/>
                <a:ea typeface="+mn-ea"/>
                <a:cs typeface="+mn-cs"/>
              </a:rPr>
              <a:t>berisulator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kantong</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darah</a:t>
            </a:r>
            <a:r>
              <a:rPr kumimoji="0" lang="id-ID" sz="2400" b="0" i="0" u="none" strike="noStrike" kern="1200" cap="none" spc="0" normalizeH="0" baseline="0" noProof="0" dirty="0">
                <a:ln>
                  <a:noFill/>
                </a:ln>
                <a:solidFill>
                  <a:schemeClr val="tx1"/>
                </a:solidFill>
                <a:effectLst/>
                <a:uLnTx/>
                <a:uFillTx/>
                <a:latin typeface="+mn-lt"/>
                <a:ea typeface="+mn-ea"/>
                <a:cs typeface="+mn-cs"/>
              </a:rPr>
              <a:t>.</a:t>
            </a:r>
            <a:endParaRPr kumimoji="0" lang="id-ID" sz="2400" b="0" i="1" u="none" strike="noStrike" kern="1200" cap="none" spc="0" normalizeH="0" baseline="0" noProof="0" dirty="0">
              <a:ln>
                <a:noFill/>
              </a:ln>
              <a:solidFill>
                <a:schemeClr val="tx1"/>
              </a:solidFill>
              <a:effectLst/>
              <a:uLnTx/>
              <a:uFillTx/>
              <a:latin typeface="+mn-lt"/>
              <a:ea typeface="+mn-ea"/>
              <a:cs typeface="+mn-cs"/>
            </a:endParaRPr>
          </a:p>
          <a:p>
            <a:pPr marL="633730" marR="0" lvl="0" indent="-376555" algn="l" defTabSz="914400" rtl="0" eaLnBrk="1" fontAlgn="base" latinLnBrk="0" hangingPunct="1">
              <a:lnSpc>
                <a:spcPct val="100000"/>
              </a:lnSpc>
              <a:spcBef>
                <a:spcPct val="20000"/>
              </a:spcBef>
              <a:spcAft>
                <a:spcPct val="0"/>
              </a:spcAft>
              <a:buClr>
                <a:srgbClr val="0BD0D9"/>
              </a:buClr>
              <a:buSzPct val="95000"/>
              <a:buFont typeface="+mj-lt"/>
              <a:buAutoNum type="arabicPeriod" startAt="2"/>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1000" y="2057400"/>
            <a:ext cx="8153400" cy="2246313"/>
          </a:xfrm>
          <a:prstGeom prst="rect">
            <a:avLst/>
          </a:prstGeom>
        </p:spPr>
        <p:txBody>
          <a:bodyPr>
            <a:spAutoFit/>
          </a:bodyPr>
          <a:lstStyle/>
          <a:p>
            <a:pPr marL="514350" indent="-514350">
              <a:buFont typeface="Calibri" panose="020F0502020204030204" pitchFamily="34" charset="0"/>
              <a:buAutoNum type="arabicPeriod" startAt="4"/>
            </a:pPr>
            <a:endParaRPr lang="" altLang="zh-CN" sz="2800" dirty="0">
              <a:solidFill>
                <a:schemeClr val="bg2"/>
              </a:solidFill>
              <a:latin typeface="Constantia" panose="02030602050306030303" pitchFamily="18" charset="0"/>
              <a:ea typeface="SimSun" panose="02010600030101010101" pitchFamily="2" charset="-122"/>
            </a:endParaRPr>
          </a:p>
          <a:p>
            <a:pPr marL="514350" indent="-514350">
              <a:buClr>
                <a:srgbClr val="FF0000"/>
              </a:buClr>
              <a:buSzPct val="75000"/>
              <a:buFont typeface="Arial" panose="020B0604020202020204" pitchFamily="34" charset="0"/>
              <a:buAutoNum type="arabicPeriod" startAt="4"/>
            </a:pPr>
            <a:endParaRPr lang="" altLang="zh-CN" sz="2800" dirty="0">
              <a:solidFill>
                <a:schemeClr val="bg2"/>
              </a:solidFill>
              <a:latin typeface="Constantia" panose="02030602050306030303" pitchFamily="18" charset="0"/>
              <a:ea typeface="SimSun" panose="02010600030101010101" pitchFamily="2" charset="-122"/>
            </a:endParaRPr>
          </a:p>
          <a:p>
            <a:pPr marL="514350" indent="-514350">
              <a:buClr>
                <a:srgbClr val="FF0000"/>
              </a:buClr>
              <a:buSzPct val="75000"/>
              <a:buFont typeface="Arial" panose="020B0604020202020204" pitchFamily="34" charset="0"/>
              <a:buAutoNum type="arabicPeriod" startAt="4"/>
            </a:pPr>
            <a:endParaRPr lang="" altLang="zh-CN" sz="2800" dirty="0">
              <a:solidFill>
                <a:schemeClr val="bg2"/>
              </a:solidFill>
              <a:latin typeface="Constantia" panose="02030602050306030303" pitchFamily="18" charset="0"/>
              <a:ea typeface="SimSun" panose="02010600030101010101" pitchFamily="2" charset="-122"/>
            </a:endParaRPr>
          </a:p>
          <a:p>
            <a:pPr marL="514350" indent="-514350">
              <a:buClr>
                <a:srgbClr val="FF0000"/>
              </a:buClr>
              <a:buSzPct val="75000"/>
              <a:buFont typeface="Arial" panose="020B0604020202020204" pitchFamily="34" charset="0"/>
              <a:buAutoNum type="arabicPeriod" startAt="4"/>
            </a:pPr>
            <a:endParaRPr lang="" altLang="zh-CN" sz="2800" dirty="0">
              <a:solidFill>
                <a:schemeClr val="bg2"/>
              </a:solidFill>
              <a:latin typeface="Constantia" panose="02030602050306030303" pitchFamily="18" charset="0"/>
              <a:ea typeface="SimSun" panose="02010600030101010101" pitchFamily="2" charset="-122"/>
            </a:endParaRPr>
          </a:p>
          <a:p>
            <a:pPr marL="514350" indent="-514350">
              <a:buFont typeface="Arial" panose="020B0604020202020204" pitchFamily="34" charset="0"/>
              <a:buNone/>
            </a:pPr>
            <a:endParaRPr lang="" altLang="zh-CN" sz="2800" dirty="0">
              <a:solidFill>
                <a:schemeClr val="bg2"/>
              </a:solidFill>
              <a:latin typeface="Constantia" panose="02030602050306030303" pitchFamily="18" charset="0"/>
              <a:ea typeface="SimSun" panose="02010600030101010101" pitchFamily="2" charset="-122"/>
            </a:endParaRPr>
          </a:p>
        </p:txBody>
      </p:sp>
      <p:pic>
        <p:nvPicPr>
          <p:cNvPr id="43011" name="Object 5"/>
          <p:cNvPicPr>
            <a:picLocks noChangeAspect="1"/>
          </p:cNvPicPr>
          <p:nvPr/>
        </p:nvPicPr>
        <p:blipFill>
          <a:blip r:embed="rId2"/>
          <a:stretch>
            <a:fillRect/>
          </a:stretch>
        </p:blipFill>
        <p:spPr>
          <a:xfrm>
            <a:off x="203200" y="1676400"/>
            <a:ext cx="8975725" cy="5181600"/>
          </a:xfrm>
          <a:prstGeom prst="rect">
            <a:avLst/>
          </a:prstGeom>
          <a:noFill/>
          <a:ln w="9525">
            <a:noFill/>
          </a:ln>
        </p:spPr>
      </p:pic>
      <p:sp>
        <p:nvSpPr>
          <p:cNvPr id="43012"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Pengemasan Darah</a:t>
            </a:r>
          </a:p>
        </p:txBody>
      </p:sp>
    </p:spTree>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Pengemasan Darah</a:t>
            </a:r>
          </a:p>
        </p:txBody>
      </p:sp>
      <p:sp>
        <p:nvSpPr>
          <p:cNvPr id="31747" name="Content Placeholder 2"/>
          <p:cNvSpPr>
            <a:spLocks noGrp="1"/>
          </p:cNvSpPr>
          <p:nvPr>
            <p:ph idx="1"/>
          </p:nvPr>
        </p:nvSpPr>
        <p:spPr>
          <a:xfrm>
            <a:off x="428625" y="1571625"/>
            <a:ext cx="8229600" cy="5286375"/>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Kegiatan </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8"/>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1" u="none" strike="noStrike" kern="1200" cap="none" spc="0" normalizeH="0" baseline="0" noProof="0" dirty="0">
                <a:ln>
                  <a:noFill/>
                </a:ln>
                <a:solidFill>
                  <a:schemeClr val="tx1"/>
                </a:solidFill>
                <a:effectLst/>
                <a:uLnTx/>
                <a:uFillTx/>
                <a:latin typeface="+mn-lt"/>
                <a:ea typeface="+mn-ea"/>
                <a:cs typeface="+mn-cs"/>
              </a:rPr>
              <a:t>chilled coolant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karton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pembatas</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berisulator</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8"/>
              <a:defRPr/>
            </a:pPr>
            <a:r>
              <a:rPr kumimoji="0" lang="en-AU" sz="2400" b="0" i="0" u="none" strike="noStrike" kern="1200" cap="none" spc="0" normalizeH="0" baseline="0" noProof="0" dirty="0" err="1">
                <a:ln>
                  <a:noFill/>
                </a:ln>
                <a:solidFill>
                  <a:schemeClr val="tx1"/>
                </a:solidFill>
                <a:effectLst/>
                <a:uLnTx/>
                <a:uFillTx/>
                <a:latin typeface="+mn-lt"/>
                <a:ea typeface="+mn-ea"/>
                <a:cs typeface="+mn-cs"/>
              </a:rPr>
              <a:t>Letakkan</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1" u="none" strike="noStrike" kern="1200" cap="none" spc="0" normalizeH="0" baseline="0" noProof="0" dirty="0">
                <a:ln>
                  <a:noFill/>
                </a:ln>
                <a:solidFill>
                  <a:schemeClr val="tx1"/>
                </a:solidFill>
                <a:effectLst/>
                <a:uLnTx/>
                <a:uFillTx/>
                <a:latin typeface="+mn-lt"/>
                <a:ea typeface="+mn-ea"/>
                <a:cs typeface="+mn-cs"/>
              </a:rPr>
              <a:t>frozen coolant</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di</a:t>
            </a:r>
            <a:r>
              <a:rPr kumimoji="0" lang="en-AU" sz="2400" b="0" i="0" u="none" strike="noStrike" kern="1200" cap="none" spc="0" normalizeH="0" baseline="0" noProof="0" dirty="0">
                <a:ln>
                  <a:noFill/>
                </a:ln>
                <a:solidFill>
                  <a:schemeClr val="tx1"/>
                </a:solidFill>
                <a:effectLst/>
                <a:uLnTx/>
                <a:uFillTx/>
                <a:latin typeface="+mn-lt"/>
                <a:ea typeface="+mn-ea"/>
                <a:cs typeface="+mn-cs"/>
              </a:rPr>
              <a:t> </a:t>
            </a:r>
            <a:r>
              <a:rPr kumimoji="0" lang="en-AU" sz="2400" b="0" i="0" u="none" strike="noStrike" kern="1200" cap="none" spc="0" normalizeH="0" baseline="0" noProof="0" dirty="0" err="1">
                <a:ln>
                  <a:noFill/>
                </a:ln>
                <a:solidFill>
                  <a:schemeClr val="tx1"/>
                </a:solidFill>
                <a:effectLst/>
                <a:uLnTx/>
                <a:uFillTx/>
                <a:latin typeface="+mn-lt"/>
                <a:ea typeface="+mn-ea"/>
                <a:cs typeface="+mn-cs"/>
              </a:rPr>
              <a:t>atas</a:t>
            </a:r>
            <a:r>
              <a:rPr kumimoji="0" lang="en-AU" sz="2400" b="0" i="1" u="none" strike="noStrike" kern="1200" cap="none" spc="0" normalizeH="0" baseline="0" noProof="0" dirty="0">
                <a:ln>
                  <a:noFill/>
                </a:ln>
                <a:solidFill>
                  <a:schemeClr val="tx1"/>
                </a:solidFill>
                <a:effectLst/>
                <a:uLnTx/>
                <a:uFillTx/>
                <a:latin typeface="+mn-lt"/>
                <a:ea typeface="+mn-ea"/>
                <a:cs typeface="+mn-cs"/>
              </a:rPr>
              <a:t> chilled coolant</a:t>
            </a:r>
            <a:r>
              <a:rPr kumimoji="0" lang="id-ID" sz="2400" b="0" i="1" u="none" strike="noStrike" kern="1200" cap="none" spc="0" normalizeH="0" baseline="0" noProof="0" dirty="0">
                <a:ln>
                  <a:noFill/>
                </a:ln>
                <a:solidFill>
                  <a:schemeClr val="tx1"/>
                </a:solidFill>
                <a:effectLst/>
                <a:uLnTx/>
                <a:uFillTx/>
                <a:latin typeface="+mn-lt"/>
                <a:ea typeface="+mn-ea"/>
                <a:cs typeface="+mn-cs"/>
              </a:rPr>
              <a:t>.</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8"/>
              <a:defRPr/>
            </a:pPr>
            <a:r>
              <a:rPr kumimoji="0" lang="id-ID" sz="2400" b="0" i="0" u="none" strike="noStrike" kern="1200" cap="none" spc="0" normalizeH="0" baseline="0" noProof="0" dirty="0">
                <a:ln>
                  <a:noFill/>
                </a:ln>
                <a:solidFill>
                  <a:schemeClr val="tx1"/>
                </a:solidFill>
                <a:effectLst/>
                <a:uLnTx/>
                <a:uFillTx/>
                <a:latin typeface="+mn-lt"/>
                <a:ea typeface="+mn-ea"/>
                <a:cs typeface="+mn-cs"/>
              </a:rPr>
              <a:t>Untuk waktu pengiriman yang lebih lama, beri </a:t>
            </a:r>
            <a:r>
              <a:rPr kumimoji="0" lang="id-ID" sz="2400" b="0" i="1" u="none" strike="noStrike" kern="1200" cap="none" spc="0" normalizeH="0" baseline="0" noProof="0" dirty="0">
                <a:ln>
                  <a:noFill/>
                </a:ln>
                <a:solidFill>
                  <a:schemeClr val="tx1"/>
                </a:solidFill>
                <a:effectLst/>
                <a:uLnTx/>
                <a:uFillTx/>
                <a:latin typeface="+mn-lt"/>
                <a:ea typeface="+mn-ea"/>
                <a:cs typeface="+mn-cs"/>
              </a:rPr>
              <a:t>ice pack </a:t>
            </a:r>
            <a:r>
              <a:rPr kumimoji="0" lang="id-ID" sz="2400" b="0" i="0" u="none" strike="noStrike" kern="1200" cap="none" spc="0" normalizeH="0" baseline="0" noProof="0" dirty="0">
                <a:ln>
                  <a:noFill/>
                </a:ln>
                <a:solidFill>
                  <a:schemeClr val="tx1"/>
                </a:solidFill>
                <a:effectLst/>
                <a:uLnTx/>
                <a:uFillTx/>
                <a:latin typeface="+mn-lt"/>
                <a:ea typeface="+mn-ea"/>
                <a:cs typeface="+mn-cs"/>
              </a:rPr>
              <a:t>disekeliling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 </a:t>
            </a:r>
            <a:r>
              <a:rPr kumimoji="0" lang="id-ID" sz="2400" b="0" i="0" u="none" strike="noStrike" kern="1200" cap="none" spc="0" normalizeH="0" baseline="0" noProof="0" dirty="0">
                <a:ln>
                  <a:noFill/>
                </a:ln>
                <a:solidFill>
                  <a:schemeClr val="tx1"/>
                </a:solidFill>
                <a:effectLst/>
                <a:uLnTx/>
                <a:uFillTx/>
                <a:latin typeface="+mn-lt"/>
                <a:ea typeface="+mn-ea"/>
                <a:cs typeface="+mn-cs"/>
              </a:rPr>
              <a:t>dalam jumlah 2x lebih banyak</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8"/>
              <a:defRPr/>
            </a:pPr>
            <a:r>
              <a:rPr kumimoji="0" lang="id-ID" sz="2400" b="0" i="0" u="none" strike="noStrike" kern="1200" cap="none" spc="0" normalizeH="0" baseline="0" noProof="0" dirty="0">
                <a:ln>
                  <a:noFill/>
                </a:ln>
                <a:solidFill>
                  <a:schemeClr val="tx1"/>
                </a:solidFill>
                <a:effectLst/>
                <a:uLnTx/>
                <a:uFillTx/>
                <a:latin typeface="+mn-lt"/>
                <a:ea typeface="+mn-ea"/>
                <a:cs typeface="+mn-cs"/>
              </a:rPr>
              <a:t>Tempatkan termometer digital/</a:t>
            </a:r>
            <a:r>
              <a:rPr kumimoji="0" lang="id-ID" sz="2400" b="0" i="1" u="none" strike="noStrike" kern="1200" cap="none" spc="0" normalizeH="0" baseline="0" noProof="0" dirty="0">
                <a:ln>
                  <a:noFill/>
                </a:ln>
                <a:solidFill>
                  <a:schemeClr val="tx1"/>
                </a:solidFill>
                <a:effectLst/>
                <a:uLnTx/>
                <a:uFillTx/>
                <a:latin typeface="+mn-lt"/>
                <a:ea typeface="+mn-ea"/>
                <a:cs typeface="+mn-cs"/>
              </a:rPr>
              <a:t>data logger </a:t>
            </a:r>
            <a:r>
              <a:rPr kumimoji="0" lang="id-ID" sz="2400" b="0" i="0" u="none" strike="noStrike" kern="1200" cap="none" spc="0" normalizeH="0" baseline="0" noProof="0" dirty="0">
                <a:ln>
                  <a:noFill/>
                </a:ln>
                <a:solidFill>
                  <a:schemeClr val="tx1"/>
                </a:solidFill>
                <a:effectLst/>
                <a:uLnTx/>
                <a:uFillTx/>
                <a:latin typeface="+mn-lt"/>
                <a:ea typeface="+mn-ea"/>
                <a:cs typeface="+mn-cs"/>
              </a:rPr>
              <a:t>di dalam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 </a:t>
            </a:r>
            <a:r>
              <a:rPr kumimoji="0" lang="id-ID" sz="2400" b="0" i="0" u="none" strike="noStrike" kern="1200" cap="none" spc="0" normalizeH="0" baseline="0" noProof="0" dirty="0">
                <a:ln>
                  <a:noFill/>
                </a:ln>
                <a:solidFill>
                  <a:schemeClr val="tx1"/>
                </a:solidFill>
                <a:effectLst/>
                <a:uLnTx/>
                <a:uFillTx/>
                <a:latin typeface="+mn-lt"/>
                <a:ea typeface="+mn-ea"/>
                <a:cs typeface="+mn-cs"/>
              </a:rPr>
              <a:t>namun pada tempat yang aman sehingga tidak bersentuhan langsung dengan ice pack dan mewakili suhu darah dan komponen darah.</a:t>
            </a:r>
          </a:p>
          <a:p>
            <a:pPr marL="714375" marR="0" lvl="0" indent="-457200" algn="l" defTabSz="914400" rtl="0" eaLnBrk="1" fontAlgn="base" latinLnBrk="0" hangingPunct="1">
              <a:lnSpc>
                <a:spcPct val="100000"/>
              </a:lnSpc>
              <a:spcBef>
                <a:spcPct val="20000"/>
              </a:spcBef>
              <a:spcAft>
                <a:spcPct val="0"/>
              </a:spcAft>
              <a:buClr>
                <a:srgbClr val="0BD0D9"/>
              </a:buClr>
              <a:buSzPct val="95000"/>
              <a:buFont typeface="+mj-lt"/>
              <a:buAutoNum type="arabicPeriod" startAt="8"/>
              <a:defRPr/>
            </a:pPr>
            <a:r>
              <a:rPr kumimoji="0" lang="id-ID" sz="2400" b="0" i="0" u="none" strike="noStrike" kern="1200" cap="none" spc="0" normalizeH="0" baseline="0" noProof="0" dirty="0">
                <a:ln>
                  <a:noFill/>
                </a:ln>
                <a:solidFill>
                  <a:schemeClr val="tx1"/>
                </a:solidFill>
                <a:effectLst/>
                <a:uLnTx/>
                <a:uFillTx/>
                <a:latin typeface="+mn-lt"/>
                <a:ea typeface="+mn-ea"/>
                <a:cs typeface="+mn-cs"/>
              </a:rPr>
              <a:t>Tutup </a:t>
            </a:r>
            <a:r>
              <a:rPr kumimoji="0" lang="id-ID" sz="2400" b="0" i="1" u="none" strike="noStrike" kern="1200" cap="none" spc="0" normalizeH="0" baseline="0" noProof="0" dirty="0">
                <a:ln>
                  <a:noFill/>
                </a:ln>
                <a:solidFill>
                  <a:schemeClr val="tx1"/>
                </a:solidFill>
                <a:effectLst/>
                <a:uLnTx/>
                <a:uFillTx/>
                <a:latin typeface="+mn-lt"/>
                <a:ea typeface="+mn-ea"/>
                <a:cs typeface="+mn-cs"/>
              </a:rPr>
              <a:t>cool box</a:t>
            </a:r>
            <a:r>
              <a:rPr kumimoji="0" lang="id-ID" sz="2400" b="0" i="0" u="none" strike="noStrike" kern="1200" cap="none" spc="0" normalizeH="0" baseline="0" noProof="0" dirty="0">
                <a:ln>
                  <a:noFill/>
                </a:ln>
                <a:solidFill>
                  <a:schemeClr val="tx1"/>
                </a:solidFill>
                <a:effectLst/>
                <a:uLnTx/>
                <a:uFillTx/>
                <a:latin typeface="+mn-lt"/>
                <a:ea typeface="+mn-ea"/>
                <a:cs typeface="+mn-cs"/>
              </a:rPr>
              <a:t>, tempelkan label dan catat suhu awal maupun suhu dalam perjalanan pengiriman (setiap 1 jam) hingga tiba di BDRS.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00063" y="285750"/>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428625" y="16430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4000" b="1" i="0" u="none" strike="noStrike" kern="1200" cap="none" spc="0" normalizeH="0" baseline="0" noProof="0" dirty="0">
                <a:ln>
                  <a:noFill/>
                </a:ln>
                <a:solidFill>
                  <a:schemeClr val="tx1"/>
                </a:solidFill>
                <a:effectLst/>
                <a:uLnTx/>
                <a:uFillTx/>
                <a:latin typeface="+mn-lt"/>
                <a:ea typeface="+mn-ea"/>
                <a:cs typeface="+mn-cs"/>
              </a:rPr>
              <a:t>Kegiatan </a:t>
            </a:r>
          </a:p>
          <a:p>
            <a:pPr marL="742950" marR="0" lvl="0" indent="-485775" algn="l" defTabSz="914400" rtl="0" eaLnBrk="1" fontAlgn="auto" latinLnBrk="0" hangingPunct="1">
              <a:lnSpc>
                <a:spcPct val="100000"/>
              </a:lnSpc>
              <a:spcBef>
                <a:spcPct val="20000"/>
              </a:spcBef>
              <a:spcAft>
                <a:spcPts val="0"/>
              </a:spcAft>
              <a:buClrTx/>
              <a:buSzPct val="95000"/>
              <a:buFont typeface="+mj-lt"/>
              <a:buAutoNum type="arabicPeriod"/>
              <a:defRPr/>
            </a:pPr>
            <a:r>
              <a:rPr kumimoji="0" lang="en-US" sz="2400" b="0" i="0" u="none" strike="noStrike" kern="1200" cap="none" spc="0" normalizeH="0" baseline="0" noProof="0" dirty="0" err="1">
                <a:ln>
                  <a:noFill/>
                </a:ln>
                <a:solidFill>
                  <a:schemeClr val="tx1"/>
                </a:solidFill>
                <a:effectLst/>
                <a:uLnTx/>
                <a:uFillTx/>
                <a:latin typeface="+mn-lt"/>
                <a:ea typeface="+mn-ea"/>
                <a:cs typeface="+mn-cs"/>
              </a:rPr>
              <a:t>Gunakan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Alat</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Pelindung</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Diri</a:t>
            </a:r>
            <a:r>
              <a:rPr kumimoji="0" lang="en-US" sz="2400" b="0" i="0" u="none" strike="noStrike" kern="1200" cap="none" spc="0" normalizeH="0" baseline="0" noProof="0" dirty="0">
                <a:ln>
                  <a:noFill/>
                </a:ln>
                <a:solidFill>
                  <a:schemeClr val="tx1"/>
                </a:solidFill>
                <a:effectLst/>
                <a:uLnTx/>
                <a:uFillTx/>
                <a:latin typeface="+mn-lt"/>
                <a:ea typeface="+mn-ea"/>
                <a:cs typeface="+mn-cs"/>
              </a:rPr>
              <a:t> (APD) </a:t>
            </a:r>
            <a:r>
              <a:rPr kumimoji="0" lang="en-US" sz="2400" b="0" i="0" u="none" strike="noStrike" kern="1200" cap="none" spc="0" normalizeH="0" baseline="0" noProof="0" dirty="0" err="1">
                <a:ln>
                  <a:noFill/>
                </a:ln>
                <a:solidFill>
                  <a:schemeClr val="tx1"/>
                </a:solidFill>
                <a:effectLst/>
                <a:uLnTx/>
                <a:uFillTx/>
                <a:latin typeface="+mn-lt"/>
                <a:ea typeface="+mn-ea"/>
                <a:cs typeface="+mn-cs"/>
              </a:rPr>
              <a:t>selama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melakukan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persiapan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id-ID" sz="2400" b="0" i="0" u="none" strike="noStrike" kern="1200" cap="none" spc="0" normalizeH="0" baseline="0" noProof="0" dirty="0">
                <a:ln>
                  <a:noFill/>
                </a:ln>
                <a:solidFill>
                  <a:schemeClr val="tx1"/>
                </a:solidFill>
                <a:effectLst/>
                <a:uLnTx/>
                <a:uFillTx/>
                <a:latin typeface="+mn-lt"/>
                <a:ea typeface="+mn-ea"/>
                <a:cs typeface="+mn-cs"/>
              </a:rPr>
              <a:t>penyimpanan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742950" marR="0" lvl="0" indent="-485775" algn="l" defTabSz="914400" rtl="0" eaLnBrk="1" fontAlgn="auto" latinLnBrk="0" hangingPunct="1">
              <a:lnSpc>
                <a:spcPct val="100000"/>
              </a:lnSpc>
              <a:spcBef>
                <a:spcPct val="20000"/>
              </a:spcBef>
              <a:spcAft>
                <a:spcPts val="0"/>
              </a:spcAft>
              <a:buClrTx/>
              <a:buSzPct val="95000"/>
              <a:buFont typeface="+mj-lt"/>
              <a:buAutoNum type="arabicPeriod"/>
              <a:defRPr/>
            </a:pPr>
            <a:r>
              <a:rPr kumimoji="0" lang="en-US" sz="2400" b="0" i="0" u="none" strike="noStrike" kern="1200" cap="none" spc="0" normalizeH="0" baseline="0" noProof="0" dirty="0" err="1">
                <a:ln>
                  <a:noFill/>
                </a:ln>
                <a:solidFill>
                  <a:schemeClr val="tx1"/>
                </a:solidFill>
                <a:effectLst/>
                <a:uLnTx/>
                <a:uFillTx/>
                <a:latin typeface="+mn-lt"/>
                <a:ea typeface="+mn-ea"/>
                <a:cs typeface="+mn-cs"/>
              </a:rPr>
              <a:t>Pastikan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bahwa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fasilitas</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penyimpanan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400" b="0" i="0" u="none" strike="noStrike" kern="1200" cap="none" spc="0" normalizeH="0" baseline="0" noProof="0" dirty="0">
                <a:ln>
                  <a:noFill/>
                </a:ln>
                <a:solidFill>
                  <a:schemeClr val="tx1"/>
                </a:solidFill>
                <a:effectLst/>
                <a:uLnTx/>
                <a:uFillTx/>
                <a:latin typeface="+mn-lt"/>
                <a:ea typeface="+mn-ea"/>
                <a:cs typeface="+mn-cs"/>
              </a:rPr>
              <a:t> yang </a:t>
            </a:r>
            <a:r>
              <a:rPr kumimoji="0" lang="en-US" sz="2400" b="0" i="0" u="none" strike="noStrike" kern="1200" cap="none" spc="0" normalizeH="0" baseline="0" noProof="0" dirty="0" err="1">
                <a:ln>
                  <a:noFill/>
                </a:ln>
                <a:solidFill>
                  <a:schemeClr val="tx1"/>
                </a:solidFill>
                <a:effectLst/>
                <a:uLnTx/>
                <a:uFillTx/>
                <a:latin typeface="+mn-lt"/>
                <a:ea typeface="+mn-ea"/>
                <a:cs typeface="+mn-cs"/>
              </a:rPr>
              <a:t>digunakan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sesua</a:t>
            </a:r>
            <a:r>
              <a:rPr kumimoji="0" lang="id-ID" sz="2400" b="0" i="0" u="none" strike="noStrike" kern="1200" cap="none" spc="0" normalizeH="0" baseline="0" noProof="0" dirty="0">
                <a:ln>
                  <a:noFill/>
                </a:ln>
                <a:solidFill>
                  <a:schemeClr val="tx1"/>
                </a:solidFill>
                <a:effectLst/>
                <a:uLnTx/>
                <a:uFillTx/>
                <a:latin typeface="+mn-lt"/>
                <a:ea typeface="+mn-ea"/>
                <a:cs typeface="+mn-cs"/>
              </a:rPr>
              <a:t>i </a:t>
            </a:r>
            <a:r>
              <a:rPr kumimoji="0" lang="en-US" sz="2400" b="0" i="0" u="none" strike="noStrike" kern="1200" cap="none" spc="0" normalizeH="0" baseline="0" noProof="0" dirty="0" err="1">
                <a:ln>
                  <a:noFill/>
                </a:ln>
                <a:solidFill>
                  <a:schemeClr val="tx1"/>
                </a:solidFill>
                <a:effectLst/>
                <a:uLnTx/>
                <a:uFillTx/>
                <a:latin typeface="+mn-lt"/>
                <a:ea typeface="+mn-ea"/>
                <a:cs typeface="+mn-cs"/>
              </a:rPr>
              <a:t>fungsinya</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742950" marR="0" lvl="0" indent="-485775" algn="l" defTabSz="914400" rtl="0" eaLnBrk="1" fontAlgn="auto" latinLnBrk="0" hangingPunct="1">
              <a:lnSpc>
                <a:spcPct val="100000"/>
              </a:lnSpc>
              <a:spcBef>
                <a:spcPct val="20000"/>
              </a:spcBef>
              <a:spcAft>
                <a:spcPts val="0"/>
              </a:spcAft>
              <a:buClrTx/>
              <a:buSzPct val="95000"/>
              <a:buFont typeface="+mj-lt"/>
              <a:buAutoNum type="arabicPeriod"/>
              <a:defRPr/>
            </a:pPr>
            <a:r>
              <a:rPr kumimoji="0" lang="en-US" sz="2400" b="0" i="0" u="none" strike="noStrike" kern="1200" cap="none" spc="0" normalizeH="0" baseline="0" noProof="0" dirty="0" err="1">
                <a:ln>
                  <a:noFill/>
                </a:ln>
                <a:solidFill>
                  <a:schemeClr val="tx1"/>
                </a:solidFill>
                <a:effectLst/>
                <a:uLnTx/>
                <a:uFillTx/>
                <a:latin typeface="+mn-lt"/>
                <a:ea typeface="+mn-ea"/>
                <a:cs typeface="+mn-cs"/>
              </a:rPr>
              <a:t>Pastikan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bahwa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alat-alat</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penyimpanan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400" b="0" i="0" u="none" strike="noStrike" kern="1200" cap="none" spc="0" normalizeH="0" baseline="0" noProof="0" dirty="0">
                <a:ln>
                  <a:noFill/>
                </a:ln>
                <a:solidFill>
                  <a:schemeClr val="tx1"/>
                </a:solidFill>
                <a:effectLst/>
                <a:uLnTx/>
                <a:uFillTx/>
                <a:latin typeface="+mn-lt"/>
                <a:ea typeface="+mn-ea"/>
                <a:cs typeface="+mn-cs"/>
              </a:rPr>
              <a:t> yang </a:t>
            </a:r>
            <a:r>
              <a:rPr kumimoji="0" lang="en-US" sz="2400" b="0" i="0" u="none" strike="noStrike" kern="1200" cap="none" spc="0" normalizeH="0" baseline="0" noProof="0" dirty="0" err="1">
                <a:ln>
                  <a:noFill/>
                </a:ln>
                <a:solidFill>
                  <a:schemeClr val="tx1"/>
                </a:solidFill>
                <a:effectLst/>
                <a:uLnTx/>
                <a:uFillTx/>
                <a:latin typeface="+mn-lt"/>
                <a:ea typeface="+mn-ea"/>
                <a:cs typeface="+mn-cs"/>
              </a:rPr>
              <a:t>digunakan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berfungsi</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baik</a:t>
            </a:r>
            <a:r>
              <a:rPr kumimoji="0" lang="en-US" sz="2400" b="0" i="0" u="none" strike="noStrike" kern="1200" cap="none" spc="0" normalizeH="0" baseline="0" noProof="0" dirty="0">
                <a:ln>
                  <a:noFill/>
                </a:ln>
                <a:solidFill>
                  <a:schemeClr val="tx1"/>
                </a:solidFill>
                <a:effectLst/>
                <a:uLnTx/>
                <a:uFillTx/>
                <a:latin typeface="+mn-lt"/>
                <a:ea typeface="+mn-ea"/>
                <a:cs typeface="+mn-cs"/>
              </a:rPr>
              <a:t>.</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742950" marR="0" lvl="0" indent="-485775" algn="l" defTabSz="914400" rtl="0" eaLnBrk="1" fontAlgn="auto" latinLnBrk="0" hangingPunct="1">
              <a:lnSpc>
                <a:spcPct val="100000"/>
              </a:lnSpc>
              <a:spcBef>
                <a:spcPct val="20000"/>
              </a:spcBef>
              <a:spcAft>
                <a:spcPts val="0"/>
              </a:spcAft>
              <a:buClrTx/>
              <a:buSzPct val="95000"/>
              <a:buFont typeface="+mj-lt"/>
              <a:buAutoNum type="arabicPeriod"/>
              <a:defRPr/>
            </a:pPr>
            <a:r>
              <a:rPr kumimoji="0" lang="id-ID" sz="2400" b="0" i="0" u="none" strike="noStrike" kern="1200" cap="none" spc="0" normalizeH="0" baseline="0" noProof="0" dirty="0">
                <a:ln>
                  <a:noFill/>
                </a:ln>
                <a:solidFill>
                  <a:schemeClr val="tx1"/>
                </a:solidFill>
                <a:effectLst/>
                <a:uLnTx/>
                <a:uFillTx/>
                <a:latin typeface="+mn-lt"/>
                <a:ea typeface="+mn-ea"/>
                <a:cs typeface="+mn-cs"/>
              </a:rPr>
              <a:t>Pastikan s</a:t>
            </a:r>
            <a:r>
              <a:rPr kumimoji="0" lang="en-US" sz="2400" b="0" i="0" u="none" strike="noStrike" kern="1200" cap="none" spc="0" normalizeH="0" baseline="0" noProof="0" dirty="0" err="1">
                <a:ln>
                  <a:noFill/>
                </a:ln>
                <a:solidFill>
                  <a:schemeClr val="tx1"/>
                </a:solidFill>
                <a:effectLst/>
                <a:uLnTx/>
                <a:uFillTx/>
                <a:latin typeface="+mn-lt"/>
                <a:ea typeface="+mn-ea"/>
                <a:cs typeface="+mn-cs"/>
              </a:rPr>
              <a:t>emua</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kantong</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hasil</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pelulusan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produk</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disimpan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sesuai</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suhu</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simpan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masing-masing</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komponen</a:t>
            </a:r>
            <a:r>
              <a:rPr kumimoji="0" lang="id-ID" sz="2400" b="0" i="0" u="none" strike="noStrike" kern="1200" cap="none" spc="0" normalizeH="0" baseline="0" noProof="0" dirty="0">
                <a:ln>
                  <a:noFill/>
                </a:ln>
                <a:solidFill>
                  <a:schemeClr val="tx1"/>
                </a:solidFill>
                <a:effectLst/>
                <a:uLnTx/>
                <a:uFillTx/>
                <a:latin typeface="+mn-lt"/>
                <a:ea typeface="+mn-ea"/>
                <a:cs typeface="+mn-cs"/>
              </a:rPr>
              <a:t> darah.</a:t>
            </a:r>
            <a:endParaRPr kumimoji="0" lang="id-ID"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28625" y="357188"/>
            <a:ext cx="8229600" cy="1143000"/>
          </a:xfrm>
          <a:ln/>
        </p:spPr>
        <p:txBody>
          <a:bodyPr vert="horz" wrap="square" lIns="0" tIns="45720" rIns="0" bIns="0" anchor="b" anchorCtr="0"/>
          <a:lstStyle/>
          <a:p>
            <a:pPr eaLnBrk="1" hangingPunct="1"/>
            <a:r>
              <a:rPr dirty="0"/>
              <a:t> Distribusi Darah</a:t>
            </a:r>
          </a:p>
        </p:txBody>
      </p:sp>
      <p:sp>
        <p:nvSpPr>
          <p:cNvPr id="32771" name="Content Placeholder 2"/>
          <p:cNvSpPr>
            <a:spLocks noGrp="1"/>
          </p:cNvSpPr>
          <p:nvPr>
            <p:ph idx="1"/>
          </p:nvPr>
        </p:nvSpPr>
        <p:spPr>
          <a:xfrm>
            <a:off x="428625" y="1714500"/>
            <a:ext cx="8229600" cy="4389438"/>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Alat dan Bahan</a:t>
            </a:r>
            <a:endParaRPr kumimoji="0" lang="id-ID" sz="2800" b="0" i="0" u="none" strike="noStrike" kern="1200" cap="none" spc="0" normalizeH="0" baseline="0" noProof="0" dirty="0">
              <a:ln>
                <a:noFill/>
              </a:ln>
              <a:solidFill>
                <a:schemeClr val="tx1"/>
              </a:solidFill>
              <a:effectLst/>
              <a:uLnTx/>
              <a:uFillTx/>
              <a:latin typeface="+mn-lt"/>
              <a:ea typeface="+mn-ea"/>
              <a:cs typeface="+mn-cs"/>
            </a:endParaRPr>
          </a:p>
          <a:p>
            <a:pPr marL="1259205" marR="0" lvl="0" indent="-100203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defRPr/>
            </a:pPr>
            <a:r>
              <a:rPr kumimoji="0" lang="id-ID" sz="2400" b="1" i="0" u="none" strike="noStrike" kern="1200" cap="none" spc="0" normalizeH="0" baseline="0" noProof="0" dirty="0">
                <a:ln>
                  <a:noFill/>
                </a:ln>
                <a:solidFill>
                  <a:schemeClr val="tx1"/>
                </a:solidFill>
                <a:effectLst/>
                <a:uLnTx/>
                <a:uFillTx/>
                <a:latin typeface="+mn-lt"/>
                <a:ea typeface="+mn-ea"/>
                <a:cs typeface="+mn-cs"/>
              </a:rPr>
              <a:t> </a:t>
            </a:r>
            <a:r>
              <a:rPr kumimoji="0" lang="en-US" sz="2400" b="1" i="0" u="none" strike="noStrike" kern="1200" cap="none" spc="0" normalizeH="0" baseline="0" noProof="0" dirty="0" err="1">
                <a:ln>
                  <a:noFill/>
                </a:ln>
                <a:solidFill>
                  <a:schemeClr val="tx1"/>
                </a:solidFill>
                <a:effectLst/>
                <a:uLnTx/>
                <a:uFillTx/>
                <a:latin typeface="+mn-lt"/>
                <a:ea typeface="+mn-ea"/>
                <a:cs typeface="+mn-cs"/>
              </a:rPr>
              <a:t>Alat</a:t>
            </a:r>
            <a:r>
              <a:rPr kumimoji="0" lang="id-ID" sz="2400" b="1" i="0" u="none" strike="noStrike" kern="1200" cap="none" spc="0" normalizeH="0" baseline="0" noProof="0" dirty="0">
                <a:ln>
                  <a:noFill/>
                </a:ln>
                <a:solidFill>
                  <a:schemeClr val="tx1"/>
                </a:solidFill>
                <a:effectLst/>
                <a:uLnTx/>
                <a:uFillTx/>
                <a:latin typeface="+mn-lt"/>
                <a:ea typeface="+mn-ea"/>
                <a:cs typeface="+mn-cs"/>
              </a:rPr>
              <a:t> :  </a:t>
            </a:r>
            <a:r>
              <a:rPr kumimoji="0" lang="en-US" sz="2400" b="0" i="1" u="none" strike="noStrike" kern="1200" cap="none" spc="0" normalizeH="0" baseline="0" noProof="0" dirty="0">
                <a:ln>
                  <a:noFill/>
                </a:ln>
                <a:solidFill>
                  <a:schemeClr val="tx1"/>
                </a:solidFill>
                <a:effectLst/>
                <a:uLnTx/>
                <a:uFillTx/>
                <a:latin typeface="+mn-lt"/>
                <a:ea typeface="+mn-ea"/>
                <a:cs typeface="+mn-cs"/>
              </a:rPr>
              <a:t>Cool box</a:t>
            </a:r>
            <a:r>
              <a:rPr kumimoji="0" lang="id-ID" sz="2400" b="0" i="1" u="none" strike="noStrike" kern="1200" cap="none" spc="0" normalizeH="0" baseline="0" noProof="0" dirty="0">
                <a:ln>
                  <a:noFill/>
                </a:ln>
                <a:solidFill>
                  <a:schemeClr val="tx1"/>
                </a:solidFill>
                <a:effectLst/>
                <a:uLnTx/>
                <a:uFillTx/>
                <a:latin typeface="+mn-lt"/>
                <a:ea typeface="+mn-ea"/>
                <a:cs typeface="+mn-cs"/>
              </a:rPr>
              <a:t> , </a:t>
            </a:r>
            <a:r>
              <a:rPr kumimoji="0" lang="en-US" sz="2400" b="0" i="1" u="none" strike="noStrike" kern="1200" cap="none" spc="0" normalizeH="0" baseline="0" noProof="0" dirty="0">
                <a:ln>
                  <a:noFill/>
                </a:ln>
                <a:solidFill>
                  <a:schemeClr val="tx1"/>
                </a:solidFill>
                <a:effectLst/>
                <a:uLnTx/>
                <a:uFillTx/>
                <a:latin typeface="+mn-lt"/>
                <a:ea typeface="+mn-ea"/>
                <a:cs typeface="+mn-cs"/>
              </a:rPr>
              <a:t>Ice pack</a:t>
            </a:r>
            <a:r>
              <a:rPr kumimoji="0" lang="id-ID" sz="2400" b="0" i="1" u="none" strike="noStrike" kern="1200" cap="none" spc="0" normalizeH="0" baseline="0" noProof="0" dirty="0">
                <a:ln>
                  <a:noFill/>
                </a:ln>
                <a:solidFill>
                  <a:schemeClr val="tx1"/>
                </a:solidFill>
                <a:effectLst/>
                <a:uLnTx/>
                <a:uFillTx/>
                <a:latin typeface="+mn-lt"/>
                <a:ea typeface="+mn-ea"/>
                <a:cs typeface="+mn-cs"/>
              </a:rPr>
              <a:t> </a:t>
            </a:r>
            <a:r>
              <a:rPr kumimoji="0" lang="id-ID" sz="2400" b="0" i="0" u="none" strike="noStrike" kern="1200" cap="none" spc="0" normalizeH="0" baseline="0" noProof="0" dirty="0">
                <a:ln>
                  <a:noFill/>
                </a:ln>
                <a:solidFill>
                  <a:schemeClr val="tx1"/>
                </a:solidFill>
                <a:effectLst/>
                <a:uLnTx/>
                <a:uFillTx/>
                <a:latin typeface="+mn-lt"/>
                <a:ea typeface="+mn-ea"/>
                <a:cs typeface="+mn-cs"/>
              </a:rPr>
              <a:t>, t</a:t>
            </a:r>
            <a:r>
              <a:rPr kumimoji="0" lang="en-US" sz="2400" b="0" i="0" u="none" strike="noStrike" kern="1200" cap="none" spc="0" normalizeH="0" baseline="0" noProof="0" dirty="0" err="1">
                <a:ln>
                  <a:noFill/>
                </a:ln>
                <a:solidFill>
                  <a:schemeClr val="tx1"/>
                </a:solidFill>
                <a:effectLst/>
                <a:uLnTx/>
                <a:uFillTx/>
                <a:latin typeface="+mn-lt"/>
                <a:ea typeface="+mn-ea"/>
                <a:cs typeface="+mn-cs"/>
              </a:rPr>
              <a:t>hermometer</a:t>
            </a:r>
            <a:r>
              <a:rPr kumimoji="0" lang="en-US" sz="2400" b="0" i="0" u="none" strike="noStrike" kern="1200" cap="none" spc="0" normalizeH="0" baseline="0" noProof="0" dirty="0">
                <a:ln>
                  <a:noFill/>
                </a:ln>
                <a:solidFill>
                  <a:schemeClr val="tx1"/>
                </a:solidFill>
                <a:effectLst/>
                <a:uLnTx/>
                <a:uFillTx/>
                <a:latin typeface="+mn-lt"/>
                <a:ea typeface="+mn-ea"/>
                <a:cs typeface="+mn-cs"/>
              </a:rPr>
              <a:t> digital/</a:t>
            </a:r>
            <a:r>
              <a:rPr kumimoji="0" lang="en-US" sz="2400" b="0" i="1" u="none" strike="noStrike" kern="1200" cap="none" spc="0" normalizeH="0" baseline="0" noProof="0" dirty="0">
                <a:ln>
                  <a:noFill/>
                </a:ln>
                <a:solidFill>
                  <a:schemeClr val="tx1"/>
                </a:solidFill>
                <a:effectLst/>
                <a:uLnTx/>
                <a:uFillTx/>
                <a:latin typeface="+mn-lt"/>
                <a:ea typeface="+mn-ea"/>
                <a:cs typeface="+mn-cs"/>
              </a:rPr>
              <a:t>data logger</a:t>
            </a:r>
            <a:r>
              <a:rPr kumimoji="0" lang="id-ID" sz="2400" b="0" i="1" u="none" strike="noStrike" kern="1200" cap="none" spc="0" normalizeH="0" baseline="0" noProof="0" dirty="0">
                <a:ln>
                  <a:noFill/>
                </a:ln>
                <a:solidFill>
                  <a:schemeClr val="tx1"/>
                </a:solidFill>
                <a:effectLst/>
                <a:uLnTx/>
                <a:uFillTx/>
                <a:latin typeface="+mn-lt"/>
                <a:ea typeface="+mn-ea"/>
                <a:cs typeface="+mn-cs"/>
              </a:rPr>
              <a:t> , </a:t>
            </a:r>
            <a:r>
              <a:rPr kumimoji="0" lang="id-ID" sz="2400" b="0" i="0" u="none" strike="noStrike" kern="1200" cap="none" spc="0" normalizeH="0" baseline="0" noProof="0" dirty="0">
                <a:ln>
                  <a:noFill/>
                </a:ln>
                <a:solidFill>
                  <a:schemeClr val="tx1"/>
                </a:solidFill>
                <a:effectLst/>
                <a:uLnTx/>
                <a:uFillTx/>
                <a:latin typeface="+mn-lt"/>
                <a:ea typeface="+mn-ea"/>
                <a:cs typeface="+mn-cs"/>
              </a:rPr>
              <a:t>keranjang darah</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defRPr/>
            </a:pPr>
            <a:r>
              <a:rPr kumimoji="0" lang="id-ID" sz="2400" b="1" i="0" u="none" strike="noStrike" kern="1200" cap="none" spc="0" normalizeH="0" baseline="0" noProof="0" dirty="0">
                <a:ln>
                  <a:noFill/>
                </a:ln>
                <a:solidFill>
                  <a:schemeClr val="tx1"/>
                </a:solidFill>
                <a:effectLst/>
                <a:uLnTx/>
                <a:uFillTx/>
                <a:latin typeface="+mn-lt"/>
                <a:ea typeface="+mn-ea"/>
                <a:cs typeface="+mn-cs"/>
              </a:rPr>
              <a:t>    </a:t>
            </a:r>
            <a:r>
              <a:rPr kumimoji="0" lang="en-US" sz="2400" b="1" i="0" u="none" strike="noStrike" kern="1200" cap="none" spc="0" normalizeH="0" baseline="0" noProof="0" dirty="0" err="1">
                <a:ln>
                  <a:noFill/>
                </a:ln>
                <a:solidFill>
                  <a:schemeClr val="tx1"/>
                </a:solidFill>
                <a:effectLst/>
                <a:uLnTx/>
                <a:uFillTx/>
                <a:latin typeface="+mn-lt"/>
                <a:ea typeface="+mn-ea"/>
                <a:cs typeface="+mn-cs"/>
              </a:rPr>
              <a:t>Bahan</a:t>
            </a:r>
            <a:r>
              <a:rPr kumimoji="0" lang="id-ID" sz="2400" b="1" i="0" u="none" strike="noStrike" kern="1200" cap="none" spc="0" normalizeH="0" baseline="0" noProof="0" dirty="0">
                <a:ln>
                  <a:noFill/>
                </a:ln>
                <a:solidFill>
                  <a:schemeClr val="tx1"/>
                </a:solidFill>
                <a:effectLst/>
                <a:uLnTx/>
                <a:uFillTx/>
                <a:latin typeface="+mn-lt"/>
                <a:ea typeface="+mn-ea"/>
                <a:cs typeface="+mn-cs"/>
              </a:rPr>
              <a:t> :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dan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komponen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siap</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pakai</a:t>
            </a:r>
            <a:r>
              <a:rPr kumimoji="0" lang="id-ID" sz="2400" b="0" i="0" u="none" strike="noStrike" kern="1200" cap="none" spc="0" normalizeH="0" baseline="0" noProof="0" dirty="0">
                <a:ln>
                  <a:noFill/>
                </a:ln>
                <a:solidFill>
                  <a:schemeClr val="tx1"/>
                </a:solidFill>
                <a:effectLst/>
                <a:uLnTx/>
                <a:uFillTx/>
                <a:latin typeface="+mn-lt"/>
                <a:ea typeface="+mn-ea"/>
                <a:cs typeface="+mn-cs"/>
              </a:rPr>
              <a:t> , </a:t>
            </a:r>
          </a:p>
          <a:p>
            <a:pPr marL="914400" marR="0" lvl="2" indent="-246380" algn="l" defTabSz="914400" rtl="0" eaLnBrk="0" fontAlgn="base" latinLnBrk="0" hangingPunct="0">
              <a:lnSpc>
                <a:spcPct val="100000"/>
              </a:lnSpc>
              <a:spcBef>
                <a:spcPct val="20000"/>
              </a:spcBef>
              <a:spcAft>
                <a:spcPct val="0"/>
              </a:spcAft>
              <a:buClr>
                <a:schemeClr val="accent2"/>
              </a:buClr>
              <a:buSzPct val="70000"/>
              <a:buFont typeface="Wingdings 2" pitchFamily="18" charset="2"/>
              <a:buNone/>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Karton</a:t>
            </a:r>
            <a:r>
              <a:rPr kumimoji="0" lang="en-US" sz="2400" b="0" i="0" u="none" strike="noStrike" kern="1200" cap="none" spc="0" normalizeH="0" baseline="0" noProof="0" dirty="0">
                <a:ln>
                  <a:noFill/>
                </a:ln>
                <a:solidFill>
                  <a:schemeClr val="tx1"/>
                </a:solidFill>
                <a:effectLst/>
                <a:uLnTx/>
                <a:uFillTx/>
                <a:latin typeface="+mn-lt"/>
                <a:ea typeface="+mn-ea"/>
                <a:cs typeface="+mn-cs"/>
              </a:rPr>
              <a:t> </a:t>
            </a:r>
            <a:r>
              <a:rPr kumimoji="0" lang="en-US" sz="2400" b="0" i="0" u="none" strike="noStrike" kern="1200" cap="none" spc="0" normalizeH="0" baseline="0" noProof="0" dirty="0" err="1">
                <a:ln>
                  <a:noFill/>
                </a:ln>
                <a:solidFill>
                  <a:schemeClr val="tx1"/>
                </a:solidFill>
                <a:effectLst/>
                <a:uLnTx/>
                <a:uFillTx/>
                <a:latin typeface="+mn-lt"/>
                <a:ea typeface="+mn-ea"/>
                <a:cs typeface="+mn-cs"/>
              </a:rPr>
              <a:t>berisolator</a:t>
            </a:r>
            <a:r>
              <a:rPr kumimoji="0" lang="id-ID" sz="2400" b="0" i="0" u="none" strike="noStrike" kern="1200" cap="none" spc="0" normalizeH="0" baseline="0" noProof="0" dirty="0">
                <a:ln>
                  <a:noFill/>
                </a:ln>
                <a:solidFill>
                  <a:schemeClr val="tx1"/>
                </a:solidFill>
                <a:effectLst/>
                <a:uLnTx/>
                <a:uFillTx/>
                <a:latin typeface="+mn-lt"/>
                <a:ea typeface="+mn-ea"/>
                <a:cs typeface="+mn-cs"/>
              </a:rPr>
              <a:t> , plastik bening , isolasi </a:t>
            </a: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Persiapan </a:t>
            </a:r>
          </a:p>
          <a:p>
            <a:pPr marL="725805" marR="0" lvl="0" indent="-468630" algn="l" defTabSz="914400" rtl="0" eaLnBrk="1" fontAlgn="base" latinLnBrk="0" hangingPunct="1">
              <a:lnSpc>
                <a:spcPct val="100000"/>
              </a:lnSpc>
              <a:spcBef>
                <a:spcPct val="20000"/>
              </a:spcBef>
              <a:spcAft>
                <a:spcPct val="0"/>
              </a:spcAft>
              <a:buClr>
                <a:srgbClr val="0BD0D9"/>
              </a:buClr>
              <a:buSzPct val="95000"/>
              <a:buFont typeface="+mj-lt"/>
              <a:buAutoNum type="alphaLcPeriod"/>
              <a:defRPr/>
            </a:pPr>
            <a:r>
              <a:rPr kumimoji="0" lang="en-US" sz="2800" b="0" i="0" u="none" strike="noStrike" kern="1200" cap="none" spc="0" normalizeH="0" baseline="0" noProof="0" dirty="0" err="1">
                <a:ln>
                  <a:noFill/>
                </a:ln>
                <a:solidFill>
                  <a:schemeClr val="tx1"/>
                </a:solidFill>
                <a:effectLst/>
                <a:uLnTx/>
                <a:uFillTx/>
                <a:latin typeface="+mn-lt"/>
                <a:ea typeface="+mn-ea"/>
                <a:cs typeface="+mn-cs"/>
              </a:rPr>
              <a:t>Gunakan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Alat</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Pelindung</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Diri</a:t>
            </a:r>
            <a:r>
              <a:rPr kumimoji="0" lang="en-US" sz="2800" b="0" i="0" u="none" strike="noStrike" kern="1200" cap="none" spc="0" normalizeH="0" baseline="0" noProof="0" dirty="0">
                <a:ln>
                  <a:noFill/>
                </a:ln>
                <a:solidFill>
                  <a:schemeClr val="tx1"/>
                </a:solidFill>
                <a:effectLst/>
                <a:uLnTx/>
                <a:uFillTx/>
                <a:latin typeface="+mn-lt"/>
                <a:ea typeface="+mn-ea"/>
                <a:cs typeface="+mn-cs"/>
              </a:rPr>
              <a:t> (APD) </a:t>
            </a:r>
            <a:r>
              <a:rPr kumimoji="0" lang="en-US" sz="2800" b="0" i="0" u="none" strike="noStrike" kern="1200" cap="none" spc="0" normalizeH="0" baseline="0" noProof="0" dirty="0" err="1">
                <a:ln>
                  <a:noFill/>
                </a:ln>
                <a:solidFill>
                  <a:schemeClr val="tx1"/>
                </a:solidFill>
                <a:effectLst/>
                <a:uLnTx/>
                <a:uFillTx/>
                <a:latin typeface="+mn-lt"/>
                <a:ea typeface="+mn-ea"/>
                <a:cs typeface="+mn-cs"/>
              </a:rPr>
              <a:t>selama</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melakukan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persiapan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id-ID" sz="2800" b="0" i="0" u="none" strike="noStrike" kern="1200" cap="none" spc="0" normalizeH="0" baseline="0" noProof="0" dirty="0">
                <a:ln>
                  <a:noFill/>
                </a:ln>
                <a:solidFill>
                  <a:schemeClr val="tx1"/>
                </a:solidFill>
                <a:effectLst/>
                <a:uLnTx/>
                <a:uFillTx/>
                <a:latin typeface="+mn-lt"/>
                <a:ea typeface="+mn-ea"/>
                <a:cs typeface="+mn-cs"/>
              </a:rPr>
              <a:t>distribusi</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800" b="0" i="0" u="none" strike="noStrike" kern="1200" cap="none" spc="0" normalizeH="0" baseline="0" noProof="0" dirty="0">
                <a:ln>
                  <a:noFill/>
                </a:ln>
                <a:solidFill>
                  <a:schemeClr val="tx1"/>
                </a:solidFill>
                <a:effectLst/>
                <a:uLnTx/>
                <a:uFillTx/>
                <a:latin typeface="+mn-lt"/>
                <a:ea typeface="+mn-ea"/>
                <a:cs typeface="+mn-cs"/>
              </a:rPr>
              <a:t>.</a:t>
            </a:r>
            <a:endParaRPr kumimoji="0" lang="id-ID" sz="2800" b="0" i="0" u="none" strike="noStrike" kern="1200" cap="none" spc="0" normalizeH="0" baseline="0" noProof="0" dirty="0">
              <a:ln>
                <a:noFill/>
              </a:ln>
              <a:solidFill>
                <a:schemeClr val="tx1"/>
              </a:solidFill>
              <a:effectLst/>
              <a:uLnTx/>
              <a:uFillTx/>
              <a:latin typeface="+mn-lt"/>
              <a:ea typeface="+mn-ea"/>
              <a:cs typeface="+mn-cs"/>
            </a:endParaRPr>
          </a:p>
          <a:p>
            <a:pPr marL="725805" marR="0" lvl="0" indent="-468630" algn="l" defTabSz="914400" rtl="0" eaLnBrk="1" fontAlgn="base" latinLnBrk="0" hangingPunct="1">
              <a:lnSpc>
                <a:spcPct val="100000"/>
              </a:lnSpc>
              <a:spcBef>
                <a:spcPct val="20000"/>
              </a:spcBef>
              <a:spcAft>
                <a:spcPct val="0"/>
              </a:spcAft>
              <a:buClr>
                <a:srgbClr val="0BD0D9"/>
              </a:buClr>
              <a:buSzPct val="95000"/>
              <a:buFont typeface="+mj-lt"/>
              <a:buAutoNum type="alphaLcPeriod"/>
              <a:defRPr/>
            </a:pPr>
            <a:r>
              <a:rPr kumimoji="0" lang="en-US" sz="2800" b="0" i="0" u="none" strike="noStrike" kern="1200" cap="none" spc="0" normalizeH="0" baseline="0" noProof="0" dirty="0" err="1">
                <a:ln>
                  <a:noFill/>
                </a:ln>
                <a:solidFill>
                  <a:schemeClr val="tx1"/>
                </a:solidFill>
                <a:effectLst/>
                <a:uLnTx/>
                <a:uFillTx/>
                <a:latin typeface="+mn-lt"/>
                <a:ea typeface="+mn-ea"/>
                <a:cs typeface="+mn-cs"/>
              </a:rPr>
              <a:t>Siapkan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semua</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peralatan</a:t>
            </a:r>
            <a:r>
              <a:rPr kumimoji="0" lang="id-ID" sz="2800" b="0" i="0" u="none" strike="noStrike" kern="1200" cap="none" spc="0" normalizeH="0" baseline="0" noProof="0" dirty="0">
                <a:ln>
                  <a:noFill/>
                </a:ln>
                <a:solidFill>
                  <a:schemeClr val="tx1"/>
                </a:solidFill>
                <a:effectLst/>
                <a:uLnTx/>
                <a:uFillTx/>
                <a:latin typeface="+mn-lt"/>
                <a:ea typeface="+mn-ea"/>
                <a:cs typeface="+mn-cs"/>
              </a:rPr>
              <a:t> dan bahan</a:t>
            </a:r>
            <a:r>
              <a:rPr kumimoji="0" lang="en-US" sz="2800" b="0" i="0" u="none" strike="noStrike" kern="1200" cap="none" spc="0" normalizeH="0" baseline="0" noProof="0" dirty="0">
                <a:ln>
                  <a:noFill/>
                </a:ln>
                <a:solidFill>
                  <a:schemeClr val="tx1"/>
                </a:solidFill>
                <a:effectLst/>
                <a:uLnTx/>
                <a:uFillTx/>
                <a:latin typeface="+mn-lt"/>
                <a:ea typeface="+mn-ea"/>
                <a:cs typeface="+mn-cs"/>
              </a:rPr>
              <a:t> yang </a:t>
            </a:r>
            <a:r>
              <a:rPr kumimoji="0" lang="en-US" sz="2800" b="0" i="0" u="none" strike="noStrike" kern="1200" cap="none" spc="0" normalizeH="0" baseline="0" noProof="0" dirty="0" err="1">
                <a:ln>
                  <a:noFill/>
                </a:ln>
                <a:solidFill>
                  <a:schemeClr val="tx1"/>
                </a:solidFill>
                <a:effectLst/>
                <a:uLnTx/>
                <a:uFillTx/>
                <a:latin typeface="+mn-lt"/>
                <a:ea typeface="+mn-ea"/>
                <a:cs typeface="+mn-cs"/>
              </a:rPr>
              <a:t>berkaitan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id-ID" sz="2800" b="0" i="0" u="none" strike="noStrike" kern="1200" cap="none" spc="0" normalizeH="0" baseline="0" noProof="0" dirty="0">
                <a:ln>
                  <a:noFill/>
                </a:ln>
                <a:solidFill>
                  <a:schemeClr val="tx1"/>
                </a:solidFill>
                <a:effectLst/>
                <a:uLnTx/>
                <a:uFillTx/>
                <a:latin typeface="+mn-lt"/>
                <a:ea typeface="+mn-ea"/>
                <a:cs typeface="+mn-cs"/>
              </a:rPr>
              <a:t>distribusi </a:t>
            </a:r>
            <a:r>
              <a:rPr kumimoji="0" lang="en-US" sz="28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800" b="0" i="0" u="none" strike="noStrike" kern="1200" cap="none" spc="0" normalizeH="0" baseline="0" noProof="0" dirty="0">
                <a:ln>
                  <a:noFill/>
                </a:ln>
                <a:solidFill>
                  <a:schemeClr val="tx1"/>
                </a:solidFill>
                <a:effectLst/>
                <a:uLnTx/>
                <a:uFillTx/>
                <a:latin typeface="+mn-lt"/>
                <a:ea typeface="+mn-ea"/>
                <a:cs typeface="+mn-cs"/>
              </a:rPr>
              <a:t>.</a:t>
            </a:r>
            <a:endParaRPr kumimoji="0" lang="id-ID" sz="28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
          <p:cNvSpPr>
            <a:spLocks noGrp="1"/>
          </p:cNvSpPr>
          <p:nvPr>
            <p:ph idx="1"/>
          </p:nvPr>
        </p:nvSpPr>
        <p:spPr>
          <a:xfrm>
            <a:off x="428625" y="1285875"/>
            <a:ext cx="8229600" cy="4389438"/>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Persiapan </a:t>
            </a:r>
          </a:p>
          <a:p>
            <a:pPr marL="727075" marR="0" lvl="0" indent="-469900" algn="l" defTabSz="914400" rtl="0" eaLnBrk="1" fontAlgn="base" latinLnBrk="0" hangingPunct="1">
              <a:lnSpc>
                <a:spcPct val="100000"/>
              </a:lnSpc>
              <a:spcBef>
                <a:spcPct val="20000"/>
              </a:spcBef>
              <a:spcAft>
                <a:spcPct val="0"/>
              </a:spcAft>
              <a:buClr>
                <a:srgbClr val="0BD0D9"/>
              </a:buClr>
              <a:buSzPct val="95000"/>
              <a:buFont typeface="+mj-lt"/>
              <a:buAutoNum type="alphaLcPeriod" startAt="3"/>
              <a:defRPr/>
            </a:pPr>
            <a:r>
              <a:rPr kumimoji="0" lang="en-US" sz="2800" b="0" i="0" u="none" strike="noStrike" kern="1200" cap="none" spc="0" normalizeH="0" baseline="0" noProof="0" dirty="0" err="1">
                <a:ln>
                  <a:noFill/>
                </a:ln>
                <a:solidFill>
                  <a:schemeClr val="tx1"/>
                </a:solidFill>
                <a:effectLst/>
                <a:uLnTx/>
                <a:uFillTx/>
                <a:latin typeface="+mn-lt"/>
                <a:ea typeface="+mn-ea"/>
                <a:cs typeface="+mn-cs"/>
              </a:rPr>
              <a:t>Siapkan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formulir</a:t>
            </a:r>
            <a:r>
              <a:rPr kumimoji="0" lang="en-US" sz="2800" b="0" i="0" u="none" strike="noStrike" kern="1200" cap="none" spc="0" normalizeH="0" baseline="0" noProof="0" dirty="0">
                <a:ln>
                  <a:noFill/>
                </a:ln>
                <a:solidFill>
                  <a:schemeClr val="tx1"/>
                </a:solidFill>
                <a:effectLst/>
                <a:uLnTx/>
                <a:uFillTx/>
                <a:latin typeface="+mn-lt"/>
                <a:ea typeface="+mn-ea"/>
                <a:cs typeface="+mn-cs"/>
              </a:rPr>
              <a:t> yang </a:t>
            </a:r>
            <a:r>
              <a:rPr kumimoji="0" lang="en-US" sz="2800" b="0" i="0" u="none" strike="noStrike" kern="1200" cap="none" spc="0" normalizeH="0" baseline="0" noProof="0" dirty="0" err="1">
                <a:ln>
                  <a:noFill/>
                </a:ln>
                <a:solidFill>
                  <a:schemeClr val="tx1"/>
                </a:solidFill>
                <a:effectLst/>
                <a:uLnTx/>
                <a:uFillTx/>
                <a:latin typeface="+mn-lt"/>
                <a:ea typeface="+mn-ea"/>
                <a:cs typeface="+mn-cs"/>
              </a:rPr>
              <a:t>berkaitan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id-ID" sz="2800" b="0" i="0" u="none" strike="noStrike" kern="1200" cap="none" spc="0" normalizeH="0" baseline="0" noProof="0" dirty="0">
                <a:ln>
                  <a:noFill/>
                </a:ln>
                <a:solidFill>
                  <a:schemeClr val="tx1"/>
                </a:solidFill>
                <a:effectLst/>
                <a:uLnTx/>
                <a:uFillTx/>
                <a:latin typeface="+mn-lt"/>
                <a:ea typeface="+mn-ea"/>
                <a:cs typeface="+mn-cs"/>
              </a:rPr>
              <a:t> distribusi</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800" b="0" i="0" u="none" strike="noStrike" kern="1200" cap="none" spc="0" normalizeH="0" baseline="0" noProof="0" dirty="0">
                <a:ln>
                  <a:noFill/>
                </a:ln>
                <a:solidFill>
                  <a:schemeClr val="tx1"/>
                </a:solidFill>
                <a:effectLst/>
                <a:uLnTx/>
                <a:uFillTx/>
                <a:latin typeface="+mn-lt"/>
                <a:ea typeface="+mn-ea"/>
                <a:cs typeface="+mn-cs"/>
              </a:rPr>
              <a:t>.</a:t>
            </a:r>
            <a:r>
              <a:rPr kumimoji="0" lang="id-ID" sz="2800" b="1" i="0" u="none" strike="noStrike" kern="1200" cap="none" spc="0" normalizeH="0" baseline="0" noProof="0" dirty="0">
                <a:ln>
                  <a:noFill/>
                </a:ln>
                <a:solidFill>
                  <a:schemeClr val="tx1"/>
                </a:solidFill>
                <a:effectLst/>
                <a:uLnTx/>
                <a:uFillTx/>
                <a:latin typeface="+mn-lt"/>
                <a:ea typeface="+mn-ea"/>
                <a:cs typeface="+mn-cs"/>
              </a:rPr>
              <a:t>  </a:t>
            </a:r>
          </a:p>
          <a:p>
            <a:pPr marL="727075" marR="0" lvl="0" indent="-469900" algn="l" defTabSz="914400" rtl="0" eaLnBrk="1" fontAlgn="base" latinLnBrk="0" hangingPunct="1">
              <a:lnSpc>
                <a:spcPct val="100000"/>
              </a:lnSpc>
              <a:spcBef>
                <a:spcPct val="20000"/>
              </a:spcBef>
              <a:spcAft>
                <a:spcPct val="0"/>
              </a:spcAft>
              <a:buClr>
                <a:srgbClr val="0BD0D9"/>
              </a:buClr>
              <a:buSzPct val="95000"/>
              <a:buFont typeface="+mj-lt"/>
              <a:buAutoNum type="alphaLcPeriod" startAt="3"/>
              <a:defRPr/>
            </a:pPr>
            <a:r>
              <a:rPr kumimoji="0" lang="en-US" sz="2800" b="0" i="0" u="none" strike="noStrike" kern="1200" cap="none" spc="0" normalizeH="0" baseline="0" noProof="0" dirty="0" err="1">
                <a:ln>
                  <a:noFill/>
                </a:ln>
                <a:solidFill>
                  <a:schemeClr val="tx1"/>
                </a:solidFill>
                <a:effectLst/>
                <a:uLnTx/>
                <a:uFillTx/>
                <a:latin typeface="+mn-lt"/>
                <a:ea typeface="+mn-ea"/>
                <a:cs typeface="+mn-cs"/>
              </a:rPr>
              <a:t>Bersihkan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meja</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kerja</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id-ID" sz="2800" b="0" i="0" u="none" strike="noStrike" kern="1200" cap="none" spc="0" normalizeH="0" baseline="0" noProof="0" dirty="0">
                <a:ln>
                  <a:noFill/>
                </a:ln>
                <a:solidFill>
                  <a:schemeClr val="tx1"/>
                </a:solidFill>
                <a:effectLst/>
                <a:uLnTx/>
                <a:uFillTx/>
                <a:latin typeface="+mn-lt"/>
                <a:ea typeface="+mn-ea"/>
                <a:cs typeface="+mn-cs"/>
              </a:rPr>
              <a:t>distribusi darah</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menggunakan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alkohol</a:t>
            </a:r>
            <a:r>
              <a:rPr kumimoji="0" lang="en-US" sz="2800" b="0" i="0" u="none" strike="noStrike" kern="1200" cap="none" spc="0" normalizeH="0" baseline="0" noProof="0" dirty="0">
                <a:ln>
                  <a:noFill/>
                </a:ln>
                <a:solidFill>
                  <a:schemeClr val="tx1"/>
                </a:solidFill>
                <a:effectLst/>
                <a:uLnTx/>
                <a:uFillTx/>
                <a:latin typeface="+mn-lt"/>
                <a:ea typeface="+mn-ea"/>
                <a:cs typeface="+mn-cs"/>
              </a:rPr>
              <a:t> 70%  </a:t>
            </a:r>
            <a:r>
              <a:rPr kumimoji="0" lang="en-US" sz="2800" b="0" i="0" u="none" strike="noStrike" kern="1200" cap="none" spc="0" normalizeH="0" baseline="0" noProof="0" dirty="0" err="1">
                <a:ln>
                  <a:noFill/>
                </a:ln>
                <a:solidFill>
                  <a:schemeClr val="tx1"/>
                </a:solidFill>
                <a:effectLst/>
                <a:uLnTx/>
                <a:uFillTx/>
                <a:latin typeface="+mn-lt"/>
                <a:ea typeface="+mn-ea"/>
                <a:cs typeface="+mn-cs"/>
              </a:rPr>
              <a:t>sebelum</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dan</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sesudah</a:t>
            </a:r>
            <a:r>
              <a:rPr kumimoji="0" lang="en-US" sz="2800" b="0" i="0" u="none" strike="noStrike" kern="1200" cap="none" spc="0" normalizeH="0" baseline="0" noProof="0" dirty="0">
                <a:ln>
                  <a:noFill/>
                </a:ln>
                <a:solidFill>
                  <a:schemeClr val="tx1"/>
                </a:solidFill>
                <a:effectLst/>
                <a:uLnTx/>
                <a:uFillTx/>
                <a:latin typeface="+mn-lt"/>
                <a:ea typeface="+mn-ea"/>
                <a:cs typeface="+mn-cs"/>
              </a:rPr>
              <a:t> </a:t>
            </a:r>
            <a:r>
              <a:rPr kumimoji="0" lang="en-US" sz="2800" b="0" i="0" u="none" strike="noStrike" kern="1200" cap="none" spc="0" normalizeH="0" baseline="0" noProof="0" dirty="0" err="1">
                <a:ln>
                  <a:noFill/>
                </a:ln>
                <a:solidFill>
                  <a:schemeClr val="tx1"/>
                </a:solidFill>
                <a:effectLst/>
                <a:uLnTx/>
                <a:uFillTx/>
                <a:latin typeface="+mn-lt"/>
                <a:ea typeface="+mn-ea"/>
                <a:cs typeface="+mn-cs"/>
              </a:rPr>
              <a:t>digunakan</a:t>
            </a:r>
            <a:r>
              <a:rPr kumimoji="0" lang="en-US" sz="2800" b="0" i="0" u="none" strike="noStrike" kern="1200" cap="none" spc="0" normalizeH="0" baseline="0" noProof="0" dirty="0">
                <a:ln>
                  <a:noFill/>
                </a:ln>
                <a:solidFill>
                  <a:schemeClr val="tx1"/>
                </a:solidFill>
                <a:effectLst/>
                <a:uLnTx/>
                <a:uFillTx/>
                <a:latin typeface="+mn-lt"/>
                <a:ea typeface="+mn-ea"/>
                <a:cs typeface="+mn-cs"/>
              </a:rPr>
              <a:t>.</a:t>
            </a:r>
            <a:endParaRPr kumimoji="0" lang="id-ID" sz="28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a:xfrm>
            <a:off x="500063" y="928688"/>
            <a:ext cx="8229600" cy="5643563"/>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Kegiatan :</a:t>
            </a:r>
          </a:p>
          <a:p>
            <a:pPr marL="514350" marR="0" lvl="0" indent="-25717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yang </a:t>
            </a:r>
            <a:r>
              <a:rPr kumimoji="0" lang="en-US" sz="2600" b="0" i="0" u="none" strike="noStrike" kern="1200" cap="none" spc="0" normalizeH="0" baseline="0" noProof="0" dirty="0" err="1">
                <a:ln>
                  <a:noFill/>
                </a:ln>
                <a:solidFill>
                  <a:schemeClr val="tx1"/>
                </a:solidFill>
                <a:effectLst/>
                <a:uLnTx/>
                <a:uFillTx/>
                <a:latin typeface="+mn-lt"/>
                <a:ea typeface="+mn-ea"/>
                <a:cs typeface="+mn-cs"/>
              </a:rPr>
              <a:t>hasil</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skrining</a:t>
            </a:r>
            <a:r>
              <a:rPr kumimoji="0" lang="en-US" sz="2600" b="0" i="0" u="none" strike="noStrike" kern="1200" cap="none" spc="0" normalizeH="0" baseline="0" noProof="0" dirty="0">
                <a:ln>
                  <a:noFill/>
                </a:ln>
                <a:solidFill>
                  <a:schemeClr val="tx1"/>
                </a:solidFill>
                <a:effectLst/>
                <a:uLnTx/>
                <a:uFillTx/>
                <a:latin typeface="+mn-lt"/>
                <a:ea typeface="+mn-ea"/>
                <a:cs typeface="+mn-cs"/>
              </a:rPr>
              <a:t> IMLTD </a:t>
            </a:r>
            <a:r>
              <a:rPr kumimoji="0" lang="en-US" sz="2600" b="1" i="0" u="none" strike="noStrike" kern="1200" cap="none" spc="0" normalizeH="0" baseline="0" noProof="0" dirty="0">
                <a:ln>
                  <a:noFill/>
                </a:ln>
                <a:solidFill>
                  <a:schemeClr val="tx1"/>
                </a:solidFill>
                <a:effectLst/>
                <a:uLnTx/>
                <a:uFillTx/>
                <a:latin typeface="+mn-lt"/>
                <a:ea typeface="+mn-ea"/>
                <a:cs typeface="+mn-cs"/>
              </a:rPr>
              <a:t>NON REAKTIF </a:t>
            </a:r>
            <a:r>
              <a:rPr kumimoji="0" lang="en-US" sz="2600" b="0" i="0" u="none" strike="noStrike" kern="1200" cap="none" spc="0" normalizeH="0" baseline="0" noProof="0" dirty="0" err="1">
                <a:ln>
                  <a:noFill/>
                </a:ln>
                <a:solidFill>
                  <a:schemeClr val="tx1"/>
                </a:solidFill>
                <a:effectLst/>
                <a:uLnTx/>
                <a:uFillTx/>
                <a:latin typeface="+mn-lt"/>
                <a:ea typeface="+mn-ea"/>
                <a:cs typeface="+mn-cs"/>
              </a:rPr>
              <a:t>siap</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didistribusikan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ke</a:t>
            </a:r>
            <a:r>
              <a:rPr kumimoji="0" lang="en-US" sz="2600" b="0" i="0" u="none" strike="noStrike" kern="1200" cap="none" spc="0" normalizeH="0" baseline="0" noProof="0" dirty="0">
                <a:ln>
                  <a:noFill/>
                </a:ln>
                <a:solidFill>
                  <a:schemeClr val="tx1"/>
                </a:solidFill>
                <a:effectLst/>
                <a:uLnTx/>
                <a:uFillTx/>
                <a:latin typeface="+mn-lt"/>
                <a:ea typeface="+mn-ea"/>
                <a:cs typeface="+mn-cs"/>
              </a:rPr>
              <a:t> UTD</a:t>
            </a:r>
            <a:r>
              <a:rPr kumimoji="0" lang="id-ID" sz="2600" b="0" i="0" u="none" strike="noStrike" kern="1200" cap="none" spc="0" normalizeH="0" baseline="0" noProof="0" dirty="0">
                <a:ln>
                  <a:noFill/>
                </a:ln>
                <a:solidFill>
                  <a:schemeClr val="tx1"/>
                </a:solidFill>
                <a:effectLst/>
                <a:uLnTx/>
                <a:uFillTx/>
                <a:latin typeface="+mn-lt"/>
                <a:ea typeface="+mn-ea"/>
                <a:cs typeface="+mn-cs"/>
              </a:rPr>
              <a:t>/UTDRS/</a:t>
            </a:r>
            <a:r>
              <a:rPr kumimoji="0" lang="en-US" sz="2600" b="0" i="0" u="none" strike="noStrike" kern="1200" cap="none" spc="0" normalizeH="0" baseline="0" noProof="0" dirty="0">
                <a:ln>
                  <a:noFill/>
                </a:ln>
                <a:solidFill>
                  <a:schemeClr val="tx1"/>
                </a:solidFill>
                <a:effectLst/>
                <a:uLnTx/>
                <a:uFillTx/>
                <a:latin typeface="+mn-lt"/>
                <a:ea typeface="+mn-ea"/>
                <a:cs typeface="+mn-cs"/>
              </a:rPr>
              <a:t>BDRS yang </a:t>
            </a:r>
            <a:r>
              <a:rPr kumimoji="0" lang="en-US" sz="2600" b="0" i="0" u="none" strike="noStrike" kern="1200" cap="none" spc="0" normalizeH="0" baseline="0" noProof="0" dirty="0" err="1">
                <a:ln>
                  <a:noFill/>
                </a:ln>
                <a:solidFill>
                  <a:schemeClr val="tx1"/>
                </a:solidFill>
                <a:effectLst/>
                <a:uLnTx/>
                <a:uFillTx/>
                <a:latin typeface="+mn-lt"/>
                <a:ea typeface="+mn-ea"/>
                <a:cs typeface="+mn-cs"/>
              </a:rPr>
              <a:t>membutuhkan</a:t>
            </a:r>
            <a:r>
              <a:rPr kumimoji="0" lang="en-US" sz="2600" b="0" i="0" u="none" strike="noStrike" kern="1200" cap="none" spc="0" normalizeH="0" baseline="0" noProof="0" dirty="0">
                <a:ln>
                  <a:noFill/>
                </a:ln>
                <a:solidFill>
                  <a:schemeClr val="tx1"/>
                </a:solidFill>
                <a:effectLst/>
                <a:uLnTx/>
                <a:uFillTx/>
                <a:latin typeface="+mn-lt"/>
                <a:ea typeface="+mn-ea"/>
                <a:cs typeface="+mn-cs"/>
              </a:rPr>
              <a:t>.</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514350" marR="0" lvl="0" indent="-25717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Petugas</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teknis</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melakukan</a:t>
            </a:r>
            <a:r>
              <a:rPr kumimoji="0" lang="en-US" sz="2600" b="0" i="0" u="none" strike="noStrike" kern="1200" cap="none" spc="0" normalizeH="0" baseline="0" noProof="0" dirty="0">
                <a:ln>
                  <a:noFill/>
                </a:ln>
                <a:solidFill>
                  <a:schemeClr val="tx1"/>
                </a:solidFill>
                <a:effectLst/>
                <a:uLnTx/>
                <a:uFillTx/>
                <a:latin typeface="+mn-lt"/>
                <a:ea typeface="+mn-ea"/>
                <a:cs typeface="+mn-cs"/>
              </a:rPr>
              <a:t> input data </a:t>
            </a:r>
            <a:r>
              <a:rPr kumimoji="0" lang="en-US" sz="2600" b="0" i="0" u="none" strike="noStrike" kern="1200" cap="none" spc="0" normalizeH="0" baseline="0" noProof="0" dirty="0" err="1">
                <a:ln>
                  <a:noFill/>
                </a:ln>
                <a:solidFill>
                  <a:schemeClr val="tx1"/>
                </a:solidFill>
                <a:effectLst/>
                <a:uLnTx/>
                <a:uFillTx/>
                <a:latin typeface="+mn-lt"/>
                <a:ea typeface="+mn-ea"/>
                <a:cs typeface="+mn-cs"/>
              </a:rPr>
              <a:t>di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id-ID" sz="2600" b="0" i="0" u="none" strike="noStrike" kern="1200" cap="none" spc="0" normalizeH="0" baseline="0" noProof="0" dirty="0">
                <a:ln>
                  <a:noFill/>
                </a:ln>
                <a:solidFill>
                  <a:schemeClr val="tx1"/>
                </a:solidFill>
                <a:effectLst/>
                <a:uLnTx/>
                <a:uFillTx/>
                <a:latin typeface="+mn-lt"/>
                <a:ea typeface="+mn-ea"/>
                <a:cs typeface="+mn-cs"/>
              </a:rPr>
              <a:t>Sistem Informasi Manajemen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sesuai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permintaan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dari</a:t>
            </a:r>
            <a:r>
              <a:rPr kumimoji="0" lang="en-US" sz="2600" b="0" i="0" u="none" strike="noStrike" kern="1200" cap="none" spc="0" normalizeH="0" baseline="0" noProof="0" dirty="0">
                <a:ln>
                  <a:noFill/>
                </a:ln>
                <a:solidFill>
                  <a:schemeClr val="tx1"/>
                </a:solidFill>
                <a:effectLst/>
                <a:uLnTx/>
                <a:uFillTx/>
                <a:latin typeface="+mn-lt"/>
                <a:ea typeface="+mn-ea"/>
                <a:cs typeface="+mn-cs"/>
              </a:rPr>
              <a:t> UTD</a:t>
            </a:r>
            <a:r>
              <a:rPr kumimoji="0" lang="id-ID" sz="2600" b="0" i="0" u="none" strike="noStrike" kern="1200" cap="none" spc="0" normalizeH="0" baseline="0" noProof="0" dirty="0">
                <a:ln>
                  <a:noFill/>
                </a:ln>
                <a:solidFill>
                  <a:schemeClr val="tx1"/>
                </a:solidFill>
                <a:effectLst/>
                <a:uLnTx/>
                <a:uFillTx/>
                <a:latin typeface="+mn-lt"/>
                <a:ea typeface="+mn-ea"/>
                <a:cs typeface="+mn-cs"/>
              </a:rPr>
              <a:t>/UTDRS/</a:t>
            </a:r>
            <a:r>
              <a:rPr kumimoji="0" lang="en-US" sz="2600" b="0" i="0" u="none" strike="noStrike" kern="1200" cap="none" spc="0" normalizeH="0" baseline="0" noProof="0" dirty="0">
                <a:ln>
                  <a:noFill/>
                </a:ln>
                <a:solidFill>
                  <a:schemeClr val="tx1"/>
                </a:solidFill>
                <a:effectLst/>
                <a:uLnTx/>
                <a:uFillTx/>
                <a:latin typeface="+mn-lt"/>
                <a:ea typeface="+mn-ea"/>
                <a:cs typeface="+mn-cs"/>
              </a:rPr>
              <a:t>BDRS.</a:t>
            </a: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514350" marR="0" lvl="0" indent="-25717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Petugas</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teknis</a:t>
            </a:r>
            <a:r>
              <a:rPr kumimoji="0" lang="en-US" sz="2600" b="0" i="0" u="none" strike="noStrike" kern="1200" cap="none" spc="0" normalizeH="0" baseline="0" noProof="0" dirty="0">
                <a:ln>
                  <a:noFill/>
                </a:ln>
                <a:solidFill>
                  <a:schemeClr val="tx1"/>
                </a:solidFill>
                <a:effectLst/>
                <a:uLnTx/>
                <a:uFillTx/>
                <a:latin typeface="+mn-lt"/>
                <a:ea typeface="+mn-ea"/>
                <a:cs typeface="+mn-cs"/>
              </a:rPr>
              <a:t> UTD </a:t>
            </a:r>
            <a:r>
              <a:rPr kumimoji="0" lang="en-US" sz="2600" b="0" i="0" u="none" strike="noStrike" kern="1200" cap="none" spc="0" normalizeH="0" baseline="0" noProof="0" dirty="0" err="1">
                <a:ln>
                  <a:noFill/>
                </a:ln>
                <a:solidFill>
                  <a:schemeClr val="tx1"/>
                </a:solidFill>
                <a:effectLst/>
                <a:uLnTx/>
                <a:uFillTx/>
                <a:latin typeface="+mn-lt"/>
                <a:ea typeface="+mn-ea"/>
                <a:cs typeface="+mn-cs"/>
              </a:rPr>
              <a:t>mengemas</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ke</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dalam</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plastik</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bening</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sesuai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kebutuhan</a:t>
            </a:r>
            <a:r>
              <a:rPr kumimoji="0" lang="id-ID" sz="2600" b="0" i="0" u="none" strike="noStrike" kern="1200" cap="none" spc="0" normalizeH="0" baseline="0" noProof="0" dirty="0">
                <a:ln>
                  <a:noFill/>
                </a:ln>
                <a:solidFill>
                  <a:schemeClr val="tx1"/>
                </a:solidFill>
                <a:effectLst/>
                <a:uLnTx/>
                <a:uFillTx/>
                <a:latin typeface="+mn-lt"/>
                <a:ea typeface="+mn-ea"/>
                <a:cs typeface="+mn-cs"/>
              </a:rPr>
              <a:t>.</a:t>
            </a:r>
          </a:p>
          <a:p>
            <a:pPr marL="528955" marR="0" lvl="0" indent="-271780" algn="l" defTabSz="914400" rtl="0" eaLnBrk="0" fontAlgn="base" latinLnBrk="0" hangingPunct="0">
              <a:lnSpc>
                <a:spcPct val="100000"/>
              </a:lnSpc>
              <a:spcBef>
                <a:spcPct val="20000"/>
              </a:spcBef>
              <a:spcAft>
                <a:spcPct val="0"/>
              </a:spcAft>
              <a:buClr>
                <a:srgbClr val="0BD0D9"/>
              </a:buClr>
              <a:buSzPct val="95000"/>
              <a:buFont typeface="Wingdings 2" pitchFamily="18" charset="2"/>
              <a:buNone/>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514350" marR="0" lvl="0" indent="-25717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514350" marR="0" lvl="0" indent="-25717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514350" marR="0" lvl="0" indent="-257175" algn="l" defTabSz="914400" rtl="0" eaLnBrk="1" fontAlgn="base" latinLnBrk="0" hangingPunct="1">
              <a:lnSpc>
                <a:spcPct val="100000"/>
              </a:lnSpc>
              <a:spcBef>
                <a:spcPct val="20000"/>
              </a:spcBef>
              <a:spcAft>
                <a:spcPct val="0"/>
              </a:spcAft>
              <a:buClr>
                <a:srgbClr val="0BD0D9"/>
              </a:buClr>
              <a:buSzPct val="95000"/>
              <a:buFont typeface="+mj-lt"/>
              <a:buAutoNum type="arabicPeriod"/>
              <a:defRPr/>
            </a:pPr>
            <a:endParaRPr kumimoji="0" lang="id-ID"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a:xfrm>
            <a:off x="428625" y="857250"/>
            <a:ext cx="8229600" cy="4389438"/>
          </a:xfrm>
        </p:spPr>
        <p:txBody>
          <a:bodyPr vert="horz" wrap="square" lIns="91440" tIns="45720" rIns="91440" bIns="45720" numCol="1" anchor="t" anchorCtr="0" compatLnSpc="1"/>
          <a:lstStyle/>
          <a:p>
            <a:pPr marL="514350" marR="0" lvl="0" indent="-51435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Petugas</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administrasi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membuat</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surat</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pengiriman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lampiran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pengiriman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rangkap</a:t>
            </a:r>
            <a:r>
              <a:rPr kumimoji="0" lang="en-US" sz="2600" b="0" i="0" u="none" strike="noStrike" kern="1200" cap="none" spc="0" normalizeH="0" baseline="0" noProof="0" dirty="0">
                <a:ln>
                  <a:noFill/>
                </a:ln>
                <a:solidFill>
                  <a:schemeClr val="tx1"/>
                </a:solidFill>
                <a:effectLst/>
                <a:uLnTx/>
                <a:uFillTx/>
                <a:latin typeface="+mn-lt"/>
                <a:ea typeface="+mn-ea"/>
                <a:cs typeface="+mn-cs"/>
              </a:rPr>
              <a:t> 4</a:t>
            </a:r>
            <a:r>
              <a:rPr kumimoji="0" lang="id-ID" sz="2600" b="0" i="0" u="none" strike="noStrike" kern="1200" cap="none" spc="0" normalizeH="0" baseline="0" noProof="0" dirty="0">
                <a:ln>
                  <a:noFill/>
                </a:ln>
                <a:solidFill>
                  <a:schemeClr val="tx1"/>
                </a:solidFill>
                <a:effectLst/>
                <a:uLnTx/>
                <a:uFillTx/>
                <a:latin typeface="+mn-lt"/>
                <a:ea typeface="+mn-ea"/>
                <a:cs typeface="+mn-cs"/>
              </a:rPr>
              <a:t> (</a:t>
            </a:r>
            <a:r>
              <a:rPr kumimoji="0" lang="en-AU" sz="2600" b="0" i="0" u="none" strike="noStrike" kern="1200" cap="none" spc="0" normalizeH="0" baseline="0" noProof="0" dirty="0">
                <a:ln>
                  <a:noFill/>
                </a:ln>
                <a:solidFill>
                  <a:schemeClr val="tx1"/>
                </a:solidFill>
                <a:effectLst/>
                <a:uLnTx/>
                <a:uFillTx/>
                <a:latin typeface="+mn-lt"/>
                <a:ea typeface="+mn-ea"/>
                <a:cs typeface="+mn-cs"/>
              </a:rPr>
              <a:t>.   </a:t>
            </a:r>
            <a:r>
              <a:rPr kumimoji="0" lang="en-AU" sz="2600" b="0" i="0" u="none" strike="noStrike" kern="1200" cap="none" spc="0" normalizeH="0" baseline="0" noProof="0" dirty="0" err="1">
                <a:ln>
                  <a:noFill/>
                </a:ln>
                <a:solidFill>
                  <a:schemeClr val="tx1"/>
                </a:solidFill>
                <a:effectLst/>
                <a:uLnTx/>
                <a:uFillTx/>
                <a:latin typeface="+mn-lt"/>
                <a:ea typeface="+mn-ea"/>
                <a:cs typeface="+mn-cs"/>
              </a:rPr>
              <a:t>Lembar</a:t>
            </a:r>
            <a:r>
              <a:rPr kumimoji="0" lang="en-AU" sz="2600" b="0" i="0" u="none" strike="noStrike" kern="1200" cap="none" spc="0" normalizeH="0" baseline="0" noProof="0" dirty="0">
                <a:ln>
                  <a:noFill/>
                </a:ln>
                <a:solidFill>
                  <a:schemeClr val="tx1"/>
                </a:solidFill>
                <a:effectLst/>
                <a:uLnTx/>
                <a:uFillTx/>
                <a:latin typeface="+mn-lt"/>
                <a:ea typeface="+mn-ea"/>
                <a:cs typeface="+mn-cs"/>
              </a:rPr>
              <a:t> 1  </a:t>
            </a:r>
            <a:r>
              <a:rPr kumimoji="0" lang="en-AU" sz="2600" b="0" i="0" u="none" strike="noStrike" kern="1200" cap="none" spc="0" normalizeH="0" baseline="0" noProof="0" dirty="0" err="1">
                <a:ln>
                  <a:noFill/>
                </a:ln>
                <a:solidFill>
                  <a:schemeClr val="tx1"/>
                </a:solidFill>
                <a:effectLst/>
                <a:uLnTx/>
                <a:uFillTx/>
                <a:latin typeface="+mn-lt"/>
                <a:ea typeface="+mn-ea"/>
                <a:cs typeface="+mn-cs"/>
              </a:rPr>
              <a:t>untuk</a:t>
            </a:r>
            <a:r>
              <a:rPr kumimoji="0" lang="en-AU" sz="2600" b="0" i="0" u="none" strike="noStrike" kern="1200" cap="none" spc="0" normalizeH="0" baseline="0" noProof="0" dirty="0">
                <a:ln>
                  <a:noFill/>
                </a:ln>
                <a:solidFill>
                  <a:schemeClr val="tx1"/>
                </a:solidFill>
                <a:effectLst/>
                <a:uLnTx/>
                <a:uFillTx/>
                <a:latin typeface="+mn-lt"/>
                <a:ea typeface="+mn-ea"/>
                <a:cs typeface="+mn-cs"/>
              </a:rPr>
              <a:t> </a:t>
            </a:r>
            <a:r>
              <a:rPr kumimoji="0" lang="en-AU" sz="2600" b="0" i="0" u="none" strike="noStrike" kern="1200" cap="none" spc="0" normalizeH="0" baseline="0" noProof="0" dirty="0" err="1">
                <a:ln>
                  <a:noFill/>
                </a:ln>
                <a:solidFill>
                  <a:schemeClr val="tx1"/>
                </a:solidFill>
                <a:effectLst/>
                <a:uLnTx/>
                <a:uFillTx/>
                <a:latin typeface="+mn-lt"/>
                <a:ea typeface="+mn-ea"/>
                <a:cs typeface="+mn-cs"/>
              </a:rPr>
              <a:t>bagian</a:t>
            </a:r>
            <a:r>
              <a:rPr kumimoji="0" lang="en-AU" sz="2600" b="0" i="0" u="none" strike="noStrike" kern="1200" cap="none" spc="0" normalizeH="0" baseline="0" noProof="0" dirty="0">
                <a:ln>
                  <a:noFill/>
                </a:ln>
                <a:solidFill>
                  <a:schemeClr val="tx1"/>
                </a:solidFill>
                <a:effectLst/>
                <a:uLnTx/>
                <a:uFillTx/>
                <a:latin typeface="+mn-lt"/>
                <a:ea typeface="+mn-ea"/>
                <a:cs typeface="+mn-cs"/>
              </a:rPr>
              <a:t> </a:t>
            </a:r>
            <a:r>
              <a:rPr kumimoji="0" lang="en-AU" sz="2600" b="0" i="0" u="none" strike="noStrike" kern="1200" cap="none" spc="0" normalizeH="0" baseline="0" noProof="0" dirty="0" err="1">
                <a:ln>
                  <a:noFill/>
                </a:ln>
                <a:solidFill>
                  <a:schemeClr val="tx1"/>
                </a:solidFill>
                <a:effectLst/>
                <a:uLnTx/>
                <a:uFillTx/>
                <a:latin typeface="+mn-lt"/>
                <a:ea typeface="+mn-ea"/>
                <a:cs typeface="+mn-cs"/>
              </a:rPr>
              <a:t>keuangan</a:t>
            </a:r>
            <a:r>
              <a:rPr kumimoji="0" lang="en-AU" sz="2600" b="0" i="0" u="none" strike="noStrike" kern="1200" cap="none" spc="0" normalizeH="0" baseline="0" noProof="0" dirty="0">
                <a:ln>
                  <a:noFill/>
                </a:ln>
                <a:solidFill>
                  <a:schemeClr val="tx1"/>
                </a:solidFill>
                <a:effectLst/>
                <a:uLnTx/>
                <a:uFillTx/>
                <a:latin typeface="+mn-lt"/>
                <a:ea typeface="+mn-ea"/>
                <a:cs typeface="+mn-cs"/>
              </a:rPr>
              <a:t> UTD</a:t>
            </a:r>
            <a:r>
              <a:rPr kumimoji="0" lang="id-ID" sz="2600" b="0" i="0" u="none" strike="noStrike" kern="1200" cap="none" spc="0" normalizeH="0" baseline="0" noProof="0" dirty="0">
                <a:ln>
                  <a:noFill/>
                </a:ln>
                <a:solidFill>
                  <a:schemeClr val="tx1"/>
                </a:solidFill>
                <a:effectLst/>
                <a:uLnTx/>
                <a:uFillTx/>
                <a:latin typeface="+mn-lt"/>
                <a:ea typeface="+mn-ea"/>
                <a:cs typeface="+mn-cs"/>
              </a:rPr>
              <a:t>, </a:t>
            </a:r>
            <a:r>
              <a:rPr kumimoji="0" lang="en-AU" sz="2600" b="0" i="0" u="none" strike="noStrike" kern="1200" cap="none" spc="0" normalizeH="0" baseline="0" noProof="0" dirty="0" err="1">
                <a:ln>
                  <a:noFill/>
                </a:ln>
                <a:solidFill>
                  <a:schemeClr val="tx1"/>
                </a:solidFill>
                <a:effectLst/>
                <a:uLnTx/>
                <a:uFillTx/>
                <a:latin typeface="+mn-lt"/>
                <a:ea typeface="+mn-ea"/>
                <a:cs typeface="+mn-cs"/>
              </a:rPr>
              <a:t>Lembar</a:t>
            </a:r>
            <a:r>
              <a:rPr kumimoji="0" lang="en-AU" sz="2600" b="0" i="0" u="none" strike="noStrike" kern="1200" cap="none" spc="0" normalizeH="0" baseline="0" noProof="0" dirty="0">
                <a:ln>
                  <a:noFill/>
                </a:ln>
                <a:solidFill>
                  <a:schemeClr val="tx1"/>
                </a:solidFill>
                <a:effectLst/>
                <a:uLnTx/>
                <a:uFillTx/>
                <a:latin typeface="+mn-lt"/>
                <a:ea typeface="+mn-ea"/>
                <a:cs typeface="+mn-cs"/>
              </a:rPr>
              <a:t> 2 </a:t>
            </a:r>
            <a:r>
              <a:rPr kumimoji="0" lang="en-AU" sz="2600" b="0" i="0" u="none" strike="noStrike" kern="1200" cap="none" spc="0" normalizeH="0" baseline="0" noProof="0" dirty="0" err="1">
                <a:ln>
                  <a:noFill/>
                </a:ln>
                <a:solidFill>
                  <a:schemeClr val="tx1"/>
                </a:solidFill>
                <a:effectLst/>
                <a:uLnTx/>
                <a:uFillTx/>
                <a:latin typeface="+mn-lt"/>
                <a:ea typeface="+mn-ea"/>
                <a:cs typeface="+mn-cs"/>
              </a:rPr>
              <a:t>untuk</a:t>
            </a:r>
            <a:r>
              <a:rPr kumimoji="0" lang="en-AU" sz="2600" b="0" i="0" u="none" strike="noStrike" kern="1200" cap="none" spc="0" normalizeH="0" baseline="0" noProof="0" dirty="0">
                <a:ln>
                  <a:noFill/>
                </a:ln>
                <a:solidFill>
                  <a:schemeClr val="tx1"/>
                </a:solidFill>
                <a:effectLst/>
                <a:uLnTx/>
                <a:uFillTx/>
                <a:latin typeface="+mn-lt"/>
                <a:ea typeface="+mn-ea"/>
                <a:cs typeface="+mn-cs"/>
              </a:rPr>
              <a:t> </a:t>
            </a:r>
            <a:r>
              <a:rPr kumimoji="0" lang="id-ID" sz="2600" b="0" i="0" u="none" strike="noStrike" kern="1200" cap="none" spc="0" normalizeH="0" baseline="0" noProof="0" dirty="0">
                <a:ln>
                  <a:noFill/>
                </a:ln>
                <a:solidFill>
                  <a:schemeClr val="tx1"/>
                </a:solidFill>
                <a:effectLst/>
                <a:uLnTx/>
                <a:uFillTx/>
                <a:latin typeface="+mn-lt"/>
                <a:ea typeface="+mn-ea"/>
                <a:cs typeface="+mn-cs"/>
              </a:rPr>
              <a:t>U</a:t>
            </a:r>
            <a:r>
              <a:rPr kumimoji="0" lang="en-AU" sz="2600" b="0" i="0" u="none" strike="noStrike" kern="1200" cap="none" spc="0" normalizeH="0" baseline="0" noProof="0" dirty="0">
                <a:ln>
                  <a:noFill/>
                </a:ln>
                <a:solidFill>
                  <a:schemeClr val="tx1"/>
                </a:solidFill>
                <a:effectLst/>
                <a:uLnTx/>
                <a:uFillTx/>
                <a:latin typeface="+mn-lt"/>
                <a:ea typeface="+mn-ea"/>
                <a:cs typeface="+mn-cs"/>
              </a:rPr>
              <a:t>TD</a:t>
            </a:r>
            <a:r>
              <a:rPr kumimoji="0" lang="id-ID" sz="2600" b="0" i="0" u="none" strike="noStrike" kern="1200" cap="none" spc="0" normalizeH="0" baseline="0" noProof="0" dirty="0">
                <a:ln>
                  <a:noFill/>
                </a:ln>
                <a:solidFill>
                  <a:schemeClr val="tx1"/>
                </a:solidFill>
                <a:effectLst/>
                <a:uLnTx/>
                <a:uFillTx/>
                <a:latin typeface="+mn-lt"/>
                <a:ea typeface="+mn-ea"/>
                <a:cs typeface="+mn-cs"/>
              </a:rPr>
              <a:t>/</a:t>
            </a:r>
            <a:r>
              <a:rPr kumimoji="0" lang="en-AU" sz="2600" b="0" i="0" u="none" strike="noStrike" kern="1200" cap="none" spc="0" normalizeH="0" baseline="0" noProof="0" dirty="0">
                <a:ln>
                  <a:noFill/>
                </a:ln>
                <a:solidFill>
                  <a:schemeClr val="tx1"/>
                </a:solidFill>
                <a:effectLst/>
                <a:uLnTx/>
                <a:uFillTx/>
                <a:latin typeface="+mn-lt"/>
                <a:ea typeface="+mn-ea"/>
                <a:cs typeface="+mn-cs"/>
              </a:rPr>
              <a:t>BDRS yang </a:t>
            </a:r>
            <a:r>
              <a:rPr kumimoji="0" lang="en-AU" sz="2600" b="0" i="0" u="none" strike="noStrike" kern="1200" cap="none" spc="0" normalizeH="0" baseline="0" noProof="0" dirty="0" err="1">
                <a:ln>
                  <a:noFill/>
                </a:ln>
                <a:solidFill>
                  <a:schemeClr val="tx1"/>
                </a:solidFill>
                <a:effectLst/>
                <a:uLnTx/>
                <a:uFillTx/>
                <a:latin typeface="+mn-lt"/>
                <a:ea typeface="+mn-ea"/>
                <a:cs typeface="+mn-cs"/>
              </a:rPr>
              <a:t>dituju</a:t>
            </a:r>
            <a:r>
              <a:rPr kumimoji="0" lang="id-ID"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Lembar</a:t>
            </a:r>
            <a:r>
              <a:rPr kumimoji="0" lang="en-US" sz="2600" b="0" i="0" u="none" strike="noStrike" kern="1200" cap="none" spc="0" normalizeH="0" baseline="0" noProof="0" dirty="0">
                <a:ln>
                  <a:noFill/>
                </a:ln>
                <a:solidFill>
                  <a:schemeClr val="tx1"/>
                </a:solidFill>
                <a:effectLst/>
                <a:uLnTx/>
                <a:uFillTx/>
                <a:latin typeface="+mn-lt"/>
                <a:ea typeface="+mn-ea"/>
                <a:cs typeface="+mn-cs"/>
              </a:rPr>
              <a:t> 3 </a:t>
            </a:r>
            <a:r>
              <a:rPr kumimoji="0" lang="en-US" sz="2600" b="0" i="0" u="none" strike="noStrike" kern="1200" cap="none" spc="0" normalizeH="0" baseline="0" noProof="0" dirty="0" err="1">
                <a:ln>
                  <a:noFill/>
                </a:ln>
                <a:solidFill>
                  <a:schemeClr val="tx1"/>
                </a:solidFill>
                <a:effectLst/>
                <a:uLnTx/>
                <a:uFillTx/>
                <a:latin typeface="+mn-lt"/>
                <a:ea typeface="+mn-ea"/>
                <a:cs typeface="+mn-cs"/>
              </a:rPr>
              <a:t>untuk</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bidang</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distribusi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UTD  </a:t>
            </a:r>
            <a:r>
              <a:rPr kumimoji="0" lang="en-US" sz="2600" b="0" i="0" u="none" strike="noStrike" kern="1200" cap="none" spc="0" normalizeH="0" baseline="0" noProof="0" dirty="0" err="1">
                <a:ln>
                  <a:noFill/>
                </a:ln>
                <a:solidFill>
                  <a:schemeClr val="tx1"/>
                </a:solidFill>
                <a:effectLst/>
                <a:uLnTx/>
                <a:uFillTx/>
                <a:latin typeface="+mn-lt"/>
                <a:ea typeface="+mn-ea"/>
                <a:cs typeface="+mn-cs"/>
              </a:rPr>
              <a:t>sebagai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tanda</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terima</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arsip</a:t>
            </a:r>
            <a:r>
              <a:rPr kumimoji="0" lang="id-ID"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Lembar</a:t>
            </a:r>
            <a:r>
              <a:rPr kumimoji="0" lang="en-US" sz="2600" b="0" i="0" u="none" strike="noStrike" kern="1200" cap="none" spc="0" normalizeH="0" baseline="0" noProof="0" dirty="0">
                <a:ln>
                  <a:noFill/>
                </a:ln>
                <a:solidFill>
                  <a:schemeClr val="tx1"/>
                </a:solidFill>
                <a:effectLst/>
                <a:uLnTx/>
                <a:uFillTx/>
                <a:latin typeface="+mn-lt"/>
                <a:ea typeface="+mn-ea"/>
                <a:cs typeface="+mn-cs"/>
              </a:rPr>
              <a:t> 4 </a:t>
            </a:r>
            <a:r>
              <a:rPr kumimoji="0" lang="id-ID" sz="2600" b="0" i="0" u="none" strike="noStrike" kern="1200" cap="none" spc="0" normalizeH="0" baseline="0" noProof="0" dirty="0">
                <a:ln>
                  <a:noFill/>
                </a:ln>
                <a:solidFill>
                  <a:schemeClr val="tx1"/>
                </a:solidFill>
                <a:effectLst/>
                <a:uLnTx/>
                <a:uFillTx/>
                <a:latin typeface="+mn-lt"/>
                <a:ea typeface="+mn-ea"/>
                <a:cs typeface="+mn-cs"/>
              </a:rPr>
              <a:t>untuk bidang pelayanan darah UTD sebagai tanda terima dan arsip </a:t>
            </a:r>
          </a:p>
          <a:p>
            <a:pPr marL="514350" marR="0" lvl="0" indent="-51435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r>
              <a:rPr kumimoji="0" lang="en-US" sz="2600" b="0" i="0" u="none" strike="noStrike" kern="1200" cap="none" spc="0" normalizeH="0" baseline="0" noProof="0" dirty="0" err="1">
                <a:ln>
                  <a:noFill/>
                </a:ln>
                <a:solidFill>
                  <a:schemeClr val="tx1"/>
                </a:solidFill>
                <a:effectLst/>
                <a:uLnTx/>
                <a:uFillTx/>
                <a:latin typeface="+mn-lt"/>
                <a:ea typeface="+mn-ea"/>
                <a:cs typeface="+mn-cs"/>
              </a:rPr>
              <a:t>Perhatikan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rantai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dingin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dengan</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suhu</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transportasi</a:t>
            </a:r>
            <a:r>
              <a:rPr kumimoji="0" lang="en-US" sz="2600" b="0" i="0" u="none" strike="noStrike" kern="1200" cap="none" spc="0" normalizeH="0" baseline="0" noProof="0" dirty="0">
                <a:ln>
                  <a:noFill/>
                </a:ln>
                <a:solidFill>
                  <a:schemeClr val="tx1"/>
                </a:solidFill>
                <a:effectLst/>
                <a:uLnTx/>
                <a:uFillTx/>
                <a:latin typeface="+mn-lt"/>
                <a:ea typeface="+mn-ea"/>
                <a:cs typeface="+mn-cs"/>
              </a:rPr>
              <a:t> </a:t>
            </a:r>
            <a:r>
              <a:rPr kumimoji="0" lang="en-US" sz="2600" b="0" i="0" u="none" strike="noStrike" kern="1200" cap="none" spc="0" normalizeH="0" baseline="0" noProof="0" dirty="0" err="1">
                <a:ln>
                  <a:noFill/>
                </a:ln>
                <a:solidFill>
                  <a:schemeClr val="tx1"/>
                </a:solidFill>
                <a:effectLst/>
                <a:uLnTx/>
                <a:uFillTx/>
                <a:latin typeface="+mn-lt"/>
                <a:ea typeface="+mn-ea"/>
                <a:cs typeface="+mn-cs"/>
              </a:rPr>
              <a:t>darah</a:t>
            </a:r>
            <a:r>
              <a:rPr kumimoji="0" lang="en-US" sz="2600" b="0" i="0" u="none" strike="noStrike" kern="1200" cap="none" spc="0" normalizeH="0" baseline="0" noProof="0" dirty="0">
                <a:ln>
                  <a:noFill/>
                </a:ln>
                <a:solidFill>
                  <a:schemeClr val="tx1"/>
                </a:solidFill>
                <a:effectLst/>
                <a:uLnTx/>
                <a:uFillTx/>
                <a:latin typeface="+mn-lt"/>
                <a:ea typeface="+mn-ea"/>
                <a:cs typeface="+mn-cs"/>
              </a:rPr>
              <a:t> 2</a:t>
            </a:r>
            <a:r>
              <a:rPr kumimoji="0" lang="en-US" sz="2600" b="0" i="0" u="none" strike="noStrike" kern="1200" cap="none" spc="0" normalizeH="0" baseline="30000" noProof="0" dirty="0">
                <a:ln>
                  <a:noFill/>
                </a:ln>
                <a:solidFill>
                  <a:schemeClr val="tx1"/>
                </a:solidFill>
                <a:effectLst/>
                <a:uLnTx/>
                <a:uFillTx/>
                <a:latin typeface="+mn-lt"/>
                <a:ea typeface="+mn-ea"/>
                <a:cs typeface="+mn-cs"/>
              </a:rPr>
              <a:t>o</a:t>
            </a:r>
            <a:r>
              <a:rPr kumimoji="0" lang="en-US" sz="2600" b="0" i="0" u="none" strike="noStrike" kern="1200" cap="none" spc="0" normalizeH="0" baseline="0" noProof="0" dirty="0">
                <a:ln>
                  <a:noFill/>
                </a:ln>
                <a:solidFill>
                  <a:schemeClr val="tx1"/>
                </a:solidFill>
                <a:effectLst/>
                <a:uLnTx/>
                <a:uFillTx/>
                <a:latin typeface="+mn-lt"/>
                <a:ea typeface="+mn-ea"/>
                <a:cs typeface="+mn-cs"/>
              </a:rPr>
              <a:t>C – 10</a:t>
            </a:r>
            <a:r>
              <a:rPr kumimoji="0" lang="en-US" sz="2600" b="0" i="0" u="none" strike="noStrike" kern="1200" cap="none" spc="0" normalizeH="0" baseline="30000" noProof="0" dirty="0">
                <a:ln>
                  <a:noFill/>
                </a:ln>
                <a:solidFill>
                  <a:schemeClr val="tx1"/>
                </a:solidFill>
                <a:effectLst/>
                <a:uLnTx/>
                <a:uFillTx/>
                <a:latin typeface="+mn-lt"/>
                <a:ea typeface="+mn-ea"/>
                <a:cs typeface="+mn-cs"/>
              </a:rPr>
              <a:t>o</a:t>
            </a:r>
            <a:r>
              <a:rPr kumimoji="0" lang="en-US" sz="2600" b="0" i="0" u="none" strike="noStrike" kern="1200" cap="none" spc="0" normalizeH="0" baseline="0" noProof="0" dirty="0">
                <a:ln>
                  <a:noFill/>
                </a:ln>
                <a:solidFill>
                  <a:schemeClr val="tx1"/>
                </a:solidFill>
                <a:effectLst/>
                <a:uLnTx/>
                <a:uFillTx/>
                <a:latin typeface="+mn-lt"/>
                <a:ea typeface="+mn-ea"/>
                <a:cs typeface="+mn-cs"/>
              </a:rPr>
              <a:t>C.</a:t>
            </a:r>
            <a:endParaRPr kumimoji="0" lang="id-ID" sz="2600" b="1" i="0" u="none" strike="noStrike" kern="1200" cap="none" spc="0" normalizeH="0" baseline="0" noProof="0" dirty="0">
              <a:ln>
                <a:noFill/>
              </a:ln>
              <a:solidFill>
                <a:schemeClr val="tx1"/>
              </a:solidFill>
              <a:effectLst/>
              <a:uLnTx/>
              <a:uFillTx/>
              <a:latin typeface="+mn-lt"/>
              <a:ea typeface="+mn-ea"/>
              <a:cs typeface="+mn-cs"/>
            </a:endParaRPr>
          </a:p>
          <a:p>
            <a:pPr marL="514350" marR="0" lvl="0" indent="-51435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endParaRPr kumimoji="0" lang="id-ID" sz="2600" b="1" i="0" u="none" strike="noStrike" kern="1200" cap="none" spc="0" normalizeH="0" baseline="0" noProof="0" dirty="0">
              <a:ln>
                <a:noFill/>
              </a:ln>
              <a:solidFill>
                <a:schemeClr val="tx1"/>
              </a:solidFill>
              <a:effectLst/>
              <a:uLnTx/>
              <a:uFillTx/>
              <a:latin typeface="+mn-lt"/>
              <a:ea typeface="+mn-ea"/>
              <a:cs typeface="+mn-cs"/>
            </a:endParaRPr>
          </a:p>
          <a:p>
            <a:pPr marL="771525" marR="0" lvl="0" indent="-51435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endParaRPr kumimoji="0" lang="id-ID" sz="2600" b="0" i="0" u="none" strike="noStrike" kern="1200" cap="none" spc="0" normalizeH="0" baseline="0" noProof="0" dirty="0">
              <a:ln>
                <a:noFill/>
              </a:ln>
              <a:solidFill>
                <a:schemeClr val="tx1"/>
              </a:solidFill>
              <a:effectLst/>
              <a:uLnTx/>
              <a:uFillTx/>
              <a:latin typeface="+mn-lt"/>
              <a:ea typeface="+mn-ea"/>
              <a:cs typeface="+mn-cs"/>
            </a:endParaRPr>
          </a:p>
          <a:p>
            <a:pPr marL="771525" marR="0" lvl="0" indent="-514350" algn="l" defTabSz="914400" rtl="0" eaLnBrk="1" fontAlgn="base" latinLnBrk="0" hangingPunct="1">
              <a:lnSpc>
                <a:spcPct val="100000"/>
              </a:lnSpc>
              <a:spcBef>
                <a:spcPct val="20000"/>
              </a:spcBef>
              <a:spcAft>
                <a:spcPct val="0"/>
              </a:spcAft>
              <a:buClr>
                <a:srgbClr val="0BD0D9"/>
              </a:buClr>
              <a:buSzPct val="95000"/>
              <a:buFont typeface="+mj-lt"/>
              <a:buAutoNum type="arabicPeriod" startAt="4"/>
              <a:defRPr/>
            </a:pPr>
            <a:endParaRPr kumimoji="0" lang="id-ID" sz="26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857250"/>
            <a:ext cx="3813175"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form dropping </a:t>
            </a:r>
          </a:p>
        </p:txBody>
      </p:sp>
      <p:graphicFrame>
        <p:nvGraphicFramePr>
          <p:cNvPr id="7" name="Table 6"/>
          <p:cNvGraphicFramePr>
            <a:graphicFrameLocks noGrp="1"/>
          </p:cNvGraphicFramePr>
          <p:nvPr/>
        </p:nvGraphicFramePr>
        <p:xfrm>
          <a:off x="571500" y="1428750"/>
          <a:ext cx="8001056" cy="4722648"/>
        </p:xfrm>
        <a:graphic>
          <a:graphicData uri="http://schemas.openxmlformats.org/drawingml/2006/table">
            <a:tbl>
              <a:tblPr/>
              <a:tblGrid>
                <a:gridCol w="1534400">
                  <a:extLst>
                    <a:ext uri="{9D8B030D-6E8A-4147-A177-3AD203B41FA5}">
                      <a16:colId xmlns:a16="http://schemas.microsoft.com/office/drawing/2014/main" val="20000"/>
                    </a:ext>
                  </a:extLst>
                </a:gridCol>
                <a:gridCol w="6466656">
                  <a:extLst>
                    <a:ext uri="{9D8B030D-6E8A-4147-A177-3AD203B41FA5}">
                      <a16:colId xmlns:a16="http://schemas.microsoft.com/office/drawing/2014/main" val="20001"/>
                    </a:ext>
                  </a:extLst>
                </a:gridCol>
              </a:tblGrid>
              <a:tr h="341176">
                <a:tc>
                  <a:txBody>
                    <a:bodyPr/>
                    <a:lstStyle/>
                    <a:p>
                      <a:pPr algn="ctr" fontAlgn="ctr"/>
                      <a:r>
                        <a:rPr lang="id-ID" sz="1800" b="1" i="0" u="none" strike="noStrike" dirty="0">
                          <a:solidFill>
                            <a:srgbClr val="000000"/>
                          </a:solidFill>
                          <a:latin typeface="+mn-lt"/>
                        </a:rPr>
                        <a:t>Variabel </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n-lt"/>
                        </a:rPr>
                        <a:t>Penjelasan</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8688">
                <a:tc>
                  <a:txBody>
                    <a:bodyPr/>
                    <a:lstStyle/>
                    <a:p>
                      <a:pPr algn="just" fontAlgn="t"/>
                      <a:r>
                        <a:rPr lang="id-ID" sz="1600" b="0" i="0" u="none" strike="noStrike" dirty="0">
                          <a:solidFill>
                            <a:srgbClr val="000000"/>
                          </a:solidFill>
                          <a:latin typeface="+mn-lt"/>
                          <a:cs typeface="Arial" panose="020B0604020202020204"/>
                        </a:rPr>
                        <a:t>Nama pasien</a:t>
                      </a:r>
                      <a:endParaRPr lang="id-ID" sz="16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600" b="0" i="0" u="none" strike="noStrike" dirty="0">
                          <a:solidFill>
                            <a:srgbClr val="000000"/>
                          </a:solidFill>
                          <a:latin typeface="+mn-lt"/>
                        </a:rPr>
                        <a:t>Diisi dengan nama pasien yang membutuhkan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88688">
                <a:tc>
                  <a:txBody>
                    <a:bodyPr/>
                    <a:lstStyle/>
                    <a:p>
                      <a:pPr algn="just" fontAlgn="t"/>
                      <a:r>
                        <a:rPr lang="id-ID" sz="1600" b="0" i="0" u="none" strike="noStrike">
                          <a:solidFill>
                            <a:srgbClr val="000000"/>
                          </a:solidFill>
                          <a:latin typeface="+mn-lt"/>
                          <a:cs typeface="Arial" panose="020B0604020202020204"/>
                        </a:rPr>
                        <a:t>Ruangan </a:t>
                      </a:r>
                      <a:endParaRPr lang="id-ID" sz="16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600" b="0" i="0" u="none" strike="noStrike" dirty="0">
                          <a:solidFill>
                            <a:srgbClr val="000000"/>
                          </a:solidFill>
                          <a:latin typeface="+mn-lt"/>
                        </a:rPr>
                        <a:t>Diisi dengan nama atau nomor ruangan pasien yang membutuhkan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4253">
                <a:tc>
                  <a:txBody>
                    <a:bodyPr/>
                    <a:lstStyle/>
                    <a:p>
                      <a:pPr algn="l" fontAlgn="t"/>
                      <a:r>
                        <a:rPr lang="id-ID" sz="1600" b="0" i="0" u="none" strike="noStrike">
                          <a:solidFill>
                            <a:srgbClr val="000000"/>
                          </a:solidFill>
                          <a:latin typeface="+mn-lt"/>
                          <a:cs typeface="Arial" panose="020B0604020202020204"/>
                        </a:rPr>
                        <a:t>Diagnosa </a:t>
                      </a:r>
                      <a:endParaRPr lang="id-ID" sz="16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sv-SE" sz="1600" b="0" i="0" u="none" strike="noStrike" dirty="0">
                          <a:solidFill>
                            <a:srgbClr val="000000"/>
                          </a:solidFill>
                          <a:latin typeface="+mn-lt"/>
                          <a:cs typeface="Arial" panose="020B0604020202020204"/>
                        </a:rPr>
                        <a:t>Diisi dengan diagnosa pasien yang membutuhkan darah sebagai penunjang pemberian darah</a:t>
                      </a:r>
                      <a:endParaRPr lang="sv-SE" sz="16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5023">
                <a:tc>
                  <a:txBody>
                    <a:bodyPr/>
                    <a:lstStyle/>
                    <a:p>
                      <a:pPr algn="just" fontAlgn="t"/>
                      <a:r>
                        <a:rPr lang="id-ID" sz="1600" b="0" i="0" u="none" strike="noStrike">
                          <a:solidFill>
                            <a:srgbClr val="000000"/>
                          </a:solidFill>
                          <a:latin typeface="+mn-lt"/>
                          <a:cs typeface="Arial" panose="020B0604020202020204"/>
                        </a:rPr>
                        <a:t>Jakarta, .......................</a:t>
                      </a:r>
                      <a:endParaRPr lang="id-ID" sz="16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600" b="0" i="0" u="none" strike="noStrike" dirty="0">
                          <a:solidFill>
                            <a:srgbClr val="000000"/>
                          </a:solidFill>
                          <a:latin typeface="+mn-lt"/>
                        </a:rPr>
                        <a:t>Diisi dengan tanggal permintaan droping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1809">
                <a:tc>
                  <a:txBody>
                    <a:bodyPr/>
                    <a:lstStyle/>
                    <a:p>
                      <a:pPr algn="just" fontAlgn="t"/>
                      <a:r>
                        <a:rPr lang="id-ID" sz="1600" b="0" i="0" u="none" strike="noStrike" dirty="0">
                          <a:solidFill>
                            <a:srgbClr val="000000"/>
                          </a:solidFill>
                          <a:latin typeface="+mn-lt"/>
                          <a:cs typeface="Arial" panose="020B0604020202020204"/>
                        </a:rPr>
                        <a:t>UTD  .....................</a:t>
                      </a:r>
                      <a:endParaRPr lang="id-ID" sz="16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600" b="0" i="0" u="none" strike="noStrike" dirty="0">
                          <a:solidFill>
                            <a:srgbClr val="000000"/>
                          </a:solidFill>
                          <a:latin typeface="+mn-lt"/>
                        </a:rPr>
                        <a:t>Diisi dengan nama UTD/UTDRS/BDRS yang diminta untuk mengirimkan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826697">
                <a:tc rowSpan="2">
                  <a:txBody>
                    <a:bodyPr/>
                    <a:lstStyle/>
                    <a:p>
                      <a:pPr algn="l" fontAlgn="ctr"/>
                      <a:r>
                        <a:rPr lang="id-ID" sz="1600" b="0" i="0" u="none" strike="noStrike">
                          <a:solidFill>
                            <a:srgbClr val="000000"/>
                          </a:solidFill>
                          <a:latin typeface="+mn-lt"/>
                          <a:cs typeface="Arial" panose="020B0604020202020204"/>
                        </a:rPr>
                        <a:t>Jumlah Ktg</a:t>
                      </a:r>
                      <a:endParaRPr lang="id-ID" sz="1600" b="0" i="0" u="none" strike="noStrike">
                        <a:solidFill>
                          <a:srgbClr val="000000"/>
                        </a:solidFill>
                        <a:latin typeface="+mn-lt"/>
                      </a:endParaRP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600" b="0" i="0" u="none" strike="noStrike" dirty="0">
                          <a:solidFill>
                            <a:srgbClr val="000000"/>
                          </a:solidFill>
                          <a:latin typeface="+mn-lt"/>
                          <a:cs typeface="Arial" panose="020B0604020202020204"/>
                        </a:rPr>
                        <a:t>Diisi sesuai dengan jumlah kantong jenis komponen darah per jenis golongan darah ABO yang diminta. Jenis komponen darah yang dimaksud adalah WB, PRC, FFP, AHF, TC atau disesuaikan dengan permintaan UTD/UTDRS/BDRS</a:t>
                      </a:r>
                      <a:endParaRPr lang="id-ID" sz="16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524887">
                <a:tc vMerge="1">
                  <a:txBody>
                    <a:bodyPr/>
                    <a:lstStyle/>
                    <a:p>
                      <a:endParaRPr lang="id-ID"/>
                    </a:p>
                  </a:txBody>
                  <a:tcPr/>
                </a:tc>
                <a:tc>
                  <a:txBody>
                    <a:bodyPr/>
                    <a:lstStyle/>
                    <a:p>
                      <a:pPr algn="just" fontAlgn="t"/>
                      <a:r>
                        <a:rPr lang="id-ID" sz="1600" b="0" i="0" u="none" strike="noStrike" dirty="0">
                          <a:solidFill>
                            <a:srgbClr val="000000"/>
                          </a:solidFill>
                          <a:latin typeface="+mn-lt"/>
                        </a:rPr>
                        <a:t>Komponen darah beku di dropping hanya untuk UTD/ UTD/UTDRS/BDRS yang memiliki freezer</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603620">
                <a:tc>
                  <a:txBody>
                    <a:bodyPr/>
                    <a:lstStyle/>
                    <a:p>
                      <a:pPr algn="just" fontAlgn="t"/>
                      <a:r>
                        <a:rPr lang="id-ID" sz="1600" b="0" i="0" u="none" strike="noStrike">
                          <a:solidFill>
                            <a:srgbClr val="000000"/>
                          </a:solidFill>
                          <a:latin typeface="+mn-lt"/>
                          <a:cs typeface="Arial" panose="020B0604020202020204"/>
                        </a:rPr>
                        <a:t>UTD/UTDRS/BDRS ....................</a:t>
                      </a:r>
                      <a:endParaRPr lang="id-ID" sz="16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600" b="0" i="0" u="none" strike="noStrike" dirty="0">
                          <a:solidFill>
                            <a:srgbClr val="000000"/>
                          </a:solidFill>
                          <a:latin typeface="+mn-lt"/>
                          <a:cs typeface="Arial" panose="020B0604020202020204"/>
                        </a:rPr>
                        <a:t>Diisi dengan nama UTD/UTDRS/BDRS yang meminta droping darah, dilengkapi dengan nama jelas, tanda tangan dan stempel UTD/UTDRS/BDRS yang meminta darah</a:t>
                      </a:r>
                      <a:endParaRPr lang="id-ID" sz="16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32300"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Pengiriman Darah  </a:t>
            </a:r>
          </a:p>
        </p:txBody>
      </p:sp>
      <p:graphicFrame>
        <p:nvGraphicFramePr>
          <p:cNvPr id="4" name="Table 3"/>
          <p:cNvGraphicFramePr>
            <a:graphicFrameLocks noGrp="1"/>
          </p:cNvGraphicFramePr>
          <p:nvPr/>
        </p:nvGraphicFramePr>
        <p:xfrm>
          <a:off x="571500" y="1357313"/>
          <a:ext cx="8072494" cy="5501446"/>
        </p:xfrm>
        <a:graphic>
          <a:graphicData uri="http://schemas.openxmlformats.org/drawingml/2006/table">
            <a:tbl>
              <a:tblPr>
                <a:tableStyleId>{616DA210-FB5B-4158-B5E0-FEB733F419BA}</a:tableStyleId>
              </a:tblPr>
              <a:tblGrid>
                <a:gridCol w="1548099">
                  <a:extLst>
                    <a:ext uri="{9D8B030D-6E8A-4147-A177-3AD203B41FA5}">
                      <a16:colId xmlns:a16="http://schemas.microsoft.com/office/drawing/2014/main" val="20000"/>
                    </a:ext>
                  </a:extLst>
                </a:gridCol>
                <a:gridCol w="6524395">
                  <a:extLst>
                    <a:ext uri="{9D8B030D-6E8A-4147-A177-3AD203B41FA5}">
                      <a16:colId xmlns:a16="http://schemas.microsoft.com/office/drawing/2014/main" val="20001"/>
                    </a:ext>
                  </a:extLst>
                </a:gridCol>
              </a:tblGrid>
              <a:tr h="314586">
                <a:tc>
                  <a:txBody>
                    <a:bodyPr/>
                    <a:lstStyle/>
                    <a:p>
                      <a:pPr algn="ctr" fontAlgn="ctr"/>
                      <a:r>
                        <a:rPr lang="id-ID" sz="1800" b="1" u="none" strike="noStrike" dirty="0">
                          <a:latin typeface="+mj-lt"/>
                        </a:rPr>
                        <a:t>Variabel </a:t>
                      </a:r>
                      <a:endParaRPr lang="id-ID" sz="1800" b="1" i="0" u="none" strike="noStrike" dirty="0">
                        <a:solidFill>
                          <a:srgbClr val="000000"/>
                        </a:solidFill>
                        <a:latin typeface="+mj-lt"/>
                      </a:endParaRPr>
                    </a:p>
                  </a:txBody>
                  <a:tcPr marL="8179" marR="8179" marT="8179" marB="0" anchor="ctr"/>
                </a:tc>
                <a:tc>
                  <a:txBody>
                    <a:bodyPr/>
                    <a:lstStyle/>
                    <a:p>
                      <a:pPr algn="ctr" fontAlgn="ctr"/>
                      <a:r>
                        <a:rPr lang="id-ID" sz="1800" b="1" u="none" strike="noStrike" dirty="0">
                          <a:latin typeface="+mj-lt"/>
                        </a:rPr>
                        <a:t>Penjelasan</a:t>
                      </a:r>
                      <a:endParaRPr lang="id-ID" sz="1800" b="1" i="0" u="none" strike="noStrike" dirty="0">
                        <a:solidFill>
                          <a:srgbClr val="000000"/>
                        </a:solidFill>
                        <a:latin typeface="+mj-lt"/>
                      </a:endParaRPr>
                    </a:p>
                  </a:txBody>
                  <a:tcPr marL="8179" marR="8179" marT="8179" marB="0" anchor="ctr"/>
                </a:tc>
                <a:extLst>
                  <a:ext uri="{0D108BD9-81ED-4DB2-BD59-A6C34878D82A}">
                    <a16:rowId xmlns:a16="http://schemas.microsoft.com/office/drawing/2014/main" val="10000"/>
                  </a:ext>
                </a:extLst>
              </a:tr>
              <a:tr h="266189">
                <a:tc>
                  <a:txBody>
                    <a:bodyPr/>
                    <a:lstStyle/>
                    <a:p>
                      <a:pPr algn="just" fontAlgn="t"/>
                      <a:r>
                        <a:rPr lang="id-ID" sz="1800" u="none" strike="noStrike" dirty="0"/>
                        <a:t>Nomor Pengiriman</a:t>
                      </a:r>
                      <a:endParaRPr lang="id-ID" sz="1800" b="0" i="0" u="none" strike="noStrike" dirty="0">
                        <a:solidFill>
                          <a:srgbClr val="000000"/>
                        </a:solidFill>
                        <a:latin typeface="+mn-lt"/>
                      </a:endParaRPr>
                    </a:p>
                  </a:txBody>
                  <a:tcPr marL="8179" marR="8179" marT="8179" marB="0"/>
                </a:tc>
                <a:tc>
                  <a:txBody>
                    <a:bodyPr/>
                    <a:lstStyle/>
                    <a:p>
                      <a:pPr algn="l" fontAlgn="b"/>
                      <a:r>
                        <a:rPr lang="id-ID" sz="1800" u="none" strike="noStrike" dirty="0"/>
                        <a:t>Diisi dengan nomor pengiriman yang dibuat berdasarkan sistem informasi manajemen</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1"/>
                  </a:ext>
                </a:extLst>
              </a:tr>
              <a:tr h="266189">
                <a:tc>
                  <a:txBody>
                    <a:bodyPr/>
                    <a:lstStyle/>
                    <a:p>
                      <a:pPr algn="just" fontAlgn="t"/>
                      <a:r>
                        <a:rPr lang="id-ID" sz="1800" u="none" strike="noStrike"/>
                        <a:t>Tanggal Pengiriman</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dirty="0"/>
                        <a:t>Diisi dengan tanggal, bulan dan tahun pengiriman darah dilakukan</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2"/>
                  </a:ext>
                </a:extLst>
              </a:tr>
              <a:tr h="520277">
                <a:tc>
                  <a:txBody>
                    <a:bodyPr/>
                    <a:lstStyle/>
                    <a:p>
                      <a:pPr algn="just" fontAlgn="t"/>
                      <a:r>
                        <a:rPr lang="id-ID" sz="1800" u="none" strike="noStrike"/>
                        <a:t>Untuk UTD/UTDRS/BDRS</a:t>
                      </a:r>
                      <a:endParaRPr lang="id-ID" sz="1800" b="0" i="0" u="none" strike="noStrike">
                        <a:solidFill>
                          <a:srgbClr val="000000"/>
                        </a:solidFill>
                        <a:latin typeface="+mn-lt"/>
                      </a:endParaRPr>
                    </a:p>
                  </a:txBody>
                  <a:tcPr marL="8179" marR="8179" marT="8179" marB="0"/>
                </a:tc>
                <a:tc>
                  <a:txBody>
                    <a:bodyPr/>
                    <a:lstStyle/>
                    <a:p>
                      <a:pPr algn="l" fontAlgn="ctr"/>
                      <a:r>
                        <a:rPr lang="id-ID" sz="1800" u="none" strike="noStrike" dirty="0"/>
                        <a:t>Diisi dengan tujuan pengiriman darah berdasarkan formulir droping darah</a:t>
                      </a:r>
                      <a:endParaRPr lang="id-ID" sz="1800" b="0" i="0" u="none" strike="noStrike" dirty="0">
                        <a:solidFill>
                          <a:srgbClr val="000000"/>
                        </a:solidFill>
                        <a:latin typeface="+mn-lt"/>
                      </a:endParaRPr>
                    </a:p>
                  </a:txBody>
                  <a:tcPr marL="8179" marR="8179" marT="8179" marB="0" anchor="ctr"/>
                </a:tc>
                <a:extLst>
                  <a:ext uri="{0D108BD9-81ED-4DB2-BD59-A6C34878D82A}">
                    <a16:rowId xmlns:a16="http://schemas.microsoft.com/office/drawing/2014/main" val="10003"/>
                  </a:ext>
                </a:extLst>
              </a:tr>
              <a:tr h="266189">
                <a:tc>
                  <a:txBody>
                    <a:bodyPr/>
                    <a:lstStyle/>
                    <a:p>
                      <a:pPr algn="just" fontAlgn="t"/>
                      <a:r>
                        <a:rPr lang="id-ID" sz="1800" u="none" strike="noStrike"/>
                        <a:t>Alamat</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dirty="0"/>
                        <a:t>Diisi dengan alamat tujuan pengiriman darah berdasarkan formulir droping darah</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4"/>
                  </a:ext>
                </a:extLst>
              </a:tr>
              <a:tr h="278287">
                <a:tc>
                  <a:txBody>
                    <a:bodyPr/>
                    <a:lstStyle/>
                    <a:p>
                      <a:pPr algn="l" fontAlgn="t"/>
                      <a:r>
                        <a:rPr lang="id-ID" sz="1800" u="none" strike="noStrike"/>
                        <a:t>Nomor Telepon</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a:t>Diisi dengan nomor telepon UTD/UTDRS/BDRS yang meminta droping darah</a:t>
                      </a:r>
                      <a:endParaRPr lang="id-ID" sz="1800" b="0" i="0" u="none" strike="noStrike">
                        <a:solidFill>
                          <a:srgbClr val="000000"/>
                        </a:solidFill>
                        <a:latin typeface="+mn-lt"/>
                      </a:endParaRPr>
                    </a:p>
                  </a:txBody>
                  <a:tcPr marL="8179" marR="8179" marT="8179" marB="0" anchor="b"/>
                </a:tc>
                <a:extLst>
                  <a:ext uri="{0D108BD9-81ED-4DB2-BD59-A6C34878D82A}">
                    <a16:rowId xmlns:a16="http://schemas.microsoft.com/office/drawing/2014/main" val="10005"/>
                  </a:ext>
                </a:extLst>
              </a:tr>
              <a:tr h="302486">
                <a:tc>
                  <a:txBody>
                    <a:bodyPr/>
                    <a:lstStyle/>
                    <a:p>
                      <a:pPr algn="just" fontAlgn="t"/>
                      <a:r>
                        <a:rPr lang="id-ID" sz="1800" u="none" strike="noStrike"/>
                        <a:t>Pemesanan via</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dirty="0"/>
                        <a:t>Diisi/dicek lis sesuai dengan metode pemesanan droping darah</a:t>
                      </a:r>
                      <a:endParaRPr lang="id-ID" sz="1800" b="0" i="0" u="none" strike="noStrike" dirty="0">
                        <a:solidFill>
                          <a:srgbClr val="000000"/>
                        </a:solidFill>
                        <a:latin typeface="+mn-lt"/>
                      </a:endParaRPr>
                    </a:p>
                  </a:txBody>
                  <a:tcPr marL="8179" marR="8179" marT="8179" marB="0" anchor="b">
                    <a:solidFill>
                      <a:srgbClr val="FFFF00"/>
                    </a:solidFill>
                  </a:tcPr>
                </a:tc>
                <a:extLst>
                  <a:ext uri="{0D108BD9-81ED-4DB2-BD59-A6C34878D82A}">
                    <a16:rowId xmlns:a16="http://schemas.microsoft.com/office/drawing/2014/main" val="10006"/>
                  </a:ext>
                </a:extLst>
              </a:tr>
              <a:tr h="483980">
                <a:tc>
                  <a:txBody>
                    <a:bodyPr/>
                    <a:lstStyle/>
                    <a:p>
                      <a:pPr algn="just" fontAlgn="t"/>
                      <a:r>
                        <a:rPr lang="id-ID" sz="1800" u="none" strike="noStrike" dirty="0"/>
                        <a:t> </a:t>
                      </a:r>
                      <a:endParaRPr lang="id-ID" sz="1800" b="0" i="0" u="none" strike="noStrike" dirty="0">
                        <a:solidFill>
                          <a:srgbClr val="000000"/>
                        </a:solidFill>
                        <a:latin typeface="+mn-lt"/>
                      </a:endParaRPr>
                    </a:p>
                  </a:txBody>
                  <a:tcPr marL="8179" marR="8179" marT="8179" marB="0"/>
                </a:tc>
                <a:tc>
                  <a:txBody>
                    <a:bodyPr/>
                    <a:lstStyle/>
                    <a:p>
                      <a:pPr algn="l" fontAlgn="b"/>
                      <a:r>
                        <a:rPr lang="id-ID" sz="1800" u="none" strike="noStrike" dirty="0"/>
                        <a:t>Diisi dengan nama UTD/UTDRS/BDRS yang meminta darah, dilengkapi dengan nama jelas, tanda tangan dan stempel UTD/UTDRS/BDRS yang meminta darah</a:t>
                      </a:r>
                      <a:endParaRPr lang="id-ID" sz="1800" b="0" i="0" u="none" strike="noStrike" dirty="0">
                        <a:solidFill>
                          <a:srgbClr val="000000"/>
                        </a:solidFill>
                        <a:latin typeface="+mn-lt"/>
                      </a:endParaRPr>
                    </a:p>
                  </a:txBody>
                  <a:tcPr marL="8179" marR="8179" marT="8179" marB="0" anchor="b">
                    <a:solidFill>
                      <a:srgbClr val="FFFF00"/>
                    </a:solidFill>
                  </a:tcPr>
                </a:tc>
                <a:extLst>
                  <a:ext uri="{0D108BD9-81ED-4DB2-BD59-A6C34878D82A}">
                    <a16:rowId xmlns:a16="http://schemas.microsoft.com/office/drawing/2014/main" val="10007"/>
                  </a:ext>
                </a:extLst>
              </a:tr>
              <a:tr h="290387">
                <a:tc>
                  <a:txBody>
                    <a:bodyPr/>
                    <a:lstStyle/>
                    <a:p>
                      <a:pPr algn="just" fontAlgn="t"/>
                      <a:r>
                        <a:rPr lang="id-ID" sz="1800" u="none" strike="noStrike"/>
                        <a:t>Kolom No.</a:t>
                      </a:r>
                      <a:endParaRPr lang="id-ID" sz="1800" b="0" i="0" u="none" strike="noStrike">
                        <a:solidFill>
                          <a:srgbClr val="000000"/>
                        </a:solidFill>
                        <a:latin typeface="+mn-lt"/>
                      </a:endParaRPr>
                    </a:p>
                  </a:txBody>
                  <a:tcPr marL="8179" marR="8179" marT="8179" marB="0"/>
                </a:tc>
                <a:tc>
                  <a:txBody>
                    <a:bodyPr/>
                    <a:lstStyle/>
                    <a:p>
                      <a:pPr algn="l" fontAlgn="t"/>
                      <a:r>
                        <a:rPr lang="id-ID" sz="1800" u="none" strike="noStrike" dirty="0"/>
                        <a:t>Diisi dengan nomor urut disesuaikan dengan jenis permintaan droping darah</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8"/>
                  </a:ext>
                </a:extLst>
              </a:tr>
              <a:tr h="438001">
                <a:tc>
                  <a:txBody>
                    <a:bodyPr/>
                    <a:lstStyle/>
                    <a:p>
                      <a:pPr algn="l" fontAlgn="t"/>
                      <a:endParaRPr lang="id-ID" sz="1800" b="0" i="0" u="none" strike="noStrike" dirty="0">
                        <a:solidFill>
                          <a:srgbClr val="000000"/>
                        </a:solidFill>
                        <a:latin typeface="+mn-lt"/>
                      </a:endParaRPr>
                    </a:p>
                  </a:txBody>
                  <a:tcPr marL="8179" marR="8179" marT="8179" marB="0"/>
                </a:tc>
                <a:tc>
                  <a:txBody>
                    <a:bodyPr/>
                    <a:lstStyle/>
                    <a:p>
                      <a:pPr algn="l" fontAlgn="b"/>
                      <a:r>
                        <a:rPr lang="id-ID" sz="1800" u="none" strike="noStrike" dirty="0"/>
                        <a:t>Diisi dengan total keseluruhan dari golongan darah yang diminta</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9"/>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32300"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Pengiriman Darah  </a:t>
            </a:r>
          </a:p>
        </p:txBody>
      </p:sp>
      <p:graphicFrame>
        <p:nvGraphicFramePr>
          <p:cNvPr id="4" name="Table 3"/>
          <p:cNvGraphicFramePr>
            <a:graphicFrameLocks noGrp="1"/>
          </p:cNvGraphicFramePr>
          <p:nvPr/>
        </p:nvGraphicFramePr>
        <p:xfrm>
          <a:off x="571500" y="1357313"/>
          <a:ext cx="8072494" cy="4929206"/>
        </p:xfrm>
        <a:graphic>
          <a:graphicData uri="http://schemas.openxmlformats.org/drawingml/2006/table">
            <a:tbl>
              <a:tblPr>
                <a:tableStyleId>{616DA210-FB5B-4158-B5E0-FEB733F419BA}</a:tableStyleId>
              </a:tblPr>
              <a:tblGrid>
                <a:gridCol w="1548099">
                  <a:extLst>
                    <a:ext uri="{9D8B030D-6E8A-4147-A177-3AD203B41FA5}">
                      <a16:colId xmlns:a16="http://schemas.microsoft.com/office/drawing/2014/main" val="20000"/>
                    </a:ext>
                  </a:extLst>
                </a:gridCol>
                <a:gridCol w="6524395">
                  <a:extLst>
                    <a:ext uri="{9D8B030D-6E8A-4147-A177-3AD203B41FA5}">
                      <a16:colId xmlns:a16="http://schemas.microsoft.com/office/drawing/2014/main" val="20001"/>
                    </a:ext>
                  </a:extLst>
                </a:gridCol>
              </a:tblGrid>
              <a:tr h="395411">
                <a:tc>
                  <a:txBody>
                    <a:bodyPr/>
                    <a:lstStyle/>
                    <a:p>
                      <a:pPr algn="ctr" fontAlgn="ctr"/>
                      <a:r>
                        <a:rPr lang="id-ID" sz="1800" b="1" u="none" strike="noStrike" dirty="0">
                          <a:latin typeface="+mj-lt"/>
                        </a:rPr>
                        <a:t>Variabel </a:t>
                      </a:r>
                      <a:endParaRPr lang="id-ID" sz="1800" b="1" i="0" u="none" strike="noStrike" dirty="0">
                        <a:solidFill>
                          <a:srgbClr val="000000"/>
                        </a:solidFill>
                        <a:latin typeface="+mj-lt"/>
                      </a:endParaRPr>
                    </a:p>
                  </a:txBody>
                  <a:tcPr marL="8179" marR="8179" marT="8179" marB="0" anchor="ctr"/>
                </a:tc>
                <a:tc>
                  <a:txBody>
                    <a:bodyPr/>
                    <a:lstStyle/>
                    <a:p>
                      <a:pPr algn="ctr" fontAlgn="ctr"/>
                      <a:r>
                        <a:rPr lang="id-ID" sz="1800" b="1" u="none" strike="noStrike" dirty="0">
                          <a:latin typeface="+mj-lt"/>
                        </a:rPr>
                        <a:t>Penjelasan</a:t>
                      </a:r>
                      <a:endParaRPr lang="id-ID" sz="1800" b="1" i="0" u="none" strike="noStrike" dirty="0">
                        <a:solidFill>
                          <a:srgbClr val="000000"/>
                        </a:solidFill>
                        <a:latin typeface="+mj-lt"/>
                      </a:endParaRPr>
                    </a:p>
                  </a:txBody>
                  <a:tcPr marL="8179" marR="8179" marT="8179" marB="0" anchor="ctr"/>
                </a:tc>
                <a:extLst>
                  <a:ext uri="{0D108BD9-81ED-4DB2-BD59-A6C34878D82A}">
                    <a16:rowId xmlns:a16="http://schemas.microsoft.com/office/drawing/2014/main" val="10000"/>
                  </a:ext>
                </a:extLst>
              </a:tr>
              <a:tr h="1044679">
                <a:tc>
                  <a:txBody>
                    <a:bodyPr/>
                    <a:lstStyle/>
                    <a:p>
                      <a:pPr algn="l" fontAlgn="ctr"/>
                      <a:r>
                        <a:rPr lang="id-ID" sz="1800" u="none" strike="noStrike" dirty="0"/>
                        <a:t>Kolom Jenis Komponen Darah</a:t>
                      </a:r>
                      <a:endParaRPr lang="id-ID" sz="1800" b="0" i="0" u="none" strike="noStrike" dirty="0">
                        <a:solidFill>
                          <a:srgbClr val="000000"/>
                        </a:solidFill>
                        <a:latin typeface="+mn-lt"/>
                      </a:endParaRPr>
                    </a:p>
                  </a:txBody>
                  <a:tcPr marL="8179" marR="8179" marT="8179" marB="0" anchor="ctr"/>
                </a:tc>
                <a:tc>
                  <a:txBody>
                    <a:bodyPr/>
                    <a:lstStyle/>
                    <a:p>
                      <a:pPr algn="l" fontAlgn="t"/>
                      <a:r>
                        <a:rPr lang="id-ID" sz="1800" u="none" strike="noStrike" dirty="0"/>
                        <a:t>Diisi dengan jenis komponen darah yang dipesan untuk dikirim</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1"/>
                  </a:ext>
                </a:extLst>
              </a:tr>
              <a:tr h="1044679">
                <a:tc>
                  <a:txBody>
                    <a:bodyPr/>
                    <a:lstStyle/>
                    <a:p>
                      <a:pPr algn="l" fontAlgn="t"/>
                      <a:r>
                        <a:rPr lang="id-ID" sz="1800" u="none" strike="noStrike"/>
                        <a:t>Kolom Golongan Darah</a:t>
                      </a:r>
                      <a:endParaRPr lang="id-ID" sz="1800" b="0" i="0" u="none" strike="noStrike">
                        <a:solidFill>
                          <a:srgbClr val="000000"/>
                        </a:solidFill>
                        <a:latin typeface="+mn-lt"/>
                      </a:endParaRPr>
                    </a:p>
                  </a:txBody>
                  <a:tcPr marL="8179" marR="8179" marT="8179" marB="0"/>
                </a:tc>
                <a:tc>
                  <a:txBody>
                    <a:bodyPr/>
                    <a:lstStyle/>
                    <a:p>
                      <a:pPr algn="l" fontAlgn="t"/>
                      <a:r>
                        <a:rPr lang="id-ID" sz="1800" u="none" strike="noStrike" dirty="0"/>
                        <a:t>Diisi dengan jumlah permintaan darah berdasarkan golongan darah</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2"/>
                  </a:ext>
                </a:extLst>
              </a:tr>
              <a:tr h="699879">
                <a:tc>
                  <a:txBody>
                    <a:bodyPr/>
                    <a:lstStyle/>
                    <a:p>
                      <a:pPr algn="just" fontAlgn="t"/>
                      <a:r>
                        <a:rPr lang="id-ID" sz="1800" u="none" strike="noStrike"/>
                        <a:t>Kolom Jumlah</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dirty="0"/>
                        <a:t>Diisi dengan jumlah keseluruhan berdasarkan jenis komponen darah dan golongan darah</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3"/>
                  </a:ext>
                </a:extLst>
              </a:tr>
              <a:tr h="699879">
                <a:tc>
                  <a:txBody>
                    <a:bodyPr/>
                    <a:lstStyle/>
                    <a:p>
                      <a:pPr algn="just" fontAlgn="t"/>
                      <a:r>
                        <a:rPr lang="id-ID" sz="1800" u="none" strike="noStrike"/>
                        <a:t>Kolom Keterangan</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dirty="0"/>
                        <a:t>Diisi dengan catatan penunjang proses pengiriman darah</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4"/>
                  </a:ext>
                </a:extLst>
              </a:tr>
              <a:tr h="1044679">
                <a:tc>
                  <a:txBody>
                    <a:bodyPr/>
                    <a:lstStyle/>
                    <a:p>
                      <a:pPr algn="l" fontAlgn="t"/>
                      <a:r>
                        <a:rPr lang="id-ID" sz="1800" u="none" strike="noStrike"/>
                        <a:t>Baris Total Jumlah Kantong</a:t>
                      </a:r>
                      <a:endParaRPr lang="id-ID" sz="1800" b="0" i="0" u="none" strike="noStrike">
                        <a:solidFill>
                          <a:srgbClr val="000000"/>
                        </a:solidFill>
                        <a:latin typeface="+mn-lt"/>
                      </a:endParaRPr>
                    </a:p>
                  </a:txBody>
                  <a:tcPr marL="8179" marR="8179" marT="8179" marB="0"/>
                </a:tc>
                <a:tc>
                  <a:txBody>
                    <a:bodyPr/>
                    <a:lstStyle/>
                    <a:p>
                      <a:pPr algn="l" fontAlgn="b"/>
                      <a:r>
                        <a:rPr lang="id-ID" sz="1800" u="none" strike="noStrike" dirty="0"/>
                        <a:t>Diisi dengan total keseluruhan dari golongan darah yang diminta</a:t>
                      </a:r>
                      <a:endParaRPr lang="id-ID" sz="1800" b="0" i="0" u="none" strike="noStrike" dirty="0">
                        <a:solidFill>
                          <a:srgbClr val="000000"/>
                        </a:solidFill>
                        <a:latin typeface="+mn-lt"/>
                      </a:endParaRPr>
                    </a:p>
                  </a:txBody>
                  <a:tcPr marL="8179" marR="8179" marT="8179" marB="0" anchor="b"/>
                </a:tc>
                <a:extLst>
                  <a:ext uri="{0D108BD9-81ED-4DB2-BD59-A6C34878D82A}">
                    <a16:rowId xmlns:a16="http://schemas.microsoft.com/office/drawing/2014/main" val="10005"/>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32300"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Pengiriman Darah  </a:t>
            </a:r>
          </a:p>
        </p:txBody>
      </p:sp>
      <p:graphicFrame>
        <p:nvGraphicFramePr>
          <p:cNvPr id="6" name="Table 5"/>
          <p:cNvGraphicFramePr>
            <a:graphicFrameLocks noGrp="1"/>
          </p:cNvGraphicFramePr>
          <p:nvPr/>
        </p:nvGraphicFramePr>
        <p:xfrm>
          <a:off x="571500" y="1643063"/>
          <a:ext cx="8072494" cy="4133715"/>
        </p:xfrm>
        <a:graphic>
          <a:graphicData uri="http://schemas.openxmlformats.org/drawingml/2006/table">
            <a:tbl>
              <a:tblPr/>
              <a:tblGrid>
                <a:gridCol w="4036247">
                  <a:extLst>
                    <a:ext uri="{9D8B030D-6E8A-4147-A177-3AD203B41FA5}">
                      <a16:colId xmlns:a16="http://schemas.microsoft.com/office/drawing/2014/main" val="20000"/>
                    </a:ext>
                  </a:extLst>
                </a:gridCol>
                <a:gridCol w="4036247">
                  <a:extLst>
                    <a:ext uri="{9D8B030D-6E8A-4147-A177-3AD203B41FA5}">
                      <a16:colId xmlns:a16="http://schemas.microsoft.com/office/drawing/2014/main" val="20001"/>
                    </a:ext>
                  </a:extLst>
                </a:gridCol>
              </a:tblGrid>
              <a:tr h="411406">
                <a:tc rowSpan="3">
                  <a:txBody>
                    <a:bodyPr/>
                    <a:lstStyle/>
                    <a:p>
                      <a:pPr algn="l" fontAlgn="ctr"/>
                      <a:r>
                        <a:rPr lang="id-ID" sz="1800" b="0" i="0" u="none" strike="noStrike" dirty="0">
                          <a:solidFill>
                            <a:srgbClr val="000000"/>
                          </a:solidFill>
                          <a:latin typeface="+mn-lt"/>
                        </a:rPr>
                        <a:t>Validasi Pengiriman Darah</a:t>
                      </a:r>
                    </a:p>
                  </a:txBody>
                  <a:tcPr marL="6305" marR="6305" marT="63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id-ID" sz="1800" b="0" i="0" u="none" strike="noStrike" dirty="0">
                          <a:solidFill>
                            <a:srgbClr val="000000"/>
                          </a:solidFill>
                          <a:latin typeface="+mn-lt"/>
                        </a:rPr>
                        <a:t>-   </a:t>
                      </a:r>
                      <a:r>
                        <a:rPr lang="id-ID" sz="1800" b="1" i="0" u="none" strike="noStrike" dirty="0">
                          <a:solidFill>
                            <a:srgbClr val="FF0000"/>
                          </a:solidFill>
                          <a:latin typeface="+mn-lt"/>
                        </a:rPr>
                        <a:t>Kolom Kepala Bidang Pelayanan </a:t>
                      </a:r>
                      <a:r>
                        <a:rPr lang="id-ID" sz="1800" b="0" i="0" u="none" strike="noStrike" dirty="0">
                          <a:solidFill>
                            <a:srgbClr val="000000"/>
                          </a:solidFill>
                          <a:latin typeface="+mn-lt"/>
                        </a:rPr>
                        <a:t>Darah, diisi dengan tanda tangan dan nama jelas kepala bidang pelayanan darah</a:t>
                      </a:r>
                    </a:p>
                  </a:txBody>
                  <a:tcPr marL="6305" marR="6305" marT="63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0000"/>
                  </a:ext>
                </a:extLst>
              </a:tr>
              <a:tr h="680578">
                <a:tc vMerge="1">
                  <a:txBody>
                    <a:bodyPr/>
                    <a:lstStyle/>
                    <a:p>
                      <a:endParaRPr lang="id-ID"/>
                    </a:p>
                  </a:txBody>
                  <a:tcPr/>
                </a:tc>
                <a:tc>
                  <a:txBody>
                    <a:bodyPr/>
                    <a:lstStyle/>
                    <a:p>
                      <a:pPr algn="l" fontAlgn="b"/>
                      <a:r>
                        <a:rPr lang="id-ID" sz="1800" b="0" i="0" u="none" strike="noStrike" dirty="0">
                          <a:solidFill>
                            <a:srgbClr val="000000"/>
                          </a:solidFill>
                          <a:latin typeface="+mn-lt"/>
                        </a:rPr>
                        <a:t>-  </a:t>
                      </a:r>
                      <a:r>
                        <a:rPr lang="id-ID" sz="1800" b="1" i="0" u="none" strike="noStrike" dirty="0">
                          <a:solidFill>
                            <a:srgbClr val="FF0000"/>
                          </a:solidFill>
                          <a:latin typeface="+mn-lt"/>
                        </a:rPr>
                        <a:t> Kolom Seksi Bidang Penyimpanan </a:t>
                      </a:r>
                      <a:r>
                        <a:rPr lang="id-ID" sz="1800" b="0" i="0" u="none" strike="noStrike" dirty="0">
                          <a:solidFill>
                            <a:srgbClr val="000000"/>
                          </a:solidFill>
                          <a:latin typeface="+mn-lt"/>
                        </a:rPr>
                        <a:t>dan Distribusi Darah, diisi dengan tanda tangan dan nama jelas petugas penyimpanan dan distribusi darah yang melakukan pengemasan dan penggunaan ulang </a:t>
                      </a:r>
                      <a:r>
                        <a:rPr lang="id-ID" sz="1800" b="0" i="1" u="none" strike="noStrike" dirty="0">
                          <a:solidFill>
                            <a:srgbClr val="000000"/>
                          </a:solidFill>
                          <a:latin typeface="+mn-lt"/>
                        </a:rPr>
                        <a:t>cool box</a:t>
                      </a:r>
                      <a:endParaRPr lang="id-ID" sz="1800" b="0" i="0" u="none" strike="noStrike" dirty="0">
                        <a:solidFill>
                          <a:srgbClr val="000000"/>
                        </a:solidFill>
                        <a:latin typeface="+mn-lt"/>
                      </a:endParaRPr>
                    </a:p>
                  </a:txBody>
                  <a:tcPr marL="6305" marR="6305" marT="630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545991">
                <a:tc vMerge="1">
                  <a:txBody>
                    <a:bodyPr/>
                    <a:lstStyle/>
                    <a:p>
                      <a:endParaRPr lang="id-ID"/>
                    </a:p>
                  </a:txBody>
                  <a:tcPr/>
                </a:tc>
                <a:tc>
                  <a:txBody>
                    <a:bodyPr/>
                    <a:lstStyle/>
                    <a:p>
                      <a:pPr algn="l" fontAlgn="t"/>
                      <a:r>
                        <a:rPr lang="id-ID" sz="1800" b="0" i="0" u="none" strike="noStrike" dirty="0">
                          <a:solidFill>
                            <a:srgbClr val="000000"/>
                          </a:solidFill>
                          <a:latin typeface="+mn-lt"/>
                        </a:rPr>
                        <a:t>-   </a:t>
                      </a:r>
                      <a:r>
                        <a:rPr lang="id-ID" sz="1800" b="1" i="0" u="none" strike="noStrike" dirty="0">
                          <a:solidFill>
                            <a:srgbClr val="FF0000"/>
                          </a:solidFill>
                          <a:latin typeface="+mn-lt"/>
                        </a:rPr>
                        <a:t>Kolom Seksi Bidang Pelulusan </a:t>
                      </a:r>
                      <a:r>
                        <a:rPr lang="id-ID" sz="1800" b="0" i="0" u="none" strike="noStrike" dirty="0">
                          <a:solidFill>
                            <a:srgbClr val="000000"/>
                          </a:solidFill>
                          <a:latin typeface="+mn-lt"/>
                        </a:rPr>
                        <a:t>Produk, diisi dengan tanda tangan dan nama jelas petugas pelulusan produk yang melakukan pemeriksaan darah secara visual akan dikirim</a:t>
                      </a:r>
                    </a:p>
                  </a:txBody>
                  <a:tcPr marL="6305" marR="6305" marT="63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32300"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Pengiriman Darah  </a:t>
            </a:r>
          </a:p>
        </p:txBody>
      </p:sp>
      <p:graphicFrame>
        <p:nvGraphicFramePr>
          <p:cNvPr id="6" name="Table 5"/>
          <p:cNvGraphicFramePr>
            <a:graphicFrameLocks noGrp="1"/>
          </p:cNvGraphicFramePr>
          <p:nvPr/>
        </p:nvGraphicFramePr>
        <p:xfrm>
          <a:off x="571500" y="1643063"/>
          <a:ext cx="8072494" cy="4357706"/>
        </p:xfrm>
        <a:graphic>
          <a:graphicData uri="http://schemas.openxmlformats.org/drawingml/2006/table">
            <a:tbl>
              <a:tblPr/>
              <a:tblGrid>
                <a:gridCol w="4036247">
                  <a:extLst>
                    <a:ext uri="{9D8B030D-6E8A-4147-A177-3AD203B41FA5}">
                      <a16:colId xmlns:a16="http://schemas.microsoft.com/office/drawing/2014/main" val="20000"/>
                    </a:ext>
                  </a:extLst>
                </a:gridCol>
                <a:gridCol w="4036247">
                  <a:extLst>
                    <a:ext uri="{9D8B030D-6E8A-4147-A177-3AD203B41FA5}">
                      <a16:colId xmlns:a16="http://schemas.microsoft.com/office/drawing/2014/main" val="20001"/>
                    </a:ext>
                  </a:extLst>
                </a:gridCol>
              </a:tblGrid>
              <a:tr h="1006213">
                <a:tc rowSpan="4">
                  <a:txBody>
                    <a:bodyPr/>
                    <a:lstStyle/>
                    <a:p>
                      <a:pPr algn="l" fontAlgn="ctr"/>
                      <a:r>
                        <a:rPr lang="id-ID" sz="1800" b="0" i="0" u="none" strike="noStrike" dirty="0">
                          <a:solidFill>
                            <a:srgbClr val="000000"/>
                          </a:solidFill>
                          <a:latin typeface="+mn-lt"/>
                        </a:rPr>
                        <a:t>Kolom Pencatatan Suhu Transportasi Darah</a:t>
                      </a:r>
                    </a:p>
                  </a:txBody>
                  <a:tcPr marL="6305" marR="6305" marT="63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rPr>
                        <a:t>- Kolom jam, diisi dengan waktu pemeriksaan suhu transportasi darah (setiap 1 jam)</a:t>
                      </a:r>
                    </a:p>
                  </a:txBody>
                  <a:tcPr marL="6305" marR="6305" marT="63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0"/>
                  </a:ext>
                </a:extLst>
              </a:tr>
              <a:tr h="1006213">
                <a:tc vMerge="1">
                  <a:txBody>
                    <a:bodyPr/>
                    <a:lstStyle/>
                    <a:p>
                      <a:endParaRPr lang="id-ID"/>
                    </a:p>
                  </a:txBody>
                  <a:tcPr/>
                </a:tc>
                <a:tc>
                  <a:txBody>
                    <a:bodyPr/>
                    <a:lstStyle/>
                    <a:p>
                      <a:pPr algn="l" fontAlgn="b"/>
                      <a:r>
                        <a:rPr lang="id-ID" sz="1800" b="0" i="0" u="none" strike="noStrike" dirty="0">
                          <a:solidFill>
                            <a:srgbClr val="000000"/>
                          </a:solidFill>
                          <a:latin typeface="+mn-lt"/>
                        </a:rPr>
                        <a:t>-   Kolom suhu, diisi dengan nilai suhu yang terbaca dalam data logger atau termometer digital</a:t>
                      </a:r>
                    </a:p>
                  </a:txBody>
                  <a:tcPr marL="6305" marR="6305" marT="630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1"/>
                  </a:ext>
                </a:extLst>
              </a:tr>
              <a:tr h="1006213">
                <a:tc vMerge="1">
                  <a:txBody>
                    <a:bodyPr/>
                    <a:lstStyle/>
                    <a:p>
                      <a:endParaRPr lang="id-ID"/>
                    </a:p>
                  </a:txBody>
                  <a:tcPr/>
                </a:tc>
                <a:tc>
                  <a:txBody>
                    <a:bodyPr/>
                    <a:lstStyle/>
                    <a:p>
                      <a:pPr algn="l" fontAlgn="b"/>
                      <a:r>
                        <a:rPr lang="id-ID" sz="1800" b="0" i="0" u="none" strike="noStrike" dirty="0">
                          <a:solidFill>
                            <a:srgbClr val="000000"/>
                          </a:solidFill>
                          <a:latin typeface="+mn-lt"/>
                        </a:rPr>
                        <a:t>-   Kolom petugas 1, diisi dengan inisial petugas pertama yang melakukan pemeriksaan suhu transportasi darah</a:t>
                      </a:r>
                    </a:p>
                  </a:txBody>
                  <a:tcPr marL="6305" marR="6305" marT="630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1339067">
                <a:tc vMerge="1">
                  <a:txBody>
                    <a:bodyPr/>
                    <a:lstStyle/>
                    <a:p>
                      <a:endParaRPr lang="id-ID"/>
                    </a:p>
                  </a:txBody>
                  <a:tcPr/>
                </a:tc>
                <a:tc>
                  <a:txBody>
                    <a:bodyPr/>
                    <a:lstStyle/>
                    <a:p>
                      <a:pPr algn="l" fontAlgn="b"/>
                      <a:r>
                        <a:rPr lang="id-ID" sz="1800" b="0" i="0" u="none" strike="noStrike" dirty="0">
                          <a:solidFill>
                            <a:srgbClr val="000000"/>
                          </a:solidFill>
                          <a:latin typeface="+mn-lt"/>
                        </a:rPr>
                        <a:t>Kolom petugas 2, diisi dengan inisial petugas kedua yang melakukan pemeriksaan suhu transportasi darah sebagai </a:t>
                      </a:r>
                      <a:r>
                        <a:rPr lang="id-ID" sz="1800" b="0" i="1" u="none" strike="noStrike" dirty="0">
                          <a:solidFill>
                            <a:srgbClr val="000000"/>
                          </a:solidFill>
                          <a:latin typeface="+mn-lt"/>
                        </a:rPr>
                        <a:t>second check</a:t>
                      </a:r>
                      <a:endParaRPr lang="id-ID" sz="1800" b="0" i="0" u="none" strike="noStrike" dirty="0">
                        <a:solidFill>
                          <a:srgbClr val="000000"/>
                        </a:solidFill>
                        <a:latin typeface="+mn-lt"/>
                      </a:endParaRPr>
                    </a:p>
                  </a:txBody>
                  <a:tcPr marL="6305" marR="6305" marT="630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32300"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Pengiriman Darah  </a:t>
            </a:r>
          </a:p>
        </p:txBody>
      </p:sp>
      <p:graphicFrame>
        <p:nvGraphicFramePr>
          <p:cNvPr id="4" name="Table 3"/>
          <p:cNvGraphicFramePr>
            <a:graphicFrameLocks noGrp="1"/>
          </p:cNvGraphicFramePr>
          <p:nvPr/>
        </p:nvGraphicFramePr>
        <p:xfrm>
          <a:off x="500063" y="1428750"/>
          <a:ext cx="8143932" cy="5252975"/>
        </p:xfrm>
        <a:graphic>
          <a:graphicData uri="http://schemas.openxmlformats.org/drawingml/2006/table">
            <a:tbl>
              <a:tblPr/>
              <a:tblGrid>
                <a:gridCol w="4071966">
                  <a:extLst>
                    <a:ext uri="{9D8B030D-6E8A-4147-A177-3AD203B41FA5}">
                      <a16:colId xmlns:a16="http://schemas.microsoft.com/office/drawing/2014/main" val="20000"/>
                    </a:ext>
                  </a:extLst>
                </a:gridCol>
                <a:gridCol w="4071966">
                  <a:extLst>
                    <a:ext uri="{9D8B030D-6E8A-4147-A177-3AD203B41FA5}">
                      <a16:colId xmlns:a16="http://schemas.microsoft.com/office/drawing/2014/main" val="20001"/>
                    </a:ext>
                  </a:extLst>
                </a:gridCol>
              </a:tblGrid>
              <a:tr h="440024">
                <a:tc>
                  <a:txBody>
                    <a:bodyPr/>
                    <a:lstStyle/>
                    <a:p>
                      <a:pPr algn="l" fontAlgn="b"/>
                      <a:r>
                        <a:rPr lang="id-ID" sz="1800" b="0" i="0" u="none" strike="noStrike" dirty="0">
                          <a:solidFill>
                            <a:srgbClr val="000000"/>
                          </a:solidFill>
                          <a:latin typeface="+mn-lt"/>
                        </a:rPr>
                        <a:t>Jenis Fasilitas </a:t>
                      </a:r>
                      <a:r>
                        <a:rPr lang="id-ID" sz="1800" b="0" i="1" u="none" strike="noStrike" dirty="0">
                          <a:solidFill>
                            <a:srgbClr val="000000"/>
                          </a:solidFill>
                          <a:latin typeface="+mn-lt"/>
                        </a:rPr>
                        <a:t>Cool Box</a:t>
                      </a:r>
                      <a:endParaRPr lang="id-ID"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a:solidFill>
                            <a:srgbClr val="000000"/>
                          </a:solidFill>
                          <a:latin typeface="+mn-lt"/>
                        </a:rPr>
                        <a:t>Diisi/dicek lis jenis </a:t>
                      </a:r>
                      <a:r>
                        <a:rPr lang="id-ID" sz="1800" b="0" i="1" u="none" strike="noStrike">
                          <a:solidFill>
                            <a:srgbClr val="000000"/>
                          </a:solidFill>
                          <a:latin typeface="+mn-lt"/>
                        </a:rPr>
                        <a:t>cool box </a:t>
                      </a:r>
                      <a:r>
                        <a:rPr lang="id-ID" sz="1800" b="0" i="0" u="none" strike="noStrike">
                          <a:solidFill>
                            <a:srgbClr val="000000"/>
                          </a:solidFill>
                          <a:latin typeface="+mn-lt"/>
                        </a:rPr>
                        <a:t>yang digunakan untuk pengiriman darah berikut dengan identitas atau nomor </a:t>
                      </a:r>
                      <a:r>
                        <a:rPr lang="id-ID" sz="1800" b="0" i="1" u="none" strike="noStrike">
                          <a:solidFill>
                            <a:srgbClr val="000000"/>
                          </a:solidFill>
                          <a:latin typeface="+mn-lt"/>
                        </a:rPr>
                        <a:t>cool box </a:t>
                      </a:r>
                      <a:r>
                        <a:rPr lang="id-ID" sz="1800" b="0" i="0" u="none" strike="noStrike">
                          <a:solidFill>
                            <a:srgbClr val="000000"/>
                          </a:solidFill>
                          <a:latin typeface="+mn-lt"/>
                        </a:rPr>
                        <a:t> yang digunakan</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6076">
                <a:tc>
                  <a:txBody>
                    <a:bodyPr/>
                    <a:lstStyle/>
                    <a:p>
                      <a:pPr algn="l" fontAlgn="b"/>
                      <a:r>
                        <a:rPr lang="id-ID" sz="1800" b="0" i="0" u="none" strike="noStrike" dirty="0">
                          <a:solidFill>
                            <a:srgbClr val="000000"/>
                          </a:solidFill>
                          <a:latin typeface="+mn-lt"/>
                        </a:rPr>
                        <a:t>Jumlah darah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id-ID" sz="1800" b="0" i="0" u="none" strike="noStrike" dirty="0">
                          <a:solidFill>
                            <a:srgbClr val="000000"/>
                          </a:solidFill>
                          <a:latin typeface="+mn-lt"/>
                        </a:rPr>
                        <a:t>Diisi dengan jumlah darah yang disimpan dalam </a:t>
                      </a:r>
                      <a:r>
                        <a:rPr lang="id-ID" sz="1800" b="0" i="1" u="none" strike="noStrike" dirty="0">
                          <a:solidFill>
                            <a:srgbClr val="000000"/>
                          </a:solidFill>
                          <a:latin typeface="+mn-lt"/>
                        </a:rPr>
                        <a:t>cool box</a:t>
                      </a:r>
                      <a:endParaRPr lang="id-ID"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68050">
                <a:tc>
                  <a:txBody>
                    <a:bodyPr/>
                    <a:lstStyle/>
                    <a:p>
                      <a:pPr algn="l" fontAlgn="b"/>
                      <a:r>
                        <a:rPr lang="id-ID" sz="1800" b="0" i="0" u="none" strike="noStrike" dirty="0">
                          <a:solidFill>
                            <a:srgbClr val="000000"/>
                          </a:solidFill>
                          <a:latin typeface="+mn-lt"/>
                        </a:rPr>
                        <a:t>Jumlah </a:t>
                      </a:r>
                      <a:r>
                        <a:rPr lang="id-ID" sz="1800" b="0" i="1" u="none" strike="noStrike" dirty="0">
                          <a:solidFill>
                            <a:srgbClr val="000000"/>
                          </a:solidFill>
                          <a:latin typeface="+mn-lt"/>
                        </a:rPr>
                        <a:t>ice pack</a:t>
                      </a:r>
                      <a:endParaRPr lang="id-ID" sz="1800" b="0" i="0" u="none" strike="noStrike" dirty="0">
                        <a:solidFill>
                          <a:srgbClr val="000000"/>
                        </a:solidFill>
                        <a:latin typeface="+mn-lt"/>
                      </a:endParaRP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rPr>
                        <a:t>Diisi dengan jumlah </a:t>
                      </a:r>
                      <a:r>
                        <a:rPr lang="id-ID" sz="1800" b="0" i="1" u="none" strike="noStrike" dirty="0">
                          <a:solidFill>
                            <a:srgbClr val="000000"/>
                          </a:solidFill>
                          <a:latin typeface="+mn-lt"/>
                        </a:rPr>
                        <a:t>ice pack</a:t>
                      </a:r>
                      <a:r>
                        <a:rPr lang="id-ID" sz="1800" b="0" i="0" u="none" strike="noStrike" dirty="0">
                          <a:solidFill>
                            <a:srgbClr val="000000"/>
                          </a:solidFill>
                          <a:latin typeface="+mn-lt"/>
                        </a:rPr>
                        <a:t> yang digunakan sebagai pendingin di dalam </a:t>
                      </a:r>
                      <a:r>
                        <a:rPr lang="id-ID" sz="1800" b="0" i="1" u="none" strike="noStrike" dirty="0">
                          <a:solidFill>
                            <a:srgbClr val="000000"/>
                          </a:solidFill>
                          <a:latin typeface="+mn-lt"/>
                        </a:rPr>
                        <a:t>cool box</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83973">
                <a:tc rowSpan="2">
                  <a:txBody>
                    <a:bodyPr/>
                    <a:lstStyle/>
                    <a:p>
                      <a:pPr algn="l" fontAlgn="ctr"/>
                      <a:r>
                        <a:rPr lang="id-ID" sz="1800" b="0" i="0" u="none" strike="noStrike" dirty="0">
                          <a:solidFill>
                            <a:srgbClr val="000000"/>
                          </a:solidFill>
                          <a:latin typeface="+mn-lt"/>
                        </a:rPr>
                        <a:t>Tanda Terima Pengiriman Darah</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b"/>
                      <a:r>
                        <a:rPr lang="id-ID" sz="1800" b="0" i="0" u="none" strike="noStrike" dirty="0">
                          <a:solidFill>
                            <a:srgbClr val="000000"/>
                          </a:solidFill>
                          <a:latin typeface="+mn-lt"/>
                        </a:rPr>
                        <a:t>-  </a:t>
                      </a:r>
                      <a:r>
                        <a:rPr lang="id-ID" sz="1800" b="1" i="0" u="none" strike="noStrike" dirty="0">
                          <a:solidFill>
                            <a:srgbClr val="FF0000"/>
                          </a:solidFill>
                          <a:latin typeface="+mn-lt"/>
                        </a:rPr>
                        <a:t>Kolom Petugas Pengiriman Darah</a:t>
                      </a:r>
                      <a:r>
                        <a:rPr lang="id-ID" sz="1800" b="0" i="0" u="none" strike="noStrike" dirty="0">
                          <a:solidFill>
                            <a:srgbClr val="000000"/>
                          </a:solidFill>
                          <a:latin typeface="+mn-lt"/>
                        </a:rPr>
                        <a:t>, diisi dengan tanda tangan dan nama jelas petugas dilengkapi dengan stempel UTD yang melakukan pengiriman darah, </a:t>
                      </a:r>
                      <a:r>
                        <a:rPr lang="id-ID" sz="1800" b="1" i="0" u="none" strike="noStrike" dirty="0">
                          <a:solidFill>
                            <a:srgbClr val="FF0000"/>
                          </a:solidFill>
                          <a:latin typeface="+mn-lt"/>
                        </a:rPr>
                        <a:t>petugas merupakan tenaga terlatih</a:t>
                      </a:r>
                    </a:p>
                  </a:txBody>
                  <a:tcPr marL="8179" marR="8179" marT="81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3"/>
                  </a:ext>
                </a:extLst>
              </a:tr>
              <a:tr h="440024">
                <a:tc vMerge="1">
                  <a:txBody>
                    <a:bodyPr/>
                    <a:lstStyle/>
                    <a:p>
                      <a:endParaRPr lang="id-ID"/>
                    </a:p>
                  </a:txBody>
                  <a:tcPr/>
                </a:tc>
                <a:tc>
                  <a:txBody>
                    <a:bodyPr/>
                    <a:lstStyle/>
                    <a:p>
                      <a:pPr algn="l" fontAlgn="ctr"/>
                      <a:r>
                        <a:rPr lang="id-ID" sz="1800" b="0" i="0" u="none" strike="noStrike" dirty="0">
                          <a:solidFill>
                            <a:srgbClr val="000000"/>
                          </a:solidFill>
                          <a:latin typeface="+mn-lt"/>
                        </a:rPr>
                        <a:t>Kolom Petugas UTD/UTDRS/BDRS, diisi dengan tanda tangan dan nama jelas dilengkapi dengan stempel UTD/UTDRS/BDRS yang menerima darah</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00063" y="357188"/>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428625" y="16430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4000" b="1" i="0" u="none" strike="noStrike" kern="1200" cap="none" spc="0" normalizeH="0" baseline="0" noProof="0" dirty="0">
                <a:ln>
                  <a:noFill/>
                </a:ln>
                <a:solidFill>
                  <a:schemeClr val="tx1"/>
                </a:solidFill>
                <a:effectLst/>
                <a:uLnTx/>
                <a:uFillTx/>
                <a:latin typeface="+mn-lt"/>
                <a:ea typeface="+mn-ea"/>
                <a:cs typeface="+mn-cs"/>
              </a:rPr>
              <a:t>Kegiatan </a:t>
            </a:r>
          </a:p>
          <a:p>
            <a:pPr marL="457200" marR="0" lvl="0" indent="-104775" algn="l" defTabSz="914400" rtl="0" eaLnBrk="1" fontAlgn="auto" latinLnBrk="0" hangingPunct="1">
              <a:lnSpc>
                <a:spcPct val="100000"/>
              </a:lnSpc>
              <a:spcBef>
                <a:spcPct val="20000"/>
              </a:spcBef>
              <a:spcAft>
                <a:spcPts val="0"/>
              </a:spcAft>
              <a:buClrTx/>
              <a:buSzPct val="95000"/>
              <a:buFont typeface="+mj-lt"/>
              <a:buAutoNum type="arabicPeriod" startAt="5"/>
              <a:defRPr/>
            </a:pPr>
            <a:r>
              <a:rPr kumimoji="0" lang="id-ID" sz="2400" b="0" i="0" u="none" strike="noStrike" kern="1200" cap="none" spc="0" normalizeH="0" baseline="0" noProof="0" dirty="0">
                <a:ln>
                  <a:noFill/>
                </a:ln>
                <a:solidFill>
                  <a:schemeClr val="tx1"/>
                </a:solidFill>
                <a:effectLst/>
                <a:uLnTx/>
                <a:uFillTx/>
                <a:latin typeface="+mn-lt"/>
                <a:ea typeface="+mn-ea"/>
                <a:cs typeface="+mn-cs"/>
              </a:rPr>
              <a:t>Pastikan penyimpanan:</a:t>
            </a:r>
          </a:p>
          <a:p>
            <a:pPr marL="1078230" marR="0" lvl="0" indent="-44450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ü"/>
              <a:tabLst>
                <a:tab pos="1171575" algn="l"/>
              </a:tabLst>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WB (</a:t>
            </a:r>
            <a:r>
              <a:rPr kumimoji="0" lang="id-ID" sz="2400" b="0" i="1" u="none" strike="noStrike" kern="1200" cap="none" spc="0" normalizeH="0" baseline="0" noProof="0" dirty="0">
                <a:ln>
                  <a:noFill/>
                </a:ln>
                <a:solidFill>
                  <a:schemeClr val="tx1"/>
                </a:solidFill>
                <a:effectLst/>
                <a:uLnTx/>
                <a:uFillTx/>
                <a:latin typeface="+mn-lt"/>
                <a:ea typeface="+mn-ea"/>
                <a:cs typeface="+mn-cs"/>
              </a:rPr>
              <a:t>Whole Blood</a:t>
            </a:r>
            <a:r>
              <a:rPr kumimoji="0" lang="id-ID" sz="2400" b="0" i="0" u="none" strike="noStrike" kern="1200" cap="none" spc="0" normalizeH="0" baseline="0" noProof="0" dirty="0">
                <a:ln>
                  <a:noFill/>
                </a:ln>
                <a:solidFill>
                  <a:schemeClr val="tx1"/>
                </a:solidFill>
                <a:effectLst/>
                <a:uLnTx/>
                <a:uFillTx/>
                <a:latin typeface="+mn-lt"/>
                <a:ea typeface="+mn-ea"/>
                <a:cs typeface="+mn-cs"/>
              </a:rPr>
              <a:t>), PRC (</a:t>
            </a:r>
            <a:r>
              <a:rPr kumimoji="0" lang="id-ID" sz="2400" b="0" i="1" u="none" strike="noStrike" kern="1200" cap="none" spc="0" normalizeH="0" baseline="0" noProof="0" dirty="0">
                <a:ln>
                  <a:noFill/>
                </a:ln>
                <a:solidFill>
                  <a:schemeClr val="tx1"/>
                </a:solidFill>
                <a:effectLst/>
                <a:uLnTx/>
                <a:uFillTx/>
                <a:latin typeface="+mn-lt"/>
                <a:ea typeface="+mn-ea"/>
                <a:cs typeface="+mn-cs"/>
              </a:rPr>
              <a:t>Packed Red Cells) </a:t>
            </a:r>
            <a:r>
              <a:rPr kumimoji="0" lang="id-ID" sz="2400" b="0" i="0" u="none" strike="noStrike" kern="1200" cap="none" spc="0" normalizeH="0" baseline="0" noProof="0" dirty="0">
                <a:ln>
                  <a:noFill/>
                </a:ln>
                <a:solidFill>
                  <a:schemeClr val="tx1"/>
                </a:solidFill>
                <a:effectLst/>
                <a:uLnTx/>
                <a:uFillTx/>
                <a:latin typeface="+mn-lt"/>
                <a:ea typeface="+mn-ea"/>
                <a:cs typeface="+mn-cs"/>
              </a:rPr>
              <a:t>dan LP (</a:t>
            </a:r>
            <a:r>
              <a:rPr kumimoji="0" lang="id-ID" sz="2400" b="0" i="1" u="none" strike="noStrike" kern="1200" cap="none" spc="0" normalizeH="0" baseline="0" noProof="0" dirty="0">
                <a:ln>
                  <a:noFill/>
                </a:ln>
                <a:solidFill>
                  <a:schemeClr val="tx1"/>
                </a:solidFill>
                <a:effectLst/>
                <a:uLnTx/>
                <a:uFillTx/>
                <a:latin typeface="+mn-lt"/>
                <a:ea typeface="+mn-ea"/>
                <a:cs typeface="+mn-cs"/>
              </a:rPr>
              <a:t>Liquid Plasma) </a:t>
            </a:r>
            <a:r>
              <a:rPr kumimoji="0" lang="id-ID" sz="2400" b="0" i="0" u="none" strike="noStrike" kern="1200" cap="none" spc="0" normalizeH="0" baseline="0" noProof="0" dirty="0">
                <a:ln>
                  <a:noFill/>
                </a:ln>
                <a:solidFill>
                  <a:schemeClr val="tx1"/>
                </a:solidFill>
                <a:effectLst/>
                <a:uLnTx/>
                <a:uFillTx/>
                <a:latin typeface="+mn-lt"/>
                <a:ea typeface="+mn-ea"/>
                <a:cs typeface="+mn-cs"/>
              </a:rPr>
              <a:t> disuhu 2-6ºC dalam </a:t>
            </a:r>
            <a:r>
              <a:rPr kumimoji="0" lang="id-ID" sz="2400" b="0" i="1" u="none" strike="noStrike" kern="1200" cap="none" spc="0" normalizeH="0" baseline="0" noProof="0" dirty="0">
                <a:ln>
                  <a:noFill/>
                </a:ln>
                <a:solidFill>
                  <a:schemeClr val="tx1"/>
                </a:solidFill>
                <a:effectLst/>
                <a:uLnTx/>
                <a:uFillTx/>
                <a:latin typeface="+mn-lt"/>
                <a:ea typeface="+mn-ea"/>
                <a:cs typeface="+mn-cs"/>
              </a:rPr>
              <a:t>Blood Bank Refrigerator, </a:t>
            </a:r>
          </a:p>
          <a:p>
            <a:pPr marL="1078230" marR="0" lvl="0" indent="-44450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ü"/>
              <a:tabLst>
                <a:tab pos="1171575" algn="l"/>
              </a:tabLst>
              <a:defRPr/>
            </a:pPr>
            <a:r>
              <a:rPr kumimoji="0" lang="id-ID" sz="2400" b="0" i="0" u="none" strike="noStrike" kern="1200" cap="none" spc="0" normalizeH="0" baseline="0" noProof="0" dirty="0">
                <a:ln>
                  <a:noFill/>
                </a:ln>
                <a:solidFill>
                  <a:schemeClr val="tx1"/>
                </a:solidFill>
                <a:effectLst/>
                <a:uLnTx/>
                <a:uFillTx/>
                <a:latin typeface="+mn-lt"/>
                <a:ea typeface="+mn-ea"/>
                <a:cs typeface="+mn-cs"/>
              </a:rPr>
              <a:t>FFP (</a:t>
            </a:r>
            <a:r>
              <a:rPr kumimoji="0" lang="id-ID" sz="2400" b="0" i="1" u="none" strike="noStrike" kern="1200" cap="none" spc="0" normalizeH="0" baseline="0" noProof="0" dirty="0">
                <a:ln>
                  <a:noFill/>
                </a:ln>
                <a:solidFill>
                  <a:schemeClr val="tx1"/>
                </a:solidFill>
                <a:effectLst/>
                <a:uLnTx/>
                <a:uFillTx/>
                <a:latin typeface="+mn-lt"/>
                <a:ea typeface="+mn-ea"/>
                <a:cs typeface="+mn-cs"/>
              </a:rPr>
              <a:t>Fresh Frozen Plasma)</a:t>
            </a:r>
            <a:r>
              <a:rPr kumimoji="0" lang="id-ID" sz="2400" b="0" i="0" u="none" strike="noStrike" kern="1200" cap="none" spc="0" normalizeH="0" baseline="0" noProof="0" dirty="0">
                <a:ln>
                  <a:noFill/>
                </a:ln>
                <a:solidFill>
                  <a:schemeClr val="tx1"/>
                </a:solidFill>
                <a:effectLst/>
                <a:uLnTx/>
                <a:uFillTx/>
                <a:latin typeface="+mn-lt"/>
                <a:ea typeface="+mn-ea"/>
                <a:cs typeface="+mn-cs"/>
              </a:rPr>
              <a:t>, AHF </a:t>
            </a:r>
            <a:r>
              <a:rPr kumimoji="0" lang="id-ID" sz="2400" b="0" i="1" u="none" strike="noStrike" kern="1200" cap="none" spc="0" normalizeH="0" baseline="0" noProof="0" dirty="0">
                <a:ln>
                  <a:noFill/>
                </a:ln>
                <a:solidFill>
                  <a:schemeClr val="tx1"/>
                </a:solidFill>
                <a:effectLst/>
                <a:uLnTx/>
                <a:uFillTx/>
                <a:latin typeface="+mn-lt"/>
                <a:ea typeface="+mn-ea"/>
                <a:cs typeface="+mn-cs"/>
              </a:rPr>
              <a:t>(Anti Hemophilic Factor) </a:t>
            </a:r>
            <a:r>
              <a:rPr kumimoji="0" lang="id-ID" sz="2400" b="0" i="0" u="none" strike="noStrike" kern="1200" cap="none" spc="0" normalizeH="0" baseline="0" noProof="0" dirty="0">
                <a:ln>
                  <a:noFill/>
                </a:ln>
                <a:solidFill>
                  <a:schemeClr val="tx1"/>
                </a:solidFill>
                <a:effectLst/>
                <a:uLnTx/>
                <a:uFillTx/>
                <a:latin typeface="+mn-lt"/>
                <a:ea typeface="+mn-ea"/>
                <a:cs typeface="+mn-cs"/>
              </a:rPr>
              <a:t>disuhu &lt;-25ºC atau lebih rendah dalam </a:t>
            </a:r>
            <a:r>
              <a:rPr kumimoji="0" lang="id-ID" sz="2400" b="0" i="1" u="none" strike="noStrike" kern="1200" cap="none" spc="0" normalizeH="0" baseline="0" noProof="0" dirty="0">
                <a:ln>
                  <a:noFill/>
                </a:ln>
                <a:solidFill>
                  <a:schemeClr val="tx1"/>
                </a:solidFill>
                <a:effectLst/>
                <a:uLnTx/>
                <a:uFillTx/>
                <a:latin typeface="+mn-lt"/>
                <a:ea typeface="+mn-ea"/>
                <a:cs typeface="+mn-cs"/>
              </a:rPr>
              <a:t>Frezeer dan </a:t>
            </a:r>
          </a:p>
          <a:p>
            <a:pPr marL="1078230" marR="0" lvl="0" indent="-44450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ü"/>
              <a:tabLst>
                <a:tab pos="1171575" algn="l"/>
              </a:tabLst>
              <a:defRPr/>
            </a:pPr>
            <a:r>
              <a:rPr kumimoji="0" lang="id-ID" sz="2400" b="0" i="0" u="none" strike="noStrike" kern="1200" cap="none" spc="0" normalizeH="0" baseline="0" noProof="0" dirty="0">
                <a:ln>
                  <a:noFill/>
                </a:ln>
                <a:solidFill>
                  <a:schemeClr val="tx1"/>
                </a:solidFill>
                <a:effectLst/>
                <a:uLnTx/>
                <a:uFillTx/>
                <a:latin typeface="+mn-lt"/>
                <a:ea typeface="+mn-ea"/>
                <a:cs typeface="+mn-cs"/>
              </a:rPr>
              <a:t>TC </a:t>
            </a:r>
            <a:r>
              <a:rPr kumimoji="0" lang="id-ID" sz="2400" b="0" i="1" u="none" strike="noStrike" kern="1200" cap="none" spc="0" normalizeH="0" baseline="0" noProof="0" dirty="0">
                <a:ln>
                  <a:noFill/>
                </a:ln>
                <a:solidFill>
                  <a:schemeClr val="tx1"/>
                </a:solidFill>
                <a:effectLst/>
                <a:uLnTx/>
                <a:uFillTx/>
                <a:latin typeface="+mn-lt"/>
                <a:ea typeface="+mn-ea"/>
                <a:cs typeface="+mn-cs"/>
              </a:rPr>
              <a:t>(Trombocyte Concentrate)</a:t>
            </a:r>
            <a:r>
              <a:rPr kumimoji="0" lang="id-ID" sz="2400" b="0" i="0" u="none" strike="noStrike" kern="1200" cap="none" spc="0" normalizeH="0" baseline="0" noProof="0" dirty="0">
                <a:ln>
                  <a:noFill/>
                </a:ln>
                <a:solidFill>
                  <a:schemeClr val="tx1"/>
                </a:solidFill>
                <a:effectLst/>
                <a:uLnTx/>
                <a:uFillTx/>
                <a:latin typeface="+mn-lt"/>
                <a:ea typeface="+mn-ea"/>
                <a:cs typeface="+mn-cs"/>
              </a:rPr>
              <a:t> disuhu 20-24ºC dalam </a:t>
            </a:r>
            <a:r>
              <a:rPr kumimoji="0" lang="id-ID" sz="2400" b="0" i="1" u="none" strike="noStrike" kern="1200" cap="none" spc="0" normalizeH="0" baseline="0" noProof="0" dirty="0">
                <a:ln>
                  <a:noFill/>
                </a:ln>
                <a:solidFill>
                  <a:schemeClr val="tx1"/>
                </a:solidFill>
                <a:effectLst/>
                <a:uLnTx/>
                <a:uFillTx/>
                <a:latin typeface="+mn-lt"/>
                <a:ea typeface="+mn-ea"/>
                <a:cs typeface="+mn-cs"/>
              </a:rPr>
              <a:t>Platelet Agitator</a:t>
            </a:r>
            <a:endParaRPr kumimoji="0" lang="id-ID"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11663"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Suhu Transportasi  </a:t>
            </a:r>
          </a:p>
        </p:txBody>
      </p:sp>
      <p:graphicFrame>
        <p:nvGraphicFramePr>
          <p:cNvPr id="6" name="Table 5"/>
          <p:cNvGraphicFramePr>
            <a:graphicFrameLocks noGrp="1"/>
          </p:cNvGraphicFramePr>
          <p:nvPr/>
        </p:nvGraphicFramePr>
        <p:xfrm>
          <a:off x="571500" y="1428750"/>
          <a:ext cx="8072494" cy="5335804"/>
        </p:xfrm>
        <a:graphic>
          <a:graphicData uri="http://schemas.openxmlformats.org/drawingml/2006/table">
            <a:tbl>
              <a:tblPr/>
              <a:tblGrid>
                <a:gridCol w="1857360">
                  <a:extLst>
                    <a:ext uri="{9D8B030D-6E8A-4147-A177-3AD203B41FA5}">
                      <a16:colId xmlns:a16="http://schemas.microsoft.com/office/drawing/2014/main" val="20000"/>
                    </a:ext>
                  </a:extLst>
                </a:gridCol>
                <a:gridCol w="6215134">
                  <a:extLst>
                    <a:ext uri="{9D8B030D-6E8A-4147-A177-3AD203B41FA5}">
                      <a16:colId xmlns:a16="http://schemas.microsoft.com/office/drawing/2014/main" val="20001"/>
                    </a:ext>
                  </a:extLst>
                </a:gridCol>
              </a:tblGrid>
              <a:tr h="436037">
                <a:tc>
                  <a:txBody>
                    <a:bodyPr/>
                    <a:lstStyle/>
                    <a:p>
                      <a:pPr algn="ctr" fontAlgn="ctr"/>
                      <a:r>
                        <a:rPr lang="id-ID" sz="1800" b="1" i="0" u="none" strike="noStrike" dirty="0">
                          <a:solidFill>
                            <a:srgbClr val="000000"/>
                          </a:solidFill>
                          <a:latin typeface="Calibri" panose="020F0502020204030204"/>
                        </a:rPr>
                        <a:t>Variabel </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Calibri" panose="020F0502020204030204"/>
                        </a:rPr>
                        <a:t>Penjelasan</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8955">
                <a:tc>
                  <a:txBody>
                    <a:bodyPr/>
                    <a:lstStyle/>
                    <a:p>
                      <a:pPr algn="just" fontAlgn="t"/>
                      <a:r>
                        <a:rPr lang="id-ID" sz="1800" b="0" i="0" u="none" strike="noStrike" dirty="0">
                          <a:solidFill>
                            <a:srgbClr val="000000"/>
                          </a:solidFill>
                          <a:latin typeface="+mn-lt"/>
                        </a:rPr>
                        <a:t>Jenis Penyimpanan</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rPr>
                        <a:t>Diisi/dicek lis sesuai dengan jenis penyimpanan yang diperiksa suhu transportasinya</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07098">
                <a:tc>
                  <a:txBody>
                    <a:bodyPr/>
                    <a:lstStyle/>
                    <a:p>
                      <a:pPr algn="just" fontAlgn="t"/>
                      <a:r>
                        <a:rPr lang="id-ID" sz="1800" b="0" i="0" u="none" strike="noStrike" dirty="0">
                          <a:solidFill>
                            <a:srgbClr val="000000"/>
                          </a:solidFill>
                          <a:latin typeface="+mn-lt"/>
                        </a:rPr>
                        <a:t>Jenis Fasilitas</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rPr>
                        <a:t>Diisi/dicek lis jenis </a:t>
                      </a:r>
                      <a:r>
                        <a:rPr lang="id-ID" sz="1800" b="0" i="1" u="none" strike="noStrike" dirty="0">
                          <a:solidFill>
                            <a:srgbClr val="000000"/>
                          </a:solidFill>
                          <a:latin typeface="+mn-lt"/>
                        </a:rPr>
                        <a:t>cool box </a:t>
                      </a:r>
                      <a:r>
                        <a:rPr lang="id-ID" sz="1800" b="0" i="0" u="none" strike="noStrike" dirty="0">
                          <a:solidFill>
                            <a:srgbClr val="000000"/>
                          </a:solidFill>
                          <a:latin typeface="+mn-lt"/>
                        </a:rPr>
                        <a:t>yang digunakan untuk pengiriman darah berikut dengan identitas atau nomor </a:t>
                      </a:r>
                      <a:r>
                        <a:rPr lang="id-ID" sz="1800" b="0" i="1" u="none" strike="noStrike" dirty="0">
                          <a:solidFill>
                            <a:srgbClr val="000000"/>
                          </a:solidFill>
                          <a:latin typeface="+mn-lt"/>
                        </a:rPr>
                        <a:t>cool box cool box </a:t>
                      </a:r>
                      <a:r>
                        <a:rPr lang="id-ID" sz="1800" b="0" i="0" u="none" strike="noStrike" dirty="0">
                          <a:solidFill>
                            <a:srgbClr val="000000"/>
                          </a:solidFill>
                          <a:latin typeface="+mn-lt"/>
                        </a:rPr>
                        <a:t> yang digunakan</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36037">
                <a:tc>
                  <a:txBody>
                    <a:bodyPr/>
                    <a:lstStyle/>
                    <a:p>
                      <a:pPr algn="just" fontAlgn="t"/>
                      <a:r>
                        <a:rPr lang="id-ID" sz="1800" b="0" i="0" u="none" strike="noStrike">
                          <a:solidFill>
                            <a:srgbClr val="000000"/>
                          </a:solidFill>
                          <a:latin typeface="+mn-lt"/>
                          <a:cs typeface="Arial" panose="020B0604020202020204"/>
                        </a:rPr>
                        <a:t>Pengiriman Dari</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t-IT" sz="1800" b="0" i="0" u="none" strike="noStrike" dirty="0">
                          <a:solidFill>
                            <a:srgbClr val="000000"/>
                          </a:solidFill>
                          <a:latin typeface="+mn-lt"/>
                          <a:cs typeface="Arial" panose="020B0604020202020204"/>
                        </a:rPr>
                        <a:t>Diisi sesuai dengan lokasi awal pengiriman darah</a:t>
                      </a:r>
                      <a:endParaRPr lang="it-IT"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8955">
                <a:tc>
                  <a:txBody>
                    <a:bodyPr/>
                    <a:lstStyle/>
                    <a:p>
                      <a:pPr algn="just" fontAlgn="t"/>
                      <a:r>
                        <a:rPr lang="id-ID" sz="1800" b="0" i="0" u="none" strike="noStrike">
                          <a:solidFill>
                            <a:srgbClr val="000000"/>
                          </a:solidFill>
                          <a:latin typeface="+mn-lt"/>
                          <a:cs typeface="Arial" panose="020B0604020202020204"/>
                        </a:rPr>
                        <a:t>Ke</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sesuai dengan tujuan pengiriman darah</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07098">
                <a:tc>
                  <a:txBody>
                    <a:bodyPr/>
                    <a:lstStyle/>
                    <a:p>
                      <a:pPr algn="l" fontAlgn="t"/>
                      <a:r>
                        <a:rPr lang="id-ID" sz="1800" b="0" i="0" u="none" strike="noStrike">
                          <a:solidFill>
                            <a:srgbClr val="000000"/>
                          </a:solidFill>
                          <a:latin typeface="+mn-lt"/>
                        </a:rPr>
                        <a:t>Kolom Jam Pemeriksaan</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waktu pemeriksaan suhu transportasi darah (setiap 1 jam)</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19266">
                <a:tc>
                  <a:txBody>
                    <a:bodyPr/>
                    <a:lstStyle/>
                    <a:p>
                      <a:pPr algn="just" fontAlgn="t"/>
                      <a:r>
                        <a:rPr lang="id-ID" sz="1800" b="0" i="0" u="none" strike="noStrike">
                          <a:solidFill>
                            <a:srgbClr val="000000"/>
                          </a:solidFill>
                          <a:latin typeface="+mn-lt"/>
                          <a:cs typeface="Arial" panose="020B0604020202020204"/>
                        </a:rPr>
                        <a:t>Kolom  Suhu</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sesuai dengan nilai suhu yang tertera pada </a:t>
                      </a:r>
                      <a:r>
                        <a:rPr lang="id-ID" sz="1800" b="0" i="1" u="none" strike="noStrike">
                          <a:solidFill>
                            <a:srgbClr val="000000"/>
                          </a:solidFill>
                          <a:latin typeface="+mn-lt"/>
                          <a:cs typeface="Arial" panose="020B0604020202020204"/>
                        </a:rPr>
                        <a:t>data logger </a:t>
                      </a:r>
                      <a:r>
                        <a:rPr lang="id-ID" sz="1800" b="0" i="0" u="none" strike="noStrike">
                          <a:solidFill>
                            <a:srgbClr val="000000"/>
                          </a:solidFill>
                          <a:latin typeface="+mn-lt"/>
                          <a:cs typeface="Arial" panose="020B0604020202020204"/>
                        </a:rPr>
                        <a:t>atau termometer digital</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670827">
                <a:tc>
                  <a:txBody>
                    <a:bodyPr/>
                    <a:lstStyle/>
                    <a:p>
                      <a:pPr algn="l" fontAlgn="t"/>
                      <a:r>
                        <a:rPr lang="id-ID" sz="1800" b="0" i="0" u="none" strike="noStrike">
                          <a:solidFill>
                            <a:srgbClr val="000000"/>
                          </a:solidFill>
                          <a:latin typeface="+mn-lt"/>
                          <a:cs typeface="Arial" panose="020B0604020202020204"/>
                        </a:rPr>
                        <a:t>Kolom Petugas 1</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Kolom petugas 1, diisi dengan inisial petugas pertama yang melakukan pemeriksaan suhu transportasi darah</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872073">
                <a:tc>
                  <a:txBody>
                    <a:bodyPr/>
                    <a:lstStyle/>
                    <a:p>
                      <a:pPr algn="just" fontAlgn="t"/>
                      <a:r>
                        <a:rPr lang="id-ID" sz="1800" b="0" i="0" u="none" strike="noStrike">
                          <a:solidFill>
                            <a:srgbClr val="000000"/>
                          </a:solidFill>
                          <a:latin typeface="+mn-lt"/>
                          <a:cs typeface="Arial" panose="020B0604020202020204"/>
                        </a:rPr>
                        <a:t>Kolom Petugas 2</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Kolom petugas 2, diisi dengan inisial petugas kedua yang melakukan pemeriksaan suhu transportasi darah sebagai </a:t>
                      </a:r>
                      <a:r>
                        <a:rPr lang="id-ID" sz="1800" b="0" i="1" u="none" strike="noStrike" dirty="0">
                          <a:solidFill>
                            <a:srgbClr val="000000"/>
                          </a:solidFill>
                          <a:latin typeface="+mn-lt"/>
                          <a:cs typeface="Arial" panose="020B0604020202020204"/>
                        </a:rPr>
                        <a:t>second check</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25" y="785813"/>
            <a:ext cx="4411663" cy="461963"/>
          </a:xfrm>
          <a:prstGeom prst="rect">
            <a:avLst/>
          </a:prstGeom>
          <a:noFill/>
        </p:spPr>
        <p:txBody>
          <a:bodyPr wrap="none">
            <a:spAutoFit/>
          </a:bodyPr>
          <a:lstStyle/>
          <a:p>
            <a:pPr marR="0" defTabSz="914400">
              <a:buClrTx/>
              <a:buSzTx/>
              <a:buFontTx/>
              <a:buNone/>
              <a:defRPr/>
            </a:pPr>
            <a:r>
              <a:rPr kumimoji="0" lang="id-ID" sz="2400" b="1" kern="1200" cap="none" spc="0" normalizeH="0" baseline="0" noProof="0" dirty="0">
                <a:latin typeface="+mn-lt"/>
                <a:ea typeface="+mn-ea"/>
                <a:cs typeface="Arial" panose="020B0604020202020204" pitchFamily="34" charset="0"/>
              </a:rPr>
              <a:t>Formulir  Suhu Transportasi  </a:t>
            </a:r>
          </a:p>
        </p:txBody>
      </p:sp>
      <p:graphicFrame>
        <p:nvGraphicFramePr>
          <p:cNvPr id="4" name="Table 3"/>
          <p:cNvGraphicFramePr>
            <a:graphicFrameLocks noGrp="1"/>
          </p:cNvGraphicFramePr>
          <p:nvPr/>
        </p:nvGraphicFramePr>
        <p:xfrm>
          <a:off x="642938" y="1500188"/>
          <a:ext cx="7929618" cy="3537320"/>
        </p:xfrm>
        <a:graphic>
          <a:graphicData uri="http://schemas.openxmlformats.org/drawingml/2006/table">
            <a:tbl>
              <a:tblPr>
                <a:tableStyleId>{616DA210-FB5B-4158-B5E0-FEB733F419BA}</a:tableStyleId>
              </a:tblPr>
              <a:tblGrid>
                <a:gridCol w="1520700">
                  <a:extLst>
                    <a:ext uri="{9D8B030D-6E8A-4147-A177-3AD203B41FA5}">
                      <a16:colId xmlns:a16="http://schemas.microsoft.com/office/drawing/2014/main" val="20000"/>
                    </a:ext>
                  </a:extLst>
                </a:gridCol>
                <a:gridCol w="6408918">
                  <a:extLst>
                    <a:ext uri="{9D8B030D-6E8A-4147-A177-3AD203B41FA5}">
                      <a16:colId xmlns:a16="http://schemas.microsoft.com/office/drawing/2014/main" val="20001"/>
                    </a:ext>
                  </a:extLst>
                </a:gridCol>
              </a:tblGrid>
              <a:tr h="813761">
                <a:tc>
                  <a:txBody>
                    <a:bodyPr/>
                    <a:lstStyle/>
                    <a:p>
                      <a:pPr algn="just" fontAlgn="t"/>
                      <a:r>
                        <a:rPr lang="id-ID" sz="1800" u="none" strike="noStrike" dirty="0"/>
                        <a:t>Jumlah darah/antisera/reagensia</a:t>
                      </a:r>
                      <a:endParaRPr lang="id-ID" sz="1800" b="0" i="0" u="none" strike="noStrike" dirty="0">
                        <a:solidFill>
                          <a:srgbClr val="000000"/>
                        </a:solidFill>
                        <a:latin typeface="+mn-lt"/>
                      </a:endParaRPr>
                    </a:p>
                  </a:txBody>
                  <a:tcPr marL="8179" marR="8179" marT="8179" marB="0"/>
                </a:tc>
                <a:tc>
                  <a:txBody>
                    <a:bodyPr/>
                    <a:lstStyle/>
                    <a:p>
                      <a:pPr algn="just" fontAlgn="t"/>
                      <a:r>
                        <a:rPr lang="id-ID" sz="1800" u="none" strike="noStrike" dirty="0"/>
                        <a:t>Diisi dengan jumlah darah/antisera/reagensia yang disimpan dalam cool box</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0"/>
                  </a:ext>
                </a:extLst>
              </a:tr>
              <a:tr h="537340">
                <a:tc>
                  <a:txBody>
                    <a:bodyPr/>
                    <a:lstStyle/>
                    <a:p>
                      <a:pPr algn="l" fontAlgn="t"/>
                      <a:r>
                        <a:rPr lang="id-ID" sz="1800" u="none" strike="noStrike" dirty="0"/>
                        <a:t>Jumlah ice pack</a:t>
                      </a:r>
                      <a:endParaRPr lang="id-ID" sz="1800" b="0" i="0" u="none" strike="noStrike" dirty="0">
                        <a:solidFill>
                          <a:srgbClr val="000000"/>
                        </a:solidFill>
                        <a:latin typeface="+mn-lt"/>
                      </a:endParaRPr>
                    </a:p>
                  </a:txBody>
                  <a:tcPr marL="8179" marR="8179" marT="8179" marB="0"/>
                </a:tc>
                <a:tc>
                  <a:txBody>
                    <a:bodyPr/>
                    <a:lstStyle/>
                    <a:p>
                      <a:pPr algn="just" fontAlgn="t"/>
                      <a:r>
                        <a:rPr lang="id-ID" sz="1800" u="none" strike="noStrike" dirty="0"/>
                        <a:t>Diisi dengan jumlah ice pack yang digunakan sebagai pendingin di dalam cool box</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1"/>
                  </a:ext>
                </a:extLst>
              </a:tr>
              <a:tr h="537340">
                <a:tc>
                  <a:txBody>
                    <a:bodyPr/>
                    <a:lstStyle/>
                    <a:p>
                      <a:pPr algn="just" fontAlgn="t"/>
                      <a:r>
                        <a:rPr lang="id-ID" sz="1800" u="none" strike="noStrike"/>
                        <a:t>Hari</a:t>
                      </a:r>
                      <a:endParaRPr lang="id-ID" sz="1800" b="0" i="0" u="none" strike="noStrike">
                        <a:solidFill>
                          <a:srgbClr val="000000"/>
                        </a:solidFill>
                        <a:latin typeface="+mn-lt"/>
                      </a:endParaRPr>
                    </a:p>
                  </a:txBody>
                  <a:tcPr marL="8179" marR="8179" marT="8179" marB="0"/>
                </a:tc>
                <a:tc>
                  <a:txBody>
                    <a:bodyPr/>
                    <a:lstStyle/>
                    <a:p>
                      <a:pPr algn="just" fontAlgn="t"/>
                      <a:r>
                        <a:rPr lang="id-ID" sz="1800" u="none" strike="noStrike" dirty="0"/>
                        <a:t>Diisi dengan hari pengiriman darah</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2"/>
                  </a:ext>
                </a:extLst>
              </a:tr>
              <a:tr h="537340">
                <a:tc>
                  <a:txBody>
                    <a:bodyPr/>
                    <a:lstStyle/>
                    <a:p>
                      <a:pPr algn="just" fontAlgn="t"/>
                      <a:r>
                        <a:rPr lang="id-ID" sz="1800" u="none" strike="noStrike"/>
                        <a:t>Tgl.</a:t>
                      </a:r>
                      <a:endParaRPr lang="id-ID" sz="1800" b="0" i="0" u="none" strike="noStrike">
                        <a:solidFill>
                          <a:srgbClr val="000000"/>
                        </a:solidFill>
                        <a:latin typeface="+mn-lt"/>
                      </a:endParaRPr>
                    </a:p>
                  </a:txBody>
                  <a:tcPr marL="8179" marR="8179" marT="8179" marB="0"/>
                </a:tc>
                <a:tc>
                  <a:txBody>
                    <a:bodyPr/>
                    <a:lstStyle/>
                    <a:p>
                      <a:pPr algn="just" fontAlgn="t"/>
                      <a:r>
                        <a:rPr lang="id-ID" sz="1800" u="none" strike="noStrike" dirty="0"/>
                        <a:t>Diisi dengan tanggal pengiriman darah</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3"/>
                  </a:ext>
                </a:extLst>
              </a:tr>
              <a:tr h="1074682">
                <a:tc>
                  <a:txBody>
                    <a:bodyPr/>
                    <a:lstStyle/>
                    <a:p>
                      <a:pPr algn="just" fontAlgn="t"/>
                      <a:r>
                        <a:rPr lang="id-ID" sz="1800" u="none" strike="noStrike"/>
                        <a:t>Petugas Pengiriman Darah</a:t>
                      </a:r>
                      <a:endParaRPr lang="id-ID" sz="1800" b="0" i="0" u="none" strike="noStrike">
                        <a:solidFill>
                          <a:srgbClr val="000000"/>
                        </a:solidFill>
                        <a:latin typeface="+mn-lt"/>
                      </a:endParaRPr>
                    </a:p>
                  </a:txBody>
                  <a:tcPr marL="8179" marR="8179" marT="8179" marB="0"/>
                </a:tc>
                <a:tc>
                  <a:txBody>
                    <a:bodyPr/>
                    <a:lstStyle/>
                    <a:p>
                      <a:pPr algn="just" fontAlgn="t"/>
                      <a:r>
                        <a:rPr lang="id-ID" sz="1800" u="none" strike="noStrike" dirty="0"/>
                        <a:t>Diisi dengan tanda tangan dan nama petugas pengiriman darah</a:t>
                      </a:r>
                      <a:endParaRPr lang="id-ID" sz="1800" b="0" i="0" u="none" strike="noStrike" dirty="0">
                        <a:solidFill>
                          <a:srgbClr val="000000"/>
                        </a:solidFill>
                        <a:latin typeface="+mn-lt"/>
                      </a:endParaRPr>
                    </a:p>
                  </a:txBody>
                  <a:tcPr marL="8179" marR="8179" marT="8179" marB="0"/>
                </a:tc>
                <a:extLst>
                  <a:ext uri="{0D108BD9-81ED-4DB2-BD59-A6C34878D82A}">
                    <a16:rowId xmlns:a16="http://schemas.microsoft.com/office/drawing/2014/main" val="10004"/>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28625" y="357188"/>
            <a:ext cx="8229600" cy="1143000"/>
          </a:xfrm>
          <a:ln/>
        </p:spPr>
        <p:txBody>
          <a:bodyPr vert="horz" wrap="square" lIns="0" tIns="45720" rIns="0" bIns="0" anchor="b" anchorCtr="0"/>
          <a:lstStyle/>
          <a:p>
            <a:r>
              <a:rPr sz="4000" b="1" dirty="0"/>
              <a:t>Penanganan pengembalian darah</a:t>
            </a:r>
          </a:p>
        </p:txBody>
      </p:sp>
      <p:sp>
        <p:nvSpPr>
          <p:cNvPr id="3" name="Content Placeholder 2"/>
          <p:cNvSpPr>
            <a:spLocks noGrp="1"/>
          </p:cNvSpPr>
          <p:nvPr>
            <p:ph idx="1"/>
          </p:nvPr>
        </p:nvSpPr>
        <p:spPr>
          <a:xfrm>
            <a:off x="428625" y="1714500"/>
            <a:ext cx="8229600" cy="4389438"/>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defRPr/>
            </a:pPr>
            <a:r>
              <a:rPr kumimoji="0" lang="id-ID" sz="2800" b="1" i="0" u="none" strike="noStrike" kern="1200" cap="none" spc="0" normalizeH="0" baseline="0" noProof="0" dirty="0">
                <a:ln>
                  <a:noFill/>
                </a:ln>
                <a:solidFill>
                  <a:schemeClr val="tx1"/>
                </a:solidFill>
                <a:effectLst/>
                <a:uLnTx/>
                <a:uFillTx/>
                <a:latin typeface="+mn-lt"/>
                <a:ea typeface="+mn-ea"/>
                <a:cs typeface="+mn-cs"/>
              </a:rPr>
              <a:t>Alat dan Bahan:</a:t>
            </a:r>
            <a:endParaRPr kumimoji="0" lang="id-ID" sz="2800" b="0" i="0" u="none" strike="noStrike" kern="1200" cap="none" spc="0" normalizeH="0" baseline="0" noProof="0" dirty="0">
              <a:ln>
                <a:noFill/>
              </a:ln>
              <a:solidFill>
                <a:schemeClr val="tx1"/>
              </a:solidFill>
              <a:effectLst/>
              <a:uLnTx/>
              <a:uFillTx/>
              <a:latin typeface="+mn-lt"/>
              <a:ea typeface="+mn-ea"/>
              <a:cs typeface="+mn-cs"/>
            </a:endParaRPr>
          </a:p>
          <a:p>
            <a:pPr marL="640080" marR="0" lvl="1" indent="-246380" algn="l" defTabSz="914400" rtl="0" eaLnBrk="0" fontAlgn="base" latinLnBrk="0" hangingPunct="0">
              <a:lnSpc>
                <a:spcPct val="100000"/>
              </a:lnSpc>
              <a:spcBef>
                <a:spcPct val="20000"/>
              </a:spcBef>
              <a:spcAft>
                <a:spcPct val="0"/>
              </a:spcAft>
              <a:buClr>
                <a:schemeClr val="accent1"/>
              </a:buClr>
              <a:buSzPct val="85000"/>
              <a:buFont typeface="Wingdings 2" pitchFamily="18" charset="2"/>
              <a:buChar char=""/>
              <a:defRPr/>
            </a:pPr>
            <a:r>
              <a:rPr kumimoji="0" lang="id-ID" sz="2400" b="1" i="0" u="none" strike="noStrike" kern="1200" cap="none" spc="0" normalizeH="0" baseline="0" noProof="0" dirty="0">
                <a:ln>
                  <a:noFill/>
                </a:ln>
                <a:solidFill>
                  <a:schemeClr val="tx1"/>
                </a:solidFill>
                <a:effectLst/>
                <a:uLnTx/>
                <a:uFillTx/>
                <a:latin typeface="+mn-lt"/>
                <a:ea typeface="+mn-ea"/>
                <a:cs typeface="+mn-cs"/>
              </a:rPr>
              <a:t>Alat</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640080" marR="0" lvl="1" indent="-246380" algn="l" defTabSz="914400" rtl="0" eaLnBrk="0" fontAlgn="base" latinLnBrk="0" hangingPunct="0">
              <a:lnSpc>
                <a:spcPct val="100000"/>
              </a:lnSpc>
              <a:spcBef>
                <a:spcPct val="20000"/>
              </a:spcBef>
              <a:spcAft>
                <a:spcPct val="0"/>
              </a:spcAft>
              <a:buClr>
                <a:schemeClr val="accent1"/>
              </a:buClr>
              <a:buSzPct val="85000"/>
              <a:buFont typeface="Wingdings 2" pitchFamily="18" charset="2"/>
              <a:buChar char=""/>
              <a:defRPr/>
            </a:pPr>
            <a:r>
              <a:rPr kumimoji="0" lang="id-ID" sz="2400" b="1" i="0" u="none" strike="noStrike" kern="1200" cap="none" spc="0" normalizeH="0" baseline="0" noProof="0" dirty="0">
                <a:ln>
                  <a:noFill/>
                </a:ln>
                <a:solidFill>
                  <a:schemeClr val="tx1"/>
                </a:solidFill>
                <a:effectLst/>
                <a:uLnTx/>
                <a:uFillTx/>
                <a:latin typeface="+mn-lt"/>
                <a:ea typeface="+mn-ea"/>
                <a:cs typeface="+mn-cs"/>
              </a:rPr>
              <a:t>Bahan </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914400" marR="0" lvl="2" indent="-246380" algn="l" defTabSz="914400" rtl="0" eaLnBrk="0" fontAlgn="base" latinLnBrk="0" hangingPunct="0">
              <a:lnSpc>
                <a:spcPct val="100000"/>
              </a:lnSpc>
              <a:spcBef>
                <a:spcPct val="20000"/>
              </a:spcBef>
              <a:spcAft>
                <a:spcPct val="0"/>
              </a:spcAft>
              <a:buClr>
                <a:schemeClr val="accent2"/>
              </a:buClr>
              <a:buSzPct val="70000"/>
              <a:buFont typeface="Wingdings 2" pitchFamily="18" charset="2"/>
              <a:buChar char=""/>
              <a:defRPr/>
            </a:pPr>
            <a:r>
              <a:rPr kumimoji="0" lang="id-ID" sz="2400" b="0" i="0" u="none" strike="noStrike" kern="1200" cap="none" spc="0" normalizeH="0" baseline="0" noProof="0" dirty="0">
                <a:ln>
                  <a:noFill/>
                </a:ln>
                <a:solidFill>
                  <a:schemeClr val="tx1"/>
                </a:solidFill>
                <a:effectLst/>
                <a:uLnTx/>
                <a:uFillTx/>
                <a:latin typeface="+mn-lt"/>
                <a:ea typeface="+mn-ea"/>
                <a:cs typeface="+mn-cs"/>
              </a:rPr>
              <a:t>Formulir Pengembalian dan Penarikan Kembali Produk</a:t>
            </a:r>
          </a:p>
          <a:p>
            <a:pPr marL="257175" marR="0" lvl="1" indent="-257175"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defRPr/>
            </a:pPr>
            <a:r>
              <a:rPr kumimoji="0" lang="id-ID" sz="2400" b="1" i="0" u="none" strike="noStrike" kern="1200" cap="none" spc="0" normalizeH="0" baseline="0" noProof="0" dirty="0">
                <a:ln>
                  <a:noFill/>
                </a:ln>
                <a:solidFill>
                  <a:schemeClr val="tx1"/>
                </a:solidFill>
                <a:effectLst/>
                <a:uLnTx/>
                <a:uFillTx/>
                <a:latin typeface="+mn-lt"/>
                <a:ea typeface="+mn-ea"/>
                <a:cs typeface="+mn-cs"/>
              </a:rPr>
              <a:t>Penanganan terhadap Produk Kembalian</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514350" marR="0" lvl="0" indent="-514350" algn="l" defTabSz="914400" rtl="0" eaLnBrk="0" fontAlgn="base" latinLnBrk="0" hangingPunct="0">
              <a:lnSpc>
                <a:spcPct val="100000"/>
              </a:lnSpc>
              <a:spcBef>
                <a:spcPct val="20000"/>
              </a:spcBef>
              <a:spcAft>
                <a:spcPct val="0"/>
              </a:spcAft>
              <a:buClr>
                <a:srgbClr val="0BD0D9"/>
              </a:buClr>
              <a:buSzPct val="95000"/>
              <a:buFont typeface="+mj-lt"/>
              <a:buAutoNum type="arabicPeriod"/>
              <a:defRPr/>
            </a:pPr>
            <a:r>
              <a:rPr kumimoji="0" lang="id-ID" sz="2600" b="0" i="0" u="none" strike="noStrike" kern="1200" cap="none" spc="0" normalizeH="0" baseline="0" noProof="0" dirty="0">
                <a:ln>
                  <a:noFill/>
                </a:ln>
                <a:solidFill>
                  <a:schemeClr val="tx1"/>
                </a:solidFill>
                <a:effectLst/>
                <a:uLnTx/>
                <a:uFillTx/>
                <a:latin typeface="+mn-lt"/>
                <a:ea typeface="+mn-ea"/>
                <a:cs typeface="+mn-cs"/>
              </a:rPr>
              <a:t>Lakukan pemeriksaan identitas terhadap produk yang dikembalikan (nomor kantong darah, jenis komponen darah, golongan darah, volume, kondisi kantong darah) oleh Bidang Pelayanan Darah pada saat penerimaan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28625" y="357188"/>
            <a:ext cx="8229600" cy="1143000"/>
          </a:xfrm>
          <a:ln/>
        </p:spPr>
        <p:txBody>
          <a:bodyPr vert="horz" wrap="square" lIns="0" tIns="45720" rIns="0" bIns="0" anchor="b" anchorCtr="0"/>
          <a:lstStyle/>
          <a:p>
            <a:r>
              <a:rPr sz="4000" b="1" dirty="0"/>
              <a:t>Penanganan pengembalian darah</a:t>
            </a:r>
          </a:p>
        </p:txBody>
      </p:sp>
      <p:sp>
        <p:nvSpPr>
          <p:cNvPr id="3" name="Content Placeholder 2"/>
          <p:cNvSpPr>
            <a:spLocks noGrp="1"/>
          </p:cNvSpPr>
          <p:nvPr>
            <p:ph idx="1"/>
          </p:nvPr>
        </p:nvSpPr>
        <p:spPr>
          <a:xfrm>
            <a:off x="428625" y="1714500"/>
            <a:ext cx="8229600" cy="4389438"/>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defRPr/>
            </a:pPr>
            <a:r>
              <a:rPr kumimoji="0" lang="id-ID" sz="2600" b="1" i="0" u="none" strike="noStrike" kern="1200" cap="none" spc="0" normalizeH="0" baseline="0" noProof="0" dirty="0">
                <a:ln>
                  <a:noFill/>
                </a:ln>
                <a:solidFill>
                  <a:schemeClr val="tx1"/>
                </a:solidFill>
                <a:effectLst/>
                <a:uLnTx/>
                <a:uFillTx/>
                <a:latin typeface="+mn-lt"/>
                <a:ea typeface="+mn-ea"/>
                <a:cs typeface="+mn-cs"/>
              </a:rPr>
              <a:t>Penanganan terhadap Produk yang ditarik</a:t>
            </a:r>
          </a:p>
          <a:p>
            <a:pPr marL="514350" marR="0" lvl="0" indent="-514350" algn="l" defTabSz="914400" rtl="0" eaLnBrk="0" fontAlgn="base" latinLnBrk="0" hangingPunct="0">
              <a:lnSpc>
                <a:spcPct val="100000"/>
              </a:lnSpc>
              <a:spcBef>
                <a:spcPct val="20000"/>
              </a:spcBef>
              <a:spcAft>
                <a:spcPct val="0"/>
              </a:spcAft>
              <a:buClr>
                <a:srgbClr val="0BD0D9"/>
              </a:buClr>
              <a:buSzPct val="95000"/>
              <a:buFont typeface="+mj-lt"/>
              <a:buAutoNum type="arabicPeriod"/>
              <a:defRPr/>
            </a:pPr>
            <a:r>
              <a:rPr kumimoji="0" lang="id-ID" sz="2400" b="0" i="0" u="none" strike="noStrike" kern="1200" cap="none" spc="0" normalizeH="0" baseline="0" noProof="0" dirty="0">
                <a:ln>
                  <a:noFill/>
                </a:ln>
                <a:solidFill>
                  <a:schemeClr val="tx1"/>
                </a:solidFill>
                <a:effectLst/>
                <a:uLnTx/>
                <a:uFillTx/>
                <a:latin typeface="+mn-lt"/>
                <a:ea typeface="+mn-ea"/>
                <a:cs typeface="+mn-cs"/>
              </a:rPr>
              <a:t>Informasikan Surat Perintah Penarikan Produk dari Kepala UTD kepada Rumah Sakit atau UTD lain oleh Bidang Pelayanan Darah melalui telepon, fax atau surat elektronik (email).</a:t>
            </a:r>
          </a:p>
          <a:p>
            <a:pPr marL="514350" marR="0" lvl="0" indent="-514350" algn="l" defTabSz="914400" rtl="0" eaLnBrk="0" fontAlgn="base" latinLnBrk="0" hangingPunct="0">
              <a:lnSpc>
                <a:spcPct val="100000"/>
              </a:lnSpc>
              <a:spcBef>
                <a:spcPct val="20000"/>
              </a:spcBef>
              <a:spcAft>
                <a:spcPct val="0"/>
              </a:spcAft>
              <a:buClr>
                <a:srgbClr val="0BD0D9"/>
              </a:buClr>
              <a:buSzPct val="95000"/>
              <a:buFont typeface="+mj-lt"/>
              <a:buAutoNum type="arabicPeriod"/>
              <a:defRPr/>
            </a:pPr>
            <a:r>
              <a:rPr kumimoji="0" lang="id-ID" sz="2400" b="0" i="0" u="none" strike="noStrike" kern="1200" cap="none" spc="0" normalizeH="0" baseline="0" noProof="0" dirty="0">
                <a:ln>
                  <a:noFill/>
                </a:ln>
                <a:solidFill>
                  <a:schemeClr val="tx1"/>
                </a:solidFill>
                <a:effectLst/>
                <a:uLnTx/>
                <a:uFillTx/>
                <a:latin typeface="+mn-lt"/>
                <a:ea typeface="+mn-ea"/>
                <a:cs typeface="+mn-cs"/>
              </a:rPr>
              <a:t>Lakukan pemeriksaan identitas terhadap produk yang dikembalikan (nomor kantong darah, jenis komponen darah, golongan darah, volume, kondisi kantong darah) oleh Bidang Pelayanan Darah pada saat penerimaan</a:t>
            </a:r>
          </a:p>
          <a:p>
            <a:pPr marL="514350" marR="0" lvl="0" indent="-514350" algn="l" defTabSz="914400" rtl="0" eaLnBrk="0" fontAlgn="base" latinLnBrk="0" hangingPunct="0">
              <a:lnSpc>
                <a:spcPct val="100000"/>
              </a:lnSpc>
              <a:spcBef>
                <a:spcPct val="20000"/>
              </a:spcBef>
              <a:spcAft>
                <a:spcPct val="0"/>
              </a:spcAft>
              <a:buClr>
                <a:srgbClr val="0BD0D9"/>
              </a:buClr>
              <a:buSzPct val="95000"/>
              <a:buFont typeface="+mj-lt"/>
              <a:buAutoNum type="arabicPeriod"/>
              <a:defRPr/>
            </a:pPr>
            <a:r>
              <a:rPr kumimoji="0" lang="id-ID" sz="2400" b="0" i="0" u="none" strike="noStrike" kern="1200" cap="none" spc="0" normalizeH="0" baseline="0" noProof="0" dirty="0">
                <a:ln>
                  <a:noFill/>
                </a:ln>
                <a:solidFill>
                  <a:schemeClr val="tx1"/>
                </a:solidFill>
                <a:effectLst/>
                <a:uLnTx/>
                <a:uFillTx/>
                <a:latin typeface="+mn-lt"/>
                <a:ea typeface="+mn-ea"/>
                <a:cs typeface="+mn-cs"/>
              </a:rPr>
              <a:t>Catat hasil pemeriksaan dan tempatkan produk tersebut di fasilitas penyimpanan darah yang ditolak (darah rusak).</a:t>
            </a: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itchFamily="18" charset="2"/>
              <a:buChar char=""/>
              <a:defRPr/>
            </a:pPr>
            <a:endParaRPr kumimoji="0" lang="id-ID"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500063" y="0"/>
            <a:ext cx="8229600" cy="1143000"/>
          </a:xfrm>
          <a:ln/>
        </p:spPr>
        <p:txBody>
          <a:bodyPr vert="horz" wrap="square" lIns="0" tIns="45720" rIns="0" bIns="0" anchor="b" anchorCtr="0"/>
          <a:lstStyle/>
          <a:p>
            <a:r>
              <a:rPr sz="2800" b="1" dirty="0"/>
              <a:t>Formulir Pengembalian &amp; Penarikan Kembali Produk</a:t>
            </a:r>
          </a:p>
        </p:txBody>
      </p:sp>
      <p:graphicFrame>
        <p:nvGraphicFramePr>
          <p:cNvPr id="4" name="Table 3"/>
          <p:cNvGraphicFramePr>
            <a:graphicFrameLocks noGrp="1"/>
          </p:cNvGraphicFramePr>
          <p:nvPr/>
        </p:nvGraphicFramePr>
        <p:xfrm>
          <a:off x="500063" y="1357313"/>
          <a:ext cx="8001056" cy="5613402"/>
        </p:xfrm>
        <a:graphic>
          <a:graphicData uri="http://schemas.openxmlformats.org/drawingml/2006/table">
            <a:tbl>
              <a:tblPr/>
              <a:tblGrid>
                <a:gridCol w="4000528">
                  <a:extLst>
                    <a:ext uri="{9D8B030D-6E8A-4147-A177-3AD203B41FA5}">
                      <a16:colId xmlns:a16="http://schemas.microsoft.com/office/drawing/2014/main" val="20000"/>
                    </a:ext>
                  </a:extLst>
                </a:gridCol>
                <a:gridCol w="4000528">
                  <a:extLst>
                    <a:ext uri="{9D8B030D-6E8A-4147-A177-3AD203B41FA5}">
                      <a16:colId xmlns:a16="http://schemas.microsoft.com/office/drawing/2014/main" val="20001"/>
                    </a:ext>
                  </a:extLst>
                </a:gridCol>
              </a:tblGrid>
              <a:tr h="335890">
                <a:tc>
                  <a:txBody>
                    <a:bodyPr/>
                    <a:lstStyle/>
                    <a:p>
                      <a:pPr algn="ctr" fontAlgn="ctr"/>
                      <a:r>
                        <a:rPr lang="id-ID" sz="1800" b="1" i="0" u="none" strike="noStrike" dirty="0">
                          <a:solidFill>
                            <a:srgbClr val="000000"/>
                          </a:solidFill>
                          <a:latin typeface="+mj-lt"/>
                        </a:rPr>
                        <a:t>Variabel </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id-ID" sz="1800" b="1" i="0" u="none" strike="noStrike" dirty="0">
                          <a:solidFill>
                            <a:srgbClr val="000000"/>
                          </a:solidFill>
                          <a:latin typeface="+mj-lt"/>
                        </a:rPr>
                        <a:t>Penjelasan</a:t>
                      </a:r>
                    </a:p>
                  </a:txBody>
                  <a:tcPr marL="8179" marR="8179" marT="817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7093">
                <a:tc rowSpan="2">
                  <a:txBody>
                    <a:bodyPr/>
                    <a:lstStyle/>
                    <a:p>
                      <a:pPr algn="just" fontAlgn="t"/>
                      <a:r>
                        <a:rPr lang="id-ID" sz="1800" b="0" i="0" u="none" strike="noStrike" dirty="0">
                          <a:solidFill>
                            <a:srgbClr val="000000"/>
                          </a:solidFill>
                          <a:latin typeface="+mn-lt"/>
                          <a:cs typeface="Arial" panose="020B0604020202020204"/>
                        </a:rPr>
                        <a:t>Penerimaan Pengembalian Produk</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s-ES" sz="1800" b="0" i="0" u="none" strike="noStrike" dirty="0">
                          <a:solidFill>
                            <a:srgbClr val="000000"/>
                          </a:solidFill>
                          <a:latin typeface="+mn-lt"/>
                        </a:rPr>
                        <a:t>-   </a:t>
                      </a:r>
                      <a:r>
                        <a:rPr lang="es-ES" sz="1800" b="0" i="0" u="none" strike="noStrike" dirty="0" err="1">
                          <a:solidFill>
                            <a:srgbClr val="000000"/>
                          </a:solidFill>
                          <a:latin typeface="+mn-lt"/>
                        </a:rPr>
                        <a:t>Tanggal</a:t>
                      </a:r>
                      <a:r>
                        <a:rPr lang="es-ES" sz="1800" b="0" i="0" u="none" strike="noStrike" dirty="0">
                          <a:solidFill>
                            <a:srgbClr val="000000"/>
                          </a:solidFill>
                          <a:latin typeface="+mn-lt"/>
                        </a:rPr>
                        <a:t>, </a:t>
                      </a:r>
                      <a:r>
                        <a:rPr lang="es-ES" sz="1800" b="0" i="0" u="none" strike="noStrike" dirty="0" err="1">
                          <a:solidFill>
                            <a:srgbClr val="000000"/>
                          </a:solidFill>
                          <a:latin typeface="+mn-lt"/>
                        </a:rPr>
                        <a:t>diisi</a:t>
                      </a:r>
                      <a:r>
                        <a:rPr lang="es-ES" sz="1800" b="0" i="0" u="none" strike="noStrike" dirty="0">
                          <a:solidFill>
                            <a:srgbClr val="000000"/>
                          </a:solidFill>
                          <a:latin typeface="+mn-lt"/>
                        </a:rPr>
                        <a:t> </a:t>
                      </a:r>
                      <a:r>
                        <a:rPr lang="es-ES" sz="1800" b="0" i="0" u="none" strike="noStrike" dirty="0" err="1">
                          <a:solidFill>
                            <a:srgbClr val="000000"/>
                          </a:solidFill>
                          <a:latin typeface="+mn-lt"/>
                        </a:rPr>
                        <a:t>dengan</a:t>
                      </a:r>
                      <a:r>
                        <a:rPr lang="es-ES" sz="1800" b="0" i="0" u="none" strike="noStrike" dirty="0">
                          <a:solidFill>
                            <a:srgbClr val="000000"/>
                          </a:solidFill>
                          <a:latin typeface="+mn-lt"/>
                        </a:rPr>
                        <a:t> </a:t>
                      </a:r>
                      <a:r>
                        <a:rPr lang="es-ES" sz="1800" b="0" i="0" u="none" strike="noStrike" dirty="0" err="1">
                          <a:solidFill>
                            <a:srgbClr val="000000"/>
                          </a:solidFill>
                          <a:latin typeface="+mn-lt"/>
                        </a:rPr>
                        <a:t>tanggal</a:t>
                      </a:r>
                      <a:r>
                        <a:rPr lang="es-ES" sz="1800" b="0" i="0" u="none" strike="noStrike" dirty="0">
                          <a:solidFill>
                            <a:srgbClr val="000000"/>
                          </a:solidFill>
                          <a:latin typeface="+mn-lt"/>
                        </a:rPr>
                        <a:t>, </a:t>
                      </a:r>
                      <a:r>
                        <a:rPr lang="es-ES" sz="1800" b="0" i="0" u="none" strike="noStrike" dirty="0" err="1">
                          <a:solidFill>
                            <a:srgbClr val="000000"/>
                          </a:solidFill>
                          <a:latin typeface="+mn-lt"/>
                        </a:rPr>
                        <a:t>bulan</a:t>
                      </a:r>
                      <a:r>
                        <a:rPr lang="es-ES" sz="1800" b="0" i="0" u="none" strike="noStrike" dirty="0">
                          <a:solidFill>
                            <a:srgbClr val="000000"/>
                          </a:solidFill>
                          <a:latin typeface="+mn-lt"/>
                        </a:rPr>
                        <a:t> dan </a:t>
                      </a:r>
                      <a:r>
                        <a:rPr lang="es-ES" sz="1800" b="0" i="0" u="none" strike="noStrike" dirty="0" err="1">
                          <a:solidFill>
                            <a:srgbClr val="000000"/>
                          </a:solidFill>
                          <a:latin typeface="+mn-lt"/>
                        </a:rPr>
                        <a:t>tahun</a:t>
                      </a:r>
                      <a:r>
                        <a:rPr lang="es-ES" sz="1800" b="0" i="0" u="none" strike="noStrike" dirty="0">
                          <a:solidFill>
                            <a:srgbClr val="000000"/>
                          </a:solidFill>
                          <a:latin typeface="+mn-lt"/>
                        </a:rPr>
                        <a:t> </a:t>
                      </a:r>
                      <a:r>
                        <a:rPr lang="es-ES" sz="1800" b="0" i="0" u="none" strike="noStrike" dirty="0" err="1">
                          <a:solidFill>
                            <a:srgbClr val="000000"/>
                          </a:solidFill>
                          <a:latin typeface="+mn-lt"/>
                        </a:rPr>
                        <a:t>pengembalian</a:t>
                      </a:r>
                      <a:r>
                        <a:rPr lang="es-ES" sz="1800" b="0" i="0" u="none" strike="noStrike" dirty="0">
                          <a:solidFill>
                            <a:srgbClr val="000000"/>
                          </a:solidFill>
                          <a:latin typeface="+mn-lt"/>
                        </a:rPr>
                        <a:t> </a:t>
                      </a:r>
                      <a:r>
                        <a:rPr lang="es-ES" sz="1800" b="0" i="0" u="none" strike="noStrike" dirty="0" err="1">
                          <a:solidFill>
                            <a:srgbClr val="000000"/>
                          </a:solidFill>
                          <a:latin typeface="+mn-lt"/>
                        </a:rPr>
                        <a:t>produk</a:t>
                      </a:r>
                      <a:r>
                        <a:rPr lang="es-ES" sz="1800" b="0" i="0" u="none" strike="noStrike" dirty="0">
                          <a:solidFill>
                            <a:srgbClr val="000000"/>
                          </a:solidFill>
                          <a:latin typeface="+mn-lt"/>
                        </a:rPr>
                        <a:t> </a:t>
                      </a:r>
                      <a:r>
                        <a:rPr lang="es-ES" sz="1800" b="0" i="0" u="none" strike="noStrike" dirty="0" err="1">
                          <a:solidFill>
                            <a:srgbClr val="000000"/>
                          </a:solidFill>
                          <a:latin typeface="+mn-lt"/>
                        </a:rPr>
                        <a:t>darah</a:t>
                      </a:r>
                      <a:r>
                        <a:rPr lang="es-ES" sz="1800" b="0" i="0" u="none" strike="noStrike" dirty="0">
                          <a:solidFill>
                            <a:srgbClr val="000000"/>
                          </a:solidFill>
                          <a:latin typeface="+mn-lt"/>
                        </a:rPr>
                        <a:t> </a:t>
                      </a:r>
                      <a:r>
                        <a:rPr lang="es-ES" sz="1800" b="0" i="0" u="none" strike="noStrike" dirty="0" err="1">
                          <a:solidFill>
                            <a:srgbClr val="000000"/>
                          </a:solidFill>
                          <a:latin typeface="+mn-lt"/>
                        </a:rPr>
                        <a:t>diterima</a:t>
                      </a:r>
                      <a:endParaRPr lang="es-ES"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517093">
                <a:tc vMerge="1">
                  <a:txBody>
                    <a:bodyPr/>
                    <a:lstStyle/>
                    <a:p>
                      <a:endParaRPr lang="id-ID"/>
                    </a:p>
                  </a:txBody>
                  <a:tcPr/>
                </a:tc>
                <a:tc>
                  <a:txBody>
                    <a:bodyPr/>
                    <a:lstStyle/>
                    <a:p>
                      <a:pPr algn="l" fontAlgn="t"/>
                      <a:r>
                        <a:rPr lang="id-ID" sz="1800" b="0" i="0" u="none" strike="noStrike" dirty="0">
                          <a:solidFill>
                            <a:srgbClr val="000000"/>
                          </a:solidFill>
                          <a:latin typeface="+mn-lt"/>
                        </a:rPr>
                        <a:t>-   Dari UTD/UTDRS/BDRS, diisi dengan dari UTD/UTDRS/BDRS mana produk darah diterima</a:t>
                      </a: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3409">
                <a:tc>
                  <a:txBody>
                    <a:bodyPr/>
                    <a:lstStyle/>
                    <a:p>
                      <a:pPr algn="l" fontAlgn="t"/>
                      <a:r>
                        <a:rPr lang="id-ID" sz="1800" b="0" i="0" u="none" strike="noStrike">
                          <a:solidFill>
                            <a:srgbClr val="000000"/>
                          </a:solidFill>
                          <a:latin typeface="+mn-lt"/>
                          <a:cs typeface="Arial" panose="020B0604020202020204"/>
                        </a:rPr>
                        <a:t>Kolom No.</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nomor urut</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17093">
                <a:tc>
                  <a:txBody>
                    <a:bodyPr/>
                    <a:lstStyle/>
                    <a:p>
                      <a:pPr algn="l" fontAlgn="t"/>
                      <a:r>
                        <a:rPr lang="id-ID" sz="1800" b="0" i="0" u="none" strike="noStrike">
                          <a:solidFill>
                            <a:srgbClr val="000000"/>
                          </a:solidFill>
                          <a:latin typeface="+mn-lt"/>
                          <a:cs typeface="Arial" panose="020B0604020202020204"/>
                        </a:rPr>
                        <a:t>Kolom Jenis Komponen Darah</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sesuai dengan jenis komponen darah yang diterima/dikembalikan</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17093">
                <a:tc>
                  <a:txBody>
                    <a:bodyPr/>
                    <a:lstStyle/>
                    <a:p>
                      <a:pPr algn="l" fontAlgn="t"/>
                      <a:r>
                        <a:rPr lang="id-ID" sz="1800" b="0" i="0" u="none" strike="noStrike">
                          <a:solidFill>
                            <a:srgbClr val="000000"/>
                          </a:solidFill>
                          <a:latin typeface="+mn-lt"/>
                          <a:cs typeface="Arial" panose="020B0604020202020204"/>
                        </a:rPr>
                        <a:t>Kolom Nomor Kantong</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nomor kantong darah yang diterima/dikembalikan</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770777">
                <a:tc>
                  <a:txBody>
                    <a:bodyPr/>
                    <a:lstStyle/>
                    <a:p>
                      <a:pPr algn="l" fontAlgn="t"/>
                      <a:r>
                        <a:rPr lang="id-ID" sz="1800" b="0" i="0" u="none" strike="noStrike">
                          <a:solidFill>
                            <a:srgbClr val="000000"/>
                          </a:solidFill>
                          <a:latin typeface="+mn-lt"/>
                          <a:cs typeface="Arial" panose="020B0604020202020204"/>
                        </a:rPr>
                        <a:t>Kolom Tanggal Pengambilan Darah</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tanggal, bulan dan tahun dari proses pengambilan kantong darah yang diterima/dikembalikan</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70777">
                <a:tc>
                  <a:txBody>
                    <a:bodyPr/>
                    <a:lstStyle/>
                    <a:p>
                      <a:pPr algn="l" fontAlgn="t"/>
                      <a:r>
                        <a:rPr lang="id-ID" sz="1800" b="0" i="0" u="none" strike="noStrike">
                          <a:solidFill>
                            <a:srgbClr val="000000"/>
                          </a:solidFill>
                          <a:latin typeface="+mn-lt"/>
                          <a:cs typeface="Arial" panose="020B0604020202020204"/>
                        </a:rPr>
                        <a:t>Kolom Tanggal Kadaluarsa Darah</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tanggal, bulan dan tahun dari masa kadaluarsa kantong darah yang diterima/dikembalikan</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505682">
                <a:tc>
                  <a:txBody>
                    <a:bodyPr/>
                    <a:lstStyle/>
                    <a:p>
                      <a:pPr algn="l" fontAlgn="t"/>
                      <a:r>
                        <a:rPr lang="id-ID" sz="1800" b="0" i="0" u="none" strike="noStrike">
                          <a:solidFill>
                            <a:srgbClr val="000000"/>
                          </a:solidFill>
                          <a:latin typeface="+mn-lt"/>
                          <a:cs typeface="Arial" panose="020B0604020202020204"/>
                        </a:rPr>
                        <a:t>Kolom Alasan Pengembalian</a:t>
                      </a:r>
                      <a:endParaRPr lang="id-ID" sz="1800" b="0" i="0" u="none" strike="noStrike">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alasan pengembalian produk darah</a:t>
                      </a:r>
                      <a:endParaRPr lang="id-ID" sz="1800" b="0" i="0" u="none" strike="noStrike" dirty="0">
                        <a:solidFill>
                          <a:srgbClr val="000000"/>
                        </a:solidFill>
                        <a:latin typeface="+mn-lt"/>
                      </a:endParaRPr>
                    </a:p>
                  </a:txBody>
                  <a:tcPr marL="8179" marR="8179" marT="81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500063" y="0"/>
            <a:ext cx="8229600" cy="1143000"/>
          </a:xfrm>
          <a:ln/>
        </p:spPr>
        <p:txBody>
          <a:bodyPr vert="horz" wrap="square" lIns="0" tIns="45720" rIns="0" bIns="0" anchor="b" anchorCtr="0"/>
          <a:lstStyle/>
          <a:p>
            <a:r>
              <a:rPr sz="2800" b="1" dirty="0"/>
              <a:t>Formulir Pengembalian &amp; Penarikan Kembali Produk</a:t>
            </a:r>
          </a:p>
        </p:txBody>
      </p:sp>
      <p:graphicFrame>
        <p:nvGraphicFramePr>
          <p:cNvPr id="5" name="Table 4"/>
          <p:cNvGraphicFramePr>
            <a:graphicFrameLocks noGrp="1"/>
          </p:cNvGraphicFramePr>
          <p:nvPr/>
        </p:nvGraphicFramePr>
        <p:xfrm>
          <a:off x="571500" y="1428750"/>
          <a:ext cx="8072494" cy="5002240"/>
        </p:xfrm>
        <a:graphic>
          <a:graphicData uri="http://schemas.openxmlformats.org/drawingml/2006/table">
            <a:tbl>
              <a:tblPr/>
              <a:tblGrid>
                <a:gridCol w="3643310">
                  <a:extLst>
                    <a:ext uri="{9D8B030D-6E8A-4147-A177-3AD203B41FA5}">
                      <a16:colId xmlns:a16="http://schemas.microsoft.com/office/drawing/2014/main" val="20000"/>
                    </a:ext>
                  </a:extLst>
                </a:gridCol>
                <a:gridCol w="4429184">
                  <a:extLst>
                    <a:ext uri="{9D8B030D-6E8A-4147-A177-3AD203B41FA5}">
                      <a16:colId xmlns:a16="http://schemas.microsoft.com/office/drawing/2014/main" val="20001"/>
                    </a:ext>
                  </a:extLst>
                </a:gridCol>
              </a:tblGrid>
              <a:tr h="306291">
                <a:tc>
                  <a:txBody>
                    <a:bodyPr/>
                    <a:lstStyle/>
                    <a:p>
                      <a:pPr algn="just" fontAlgn="t"/>
                      <a:r>
                        <a:rPr lang="id-ID" sz="1800" b="0" i="0" u="none" strike="noStrike" dirty="0">
                          <a:solidFill>
                            <a:srgbClr val="000000"/>
                          </a:solidFill>
                          <a:latin typeface="+mn-lt"/>
                          <a:cs typeface="Arial" panose="020B0604020202020204"/>
                        </a:rPr>
                        <a:t>Kolom Keterangan</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a:solidFill>
                            <a:srgbClr val="000000"/>
                          </a:solidFill>
                          <a:latin typeface="+mn-lt"/>
                          <a:cs typeface="Arial" panose="020B0604020202020204"/>
                        </a:rPr>
                        <a:t>Diisi dengan catatan penunjang terhadap produk darah yang diterima/dikembalikan</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1783">
                <a:tc rowSpan="2">
                  <a:txBody>
                    <a:bodyPr/>
                    <a:lstStyle/>
                    <a:p>
                      <a:pPr algn="l" fontAlgn="t"/>
                      <a:r>
                        <a:rPr lang="id-ID" sz="1800" b="0" i="0" u="none" strike="noStrike" dirty="0">
                          <a:solidFill>
                            <a:srgbClr val="000000"/>
                          </a:solidFill>
                          <a:latin typeface="+mn-lt"/>
                          <a:cs typeface="Arial" panose="020B0604020202020204"/>
                        </a:rPr>
                        <a:t>Penarikan Produk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rPr>
                        <a:t>-   Tanggal, diisi dengan tanggal, bulan dan tahun penarikan produk darah diambil</a:t>
                      </a: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00"/>
                    </a:solidFill>
                  </a:tcPr>
                </a:tc>
                <a:extLst>
                  <a:ext uri="{0D108BD9-81ED-4DB2-BD59-A6C34878D82A}">
                    <a16:rowId xmlns:a16="http://schemas.microsoft.com/office/drawing/2014/main" val="10001"/>
                  </a:ext>
                </a:extLst>
              </a:tr>
              <a:tr h="291783">
                <a:tc vMerge="1">
                  <a:txBody>
                    <a:bodyPr/>
                    <a:lstStyle/>
                    <a:p>
                      <a:endParaRPr lang="id-ID"/>
                    </a:p>
                  </a:txBody>
                  <a:tcPr/>
                </a:tc>
                <a:tc>
                  <a:txBody>
                    <a:bodyPr/>
                    <a:lstStyle/>
                    <a:p>
                      <a:pPr algn="l" fontAlgn="t"/>
                      <a:r>
                        <a:rPr lang="id-ID" sz="1800" b="0" i="0" u="none" strike="noStrike" dirty="0">
                          <a:solidFill>
                            <a:srgbClr val="000000"/>
                          </a:solidFill>
                          <a:latin typeface="+mn-lt"/>
                        </a:rPr>
                        <a:t>-   Dari UTD/UTDRS/BDRS, diisi dengan dari UTD/UTDRS/BDRS mana produk darah diambil</a:t>
                      </a: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185387">
                <a:tc>
                  <a:txBody>
                    <a:bodyPr/>
                    <a:lstStyle/>
                    <a:p>
                      <a:pPr algn="just" fontAlgn="t"/>
                      <a:r>
                        <a:rPr lang="id-ID" sz="1800" b="0" i="0" u="none" strike="noStrike">
                          <a:solidFill>
                            <a:srgbClr val="000000"/>
                          </a:solidFill>
                          <a:latin typeface="+mn-lt"/>
                          <a:cs typeface="Arial" panose="020B0604020202020204"/>
                        </a:rPr>
                        <a:t>Kolom No.</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nomor urut</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0773">
                <a:tc>
                  <a:txBody>
                    <a:bodyPr/>
                    <a:lstStyle/>
                    <a:p>
                      <a:pPr algn="l" fontAlgn="t"/>
                      <a:r>
                        <a:rPr lang="id-ID" sz="1800" b="0" i="0" u="none" strike="noStrike">
                          <a:solidFill>
                            <a:srgbClr val="000000"/>
                          </a:solidFill>
                          <a:latin typeface="+mn-lt"/>
                          <a:cs typeface="Arial" panose="020B0604020202020204"/>
                        </a:rPr>
                        <a:t>Kolom Jenis Komponen Darah</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sesuai dengan jenis komponen darah yang ditarik/diambil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4351">
                <a:tc>
                  <a:txBody>
                    <a:bodyPr/>
                    <a:lstStyle/>
                    <a:p>
                      <a:pPr algn="l" fontAlgn="t"/>
                      <a:r>
                        <a:rPr lang="id-ID" sz="1800" b="0" i="0" u="none" strike="noStrike">
                          <a:solidFill>
                            <a:srgbClr val="000000"/>
                          </a:solidFill>
                          <a:latin typeface="+mn-lt"/>
                          <a:cs typeface="Arial" panose="020B0604020202020204"/>
                        </a:rPr>
                        <a:t>Kolom Nomor Kantong</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nomor kantong darah yang ditarik/diambil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0773">
                <a:tc>
                  <a:txBody>
                    <a:bodyPr/>
                    <a:lstStyle/>
                    <a:p>
                      <a:pPr algn="l" fontAlgn="t"/>
                      <a:r>
                        <a:rPr lang="id-ID" sz="1800" b="0" i="0" u="none" strike="noStrike">
                          <a:solidFill>
                            <a:srgbClr val="000000"/>
                          </a:solidFill>
                          <a:latin typeface="+mn-lt"/>
                          <a:cs typeface="Arial" panose="020B0604020202020204"/>
                        </a:rPr>
                        <a:t>Kolom Tanggal Pengambilan Darah</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tanggal, bulan dan tahun dari proses pengambilan kantong darah yang ditarik/diambil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3015">
                <a:tc>
                  <a:txBody>
                    <a:bodyPr/>
                    <a:lstStyle/>
                    <a:p>
                      <a:pPr algn="l" fontAlgn="t"/>
                      <a:r>
                        <a:rPr lang="id-ID" sz="1800" b="0" i="0" u="none" strike="noStrike">
                          <a:solidFill>
                            <a:srgbClr val="000000"/>
                          </a:solidFill>
                          <a:latin typeface="+mn-lt"/>
                          <a:cs typeface="Arial" panose="020B0604020202020204"/>
                        </a:rPr>
                        <a:t>Kolom Tanggal Kadaluarsa Darah</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tanggal, bulan dan tahun dari masa kadaluarsa kantong darah yang ditarik/diambil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500063" y="0"/>
            <a:ext cx="8229600" cy="1143000"/>
          </a:xfrm>
          <a:ln/>
        </p:spPr>
        <p:txBody>
          <a:bodyPr vert="horz" wrap="square" lIns="0" tIns="45720" rIns="0" bIns="0" anchor="b" anchorCtr="0"/>
          <a:lstStyle/>
          <a:p>
            <a:r>
              <a:rPr sz="2800" b="1" dirty="0"/>
              <a:t>Formulir Pengembalian &amp; Penarikan Kembali Produk</a:t>
            </a:r>
          </a:p>
        </p:txBody>
      </p:sp>
      <p:graphicFrame>
        <p:nvGraphicFramePr>
          <p:cNvPr id="5" name="Table 4"/>
          <p:cNvGraphicFramePr>
            <a:graphicFrameLocks noGrp="1"/>
          </p:cNvGraphicFramePr>
          <p:nvPr/>
        </p:nvGraphicFramePr>
        <p:xfrm>
          <a:off x="571500" y="1357313"/>
          <a:ext cx="8215342" cy="4357705"/>
        </p:xfrm>
        <a:graphic>
          <a:graphicData uri="http://schemas.openxmlformats.org/drawingml/2006/table">
            <a:tbl>
              <a:tblPr/>
              <a:tblGrid>
                <a:gridCol w="3635079">
                  <a:extLst>
                    <a:ext uri="{9D8B030D-6E8A-4147-A177-3AD203B41FA5}">
                      <a16:colId xmlns:a16="http://schemas.microsoft.com/office/drawing/2014/main" val="20000"/>
                    </a:ext>
                  </a:extLst>
                </a:gridCol>
                <a:gridCol w="4580263">
                  <a:extLst>
                    <a:ext uri="{9D8B030D-6E8A-4147-A177-3AD203B41FA5}">
                      <a16:colId xmlns:a16="http://schemas.microsoft.com/office/drawing/2014/main" val="20001"/>
                    </a:ext>
                  </a:extLst>
                </a:gridCol>
              </a:tblGrid>
              <a:tr h="728041">
                <a:tc>
                  <a:txBody>
                    <a:bodyPr/>
                    <a:lstStyle/>
                    <a:p>
                      <a:pPr algn="l" fontAlgn="t"/>
                      <a:r>
                        <a:rPr lang="id-ID" sz="1800" b="0" i="0" u="none" strike="noStrike" dirty="0">
                          <a:solidFill>
                            <a:srgbClr val="000000"/>
                          </a:solidFill>
                          <a:latin typeface="+mn-lt"/>
                          <a:cs typeface="Arial" panose="020B0604020202020204"/>
                        </a:rPr>
                        <a:t>Kolom Alasan Penarikan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id-ID" sz="1800" b="0" i="0" u="none" strike="noStrike" dirty="0">
                          <a:solidFill>
                            <a:srgbClr val="000000"/>
                          </a:solidFill>
                          <a:latin typeface="+mn-lt"/>
                          <a:cs typeface="Arial" panose="020B0604020202020204"/>
                        </a:rPr>
                        <a:t>Diisi dengan alasan penarikan produk darah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28041">
                <a:tc>
                  <a:txBody>
                    <a:bodyPr/>
                    <a:lstStyle/>
                    <a:p>
                      <a:pPr algn="just" fontAlgn="t"/>
                      <a:r>
                        <a:rPr lang="id-ID" sz="1800" b="0" i="0" u="none" strike="noStrike">
                          <a:solidFill>
                            <a:srgbClr val="000000"/>
                          </a:solidFill>
                          <a:latin typeface="+mn-lt"/>
                          <a:cs typeface="Arial" panose="020B0604020202020204"/>
                        </a:rPr>
                        <a:t>Kolom Keterangan</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Diisi dengan catatan penunjang terhadap produk darah yang ditarik/diambil kembali</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728041">
                <a:tc>
                  <a:txBody>
                    <a:bodyPr/>
                    <a:lstStyle/>
                    <a:p>
                      <a:pPr algn="just" fontAlgn="t"/>
                      <a:r>
                        <a:rPr lang="id-ID" sz="1800" b="0" i="0" u="none" strike="noStrike">
                          <a:solidFill>
                            <a:srgbClr val="000000"/>
                          </a:solidFill>
                          <a:latin typeface="+mn-lt"/>
                          <a:cs typeface="Arial" panose="020B0604020202020204"/>
                        </a:rPr>
                        <a:t>Mengetahui</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Diketahui oleh Manajer Mutu yang memahami kriteria/spesifikasi mutu produk</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86791">
                <a:tc>
                  <a:txBody>
                    <a:bodyPr/>
                    <a:lstStyle/>
                    <a:p>
                      <a:pPr algn="just" fontAlgn="t"/>
                      <a:r>
                        <a:rPr lang="id-ID" sz="1800" b="0" i="0" u="none" strike="noStrike">
                          <a:solidFill>
                            <a:srgbClr val="000000"/>
                          </a:solidFill>
                          <a:latin typeface="+mn-lt"/>
                          <a:cs typeface="Arial" panose="020B0604020202020204"/>
                        </a:rPr>
                        <a:t>Disaksikan oleh</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Bidang pelayanan darah (teknis) yang melakukan proses penarikan kembali produk darah</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86791">
                <a:tc>
                  <a:txBody>
                    <a:bodyPr/>
                    <a:lstStyle/>
                    <a:p>
                      <a:pPr algn="just" fontAlgn="t"/>
                      <a:r>
                        <a:rPr lang="id-ID" sz="1800" b="0" i="0" u="none" strike="noStrike">
                          <a:solidFill>
                            <a:srgbClr val="000000"/>
                          </a:solidFill>
                          <a:latin typeface="+mn-lt"/>
                          <a:cs typeface="Arial" panose="020B0604020202020204"/>
                        </a:rPr>
                        <a:t>Dilaksanakan oleh</a:t>
                      </a:r>
                      <a:endParaRPr lang="id-ID" sz="1800" b="0" i="0" u="none" strike="noStrike">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fontAlgn="t"/>
                      <a:r>
                        <a:rPr lang="id-ID" sz="1800" b="0" i="0" u="none" strike="noStrike" dirty="0">
                          <a:solidFill>
                            <a:srgbClr val="000000"/>
                          </a:solidFill>
                          <a:latin typeface="+mn-lt"/>
                          <a:cs typeface="Arial" panose="020B0604020202020204"/>
                        </a:rPr>
                        <a:t>Bidang umum (non teknis) yang didalamnya terkait proses penarikan kembali produk darah</a:t>
                      </a:r>
                      <a:endParaRPr lang="id-ID" sz="1800" b="0" i="0" u="none" strike="noStrike" dirty="0">
                        <a:solidFill>
                          <a:srgbClr val="000000"/>
                        </a:solidFill>
                        <a:latin typeface="+mn-lt"/>
                      </a:endParaRPr>
                    </a:p>
                  </a:txBody>
                  <a:tcPr marL="8060" marR="8060" marT="806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p:cNvPicPr>
          <p:nvPr/>
        </p:nvPicPr>
        <p:blipFill>
          <a:blip r:embed="rId2"/>
          <a:stretch>
            <a:fillRect/>
          </a:stretch>
        </p:blipFill>
        <p:spPr>
          <a:xfrm>
            <a:off x="2714625" y="1857375"/>
            <a:ext cx="3714750" cy="300037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642938" y="1071563"/>
            <a:ext cx="5108575" cy="5262563"/>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1" i="0" u="none" strike="noStrike" kern="1200" cap="none" spc="0" normalizeH="0" baseline="0" noProof="0" dirty="0">
                <a:ln>
                  <a:noFill/>
                </a:ln>
                <a:solidFill>
                  <a:schemeClr val="tx1"/>
                </a:solidFill>
                <a:effectLst/>
                <a:uLnTx/>
                <a:uFillTx/>
                <a:latin typeface="+mn-lt"/>
                <a:ea typeface="SimSun" panose="02010600030101010101" pitchFamily="2" charset="-122"/>
                <a:cs typeface="Arial" panose="020B0604020202020204" pitchFamily="34" charset="0"/>
              </a:rPr>
              <a:t>Alat dan Bahan</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id-ID" sz="2800" b="1" i="0" u="none" strike="noStrike" kern="1200" cap="none" spc="0" normalizeH="0" baseline="0" noProof="0" dirty="0">
                <a:ln>
                  <a:noFill/>
                </a:ln>
                <a:solidFill>
                  <a:schemeClr val="tx1"/>
                </a:solidFill>
                <a:effectLst/>
                <a:uLnTx/>
                <a:uFillTx/>
                <a:latin typeface="+mn-lt"/>
                <a:ea typeface="SimSun" panose="02010600030101010101" pitchFamily="2" charset="-122"/>
                <a:cs typeface="Arial" panose="020B0604020202020204" pitchFamily="34" charset="0"/>
              </a:rPr>
              <a:t>Alat:</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Alat pembersih BB</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1"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Beacker</a:t>
            </a:r>
            <a:r>
              <a:rPr kumimoji="0" lang="en-US"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 glass</a:t>
            </a:r>
            <a:r>
              <a:rPr kumimoji="0" lang="id-ID"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500 ml</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Blood bank </a:t>
            </a:r>
            <a:r>
              <a:rPr kumimoji="0" lang="en-US" sz="2800" b="0" i="1"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refrigera</a:t>
            </a:r>
            <a:r>
              <a:rPr kumimoji="0" lang="id-ID"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t</a:t>
            </a:r>
            <a:r>
              <a:rPr kumimoji="0" lang="en-US"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or</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1"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Cool box</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Freezer -</a:t>
            </a:r>
            <a:r>
              <a:rPr kumimoji="0" lang="id-ID"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30 </a:t>
            </a:r>
            <a:r>
              <a:rPr kumimoji="0" lang="id-ID" sz="2800" b="0" i="1" u="none" strike="noStrike" kern="1200" cap="none" spc="0" normalizeH="0" baseline="30000" noProof="0" dirty="0">
                <a:ln>
                  <a:noFill/>
                </a:ln>
                <a:solidFill>
                  <a:schemeClr val="tx1"/>
                </a:solidFill>
                <a:effectLst/>
                <a:uLnTx/>
                <a:uFillTx/>
                <a:latin typeface="+mn-lt"/>
                <a:ea typeface="+mn-ea"/>
                <a:cs typeface="Arial" panose="020B0604020202020204" pitchFamily="34" charset="0"/>
              </a:rPr>
              <a:t>o </a:t>
            </a:r>
            <a:r>
              <a:rPr kumimoji="0" lang="id-ID"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C</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1"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Ice pack/dry ice</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Keranjang darah</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Platelet agitator</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Termometer air raksa</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Termometer</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digital/data logger</a:t>
            </a:r>
            <a:endPar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sp>
        <p:nvSpPr>
          <p:cNvPr id="3" name="TextBox 2"/>
          <p:cNvSpPr txBox="1"/>
          <p:nvPr/>
        </p:nvSpPr>
        <p:spPr>
          <a:xfrm>
            <a:off x="500063" y="428625"/>
            <a:ext cx="5640388" cy="584200"/>
          </a:xfrm>
          <a:prstGeom prst="rect">
            <a:avLst/>
          </a:prstGeom>
          <a:noFill/>
        </p:spPr>
        <p:txBody>
          <a:bodyPr wrap="none">
            <a:spAutoFit/>
          </a:bodyPr>
          <a:lstStyle/>
          <a:p>
            <a:pPr marR="0" defTabSz="914400">
              <a:buClrTx/>
              <a:buSzTx/>
              <a:buFontTx/>
              <a:buNone/>
              <a:defRPr/>
            </a:pPr>
            <a:r>
              <a:rPr kumimoji="0" lang="id-ID" sz="3200" b="1" kern="1200" cap="none" spc="0" normalizeH="0" baseline="0" noProof="0" dirty="0">
                <a:latin typeface="+mj-lt"/>
                <a:ea typeface="+mn-ea"/>
                <a:cs typeface="Arial" panose="020B0604020202020204" pitchFamily="34" charset="0"/>
              </a:rPr>
              <a:t>PENYIMPANAN DAN DISTRIBUSI</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857250" y="857250"/>
            <a:ext cx="2270125" cy="1384300"/>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id-ID" sz="2800" b="1" i="0" u="none" strike="noStrike" kern="1200" cap="none" spc="0" normalizeH="0" baseline="0" noProof="0" dirty="0">
                <a:ln>
                  <a:noFill/>
                </a:ln>
                <a:solidFill>
                  <a:schemeClr val="tx1"/>
                </a:solidFill>
                <a:effectLst/>
                <a:uLnTx/>
                <a:uFillTx/>
                <a:latin typeface="+mn-lt"/>
                <a:ea typeface="SimSun" panose="02010600030101010101" pitchFamily="2" charset="-122"/>
                <a:cs typeface="Arial" panose="020B0604020202020204" pitchFamily="34" charset="0"/>
              </a:rPr>
              <a:t>Bahan:</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SimSun" panose="02010600030101010101" pitchFamily="2" charset="-122"/>
                <a:cs typeface="Arial" panose="020B0604020202020204" pitchFamily="34" charset="0"/>
              </a:rPr>
              <a:t>Air hangat</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Alkohol 70%</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sp>
        <p:nvSpPr>
          <p:cNvPr id="76802" name="Rectangle 2"/>
          <p:cNvSpPr>
            <a:spLocks noChangeArrowheads="1"/>
          </p:cNvSpPr>
          <p:nvPr/>
        </p:nvSpPr>
        <p:spPr bwMode="auto">
          <a:xfrm>
            <a:off x="785813" y="2143125"/>
            <a:ext cx="8577263" cy="4400550"/>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Darah</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dan</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komponen</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darah</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siap</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pakai</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Detergent</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Isolasi</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Karton</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berinsulator</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Komponen</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darah</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siap</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a:t>
            </a:r>
            <a:r>
              <a:rPr kumimoji="0" lang="en-US" sz="2800" b="0" i="0" u="none" strike="noStrike" kern="1200" cap="none" spc="0" normalizeH="0" baseline="0" noProof="0" dirty="0" err="1">
                <a:ln>
                  <a:noFill/>
                </a:ln>
                <a:solidFill>
                  <a:schemeClr val="tx1"/>
                </a:solidFill>
                <a:effectLst/>
                <a:uLnTx/>
                <a:uFillTx/>
                <a:latin typeface="+mn-lt"/>
                <a:ea typeface="+mn-ea"/>
                <a:cs typeface="Arial" panose="020B0604020202020204" pitchFamily="34" charset="0"/>
              </a:rPr>
              <a:t>pakai</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(WB, PRC, AHF, FFP, TC</a:t>
            </a: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Pemisah/karton berisulator</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Plastik bening</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Plastik limbah infeksius</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NaCl</a:t>
            </a:r>
            <a:r>
              <a:rPr kumimoji="0" lang="en-US"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 0,9 %</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Tissu kesat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28625" y="428625"/>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500063" y="1714500"/>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4000" b="1" i="0" u="none" strike="noStrike" kern="1200" cap="none" spc="0" normalizeH="0" baseline="0" noProof="0" dirty="0">
                <a:ln>
                  <a:noFill/>
                </a:ln>
                <a:solidFill>
                  <a:schemeClr val="tx1"/>
                </a:solidFill>
                <a:effectLst/>
                <a:uLnTx/>
                <a:uFillTx/>
                <a:latin typeface="+mn-lt"/>
                <a:ea typeface="+mn-ea"/>
                <a:cs typeface="+mn-cs"/>
              </a:rPr>
              <a:t>Kegiatan </a:t>
            </a:r>
          </a:p>
          <a:p>
            <a:pPr marL="457200" marR="0" lvl="0" indent="-200025" algn="l" defTabSz="914400" rtl="0" eaLnBrk="1" fontAlgn="auto" latinLnBrk="0" hangingPunct="1">
              <a:lnSpc>
                <a:spcPct val="100000"/>
              </a:lnSpc>
              <a:spcBef>
                <a:spcPct val="20000"/>
              </a:spcBef>
              <a:spcAft>
                <a:spcPts val="0"/>
              </a:spcAft>
              <a:buClrTx/>
              <a:buSzPct val="95000"/>
              <a:buFont typeface="+mj-lt"/>
              <a:buAutoNum type="arabicPeriod" startAt="6"/>
              <a:defRPr/>
            </a:pPr>
            <a:r>
              <a:rPr kumimoji="0" lang="id-ID" sz="2400" b="0" i="0" u="none" strike="noStrike" kern="1200" cap="none" spc="0" normalizeH="0" baseline="0" noProof="0" dirty="0">
                <a:ln>
                  <a:noFill/>
                </a:ln>
                <a:solidFill>
                  <a:schemeClr val="tx1"/>
                </a:solidFill>
                <a:effectLst/>
                <a:uLnTx/>
                <a:uFillTx/>
                <a:latin typeface="+mn-lt"/>
                <a:ea typeface="+mn-ea"/>
                <a:cs typeface="+mn-cs"/>
              </a:rPr>
              <a:t>Simpan komponen darah berdasarkan jenis komponen darah, suhu simpan, golongan darah dan masa kadaluarsa (FEFO).</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defRPr/>
            </a:pPr>
            <a:endParaRPr kumimoji="0" lang="id-ID" sz="40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0" y="428625"/>
            <a:ext cx="9264650" cy="584200"/>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id-ID" sz="3200" b="1" i="0" u="none" strike="noStrike" kern="1200" cap="none" spc="0" normalizeH="0" baseline="0" noProof="0" dirty="0">
                <a:ln>
                  <a:noFill/>
                </a:ln>
                <a:solidFill>
                  <a:srgbClr val="000000"/>
                </a:solidFill>
                <a:effectLst/>
                <a:uLnTx/>
                <a:uFillTx/>
                <a:latin typeface="+mj-lt"/>
                <a:ea typeface="SimSun" panose="02010600030101010101" pitchFamily="2" charset="-122"/>
                <a:cs typeface="Arial" panose="020B0604020202020204" pitchFamily="34" charset="0"/>
              </a:rPr>
              <a:t>PENCATATAN </a:t>
            </a:r>
            <a:r>
              <a:rPr kumimoji="0" lang="it-IT" sz="3200" b="1" i="0" u="none" strike="noStrike" kern="1200" cap="none" spc="0" normalizeH="0" baseline="0" noProof="0" dirty="0">
                <a:ln>
                  <a:noFill/>
                </a:ln>
                <a:solidFill>
                  <a:schemeClr val="tx1"/>
                </a:solidFill>
                <a:effectLst/>
                <a:uLnTx/>
                <a:uFillTx/>
                <a:latin typeface="+mj-lt"/>
                <a:ea typeface="SimSun" panose="02010600030101010101" pitchFamily="2" charset="-122"/>
                <a:cs typeface="Arial" panose="020B0604020202020204" pitchFamily="34" charset="0"/>
              </a:rPr>
              <a:t>PENYIMPANAN DAN DISTRIBUSI DARAH</a:t>
            </a:r>
            <a:endParaRPr kumimoji="0" lang="it-IT" sz="3200" b="1" i="0" u="none" strike="noStrike" kern="1200" cap="none" spc="0" normalizeH="0" baseline="0" noProof="0" dirty="0">
              <a:ln>
                <a:noFill/>
              </a:ln>
              <a:solidFill>
                <a:schemeClr val="tx1"/>
              </a:solidFill>
              <a:effectLst/>
              <a:uLnTx/>
              <a:uFillTx/>
              <a:latin typeface="+mj-lt"/>
              <a:ea typeface="+mn-ea"/>
              <a:cs typeface="Arial" panose="020B0604020202020204" pitchFamily="34" charset="0"/>
            </a:endParaRPr>
          </a:p>
        </p:txBody>
      </p:sp>
      <p:sp>
        <p:nvSpPr>
          <p:cNvPr id="77826" name="Rectangle 2"/>
          <p:cNvSpPr>
            <a:spLocks noChangeArrowheads="1"/>
          </p:cNvSpPr>
          <p:nvPr/>
        </p:nvSpPr>
        <p:spPr bwMode="auto">
          <a:xfrm>
            <a:off x="357188" y="1214438"/>
            <a:ext cx="7427913" cy="4400550"/>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1" i="0" u="none" strike="noStrike" kern="1200" cap="none" spc="0" normalizeH="0" baseline="0" noProof="0" dirty="0">
                <a:ln>
                  <a:noFill/>
                </a:ln>
                <a:solidFill>
                  <a:schemeClr val="tx1"/>
                </a:solidFill>
                <a:effectLst/>
                <a:uLnTx/>
                <a:uFillTx/>
                <a:latin typeface="+mn-lt"/>
                <a:ea typeface="SimSun" panose="02010600030101010101" pitchFamily="2" charset="-122"/>
                <a:cs typeface="Arial" panose="020B0604020202020204" pitchFamily="34" charset="0"/>
              </a:rPr>
              <a:t>Media dan Alat Bantu</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fi-FI" sz="2800" b="0" i="0"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Formulir Penyimpanan Darah</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Pemeriksaan Suhu Ruangan</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Pemeriksaan Suhu Harian</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Check List </a:t>
            </a: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Homogenisasi Darah</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Pemeriksaan Mingguan dan Bulanan</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Penggunaan Alat (</a:t>
            </a:r>
            <a:r>
              <a:rPr kumimoji="0" lang="id-ID" sz="28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Log Book)</a:t>
            </a:r>
            <a:endPar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Pembersihan dan Perawatan Alat</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Stok Darah Harian</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Keluar Masuk Darah</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357188" y="1428750"/>
            <a:ext cx="8223250" cy="2092325"/>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Char char="•"/>
              <a:defRPr/>
            </a:pPr>
            <a:r>
              <a:rPr kumimoji="0" lang="fi-FI" sz="2600" b="0" i="0"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Formulir Distribusi Darah</a:t>
            </a:r>
            <a:endParaRPr kumimoji="0" lang="id-ID" sz="26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Permintaan Darah (</a:t>
            </a:r>
            <a:r>
              <a:rPr kumimoji="0" lang="id-ID" sz="2600" b="0" i="1" u="none" strike="noStrike" kern="1200" cap="none" spc="0" normalizeH="0" baseline="0" noProof="0" dirty="0">
                <a:ln>
                  <a:noFill/>
                </a:ln>
                <a:solidFill>
                  <a:schemeClr val="tx1"/>
                </a:solidFill>
                <a:effectLst/>
                <a:uLnTx/>
                <a:uFillTx/>
                <a:latin typeface="+mn-lt"/>
                <a:ea typeface="+mn-ea"/>
                <a:cs typeface="Arial" panose="020B0604020202020204" pitchFamily="34" charset="0"/>
              </a:rPr>
              <a:t>Dropping </a:t>
            </a:r>
            <a:r>
              <a:rPr kumimoji="0" lang="id-ID" sz="26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Darah)</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Pengiriman Darah</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6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Formulir Pemeriksaan Suhu Transportasi</a:t>
            </a:r>
          </a:p>
          <a:p>
            <a:pPr marL="0" marR="0" lvl="0" indent="0" algn="l" defTabSz="914400" rtl="0" eaLnBrk="0" fontAlgn="base" latinLnBrk="0" hangingPunct="0">
              <a:lnSpc>
                <a:spcPct val="100000"/>
              </a:lnSpc>
              <a:spcBef>
                <a:spcPct val="0"/>
              </a:spcBef>
              <a:spcAft>
                <a:spcPct val="0"/>
              </a:spcAft>
              <a:buClrTx/>
              <a:buSzTx/>
              <a:buFontTx/>
              <a:buChar char="•"/>
              <a:defRPr/>
            </a:pPr>
            <a:r>
              <a:rPr kumimoji="0" lang="id-ID" sz="2600" b="0" i="0" u="none" strike="noStrike" kern="1200" cap="none" spc="0" normalizeH="0" baseline="0" noProof="0" dirty="0">
                <a:ln>
                  <a:noFill/>
                </a:ln>
                <a:solidFill>
                  <a:schemeClr val="tx1"/>
                </a:solidFill>
                <a:effectLst/>
                <a:uLnTx/>
                <a:uFillTx/>
                <a:latin typeface="+mn-lt"/>
                <a:ea typeface="Times New Roman" panose="02020603050405020304" pitchFamily="18" charset="0"/>
                <a:cs typeface="Arial" panose="020B0604020202020204" pitchFamily="34" charset="0"/>
              </a:rPr>
              <a:t>Formulir Pengembalian dan Penarikan Kembali Produk</a:t>
            </a:r>
            <a:endParaRPr kumimoji="0" lang="id-ID" sz="26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sp>
        <p:nvSpPr>
          <p:cNvPr id="4" name="Rectangle 1"/>
          <p:cNvSpPr>
            <a:spLocks noChangeArrowheads="1"/>
          </p:cNvSpPr>
          <p:nvPr/>
        </p:nvSpPr>
        <p:spPr bwMode="auto">
          <a:xfrm>
            <a:off x="0" y="714375"/>
            <a:ext cx="9264650" cy="584200"/>
          </a:xfrm>
          <a:prstGeom prst="rect">
            <a:avLst/>
          </a:prstGeom>
          <a:noFill/>
          <a:ln w="9525">
            <a:noFill/>
            <a:miter lim="800000"/>
          </a:ln>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id-ID" sz="3200" b="1" i="0" u="none" strike="noStrike" kern="1200" cap="none" spc="0" normalizeH="0" baseline="0" noProof="0" dirty="0">
                <a:ln>
                  <a:noFill/>
                </a:ln>
                <a:solidFill>
                  <a:srgbClr val="000000"/>
                </a:solidFill>
                <a:effectLst/>
                <a:uLnTx/>
                <a:uFillTx/>
                <a:latin typeface="+mj-lt"/>
                <a:ea typeface="SimSun" panose="02010600030101010101" pitchFamily="2" charset="-122"/>
                <a:cs typeface="Arial" panose="020B0604020202020204" pitchFamily="34" charset="0"/>
              </a:rPr>
              <a:t>PENCATATAN </a:t>
            </a:r>
            <a:r>
              <a:rPr kumimoji="0" lang="it-IT" sz="3200" b="1" i="0" u="none" strike="noStrike" kern="1200" cap="none" spc="0" normalizeH="0" baseline="0" noProof="0" dirty="0">
                <a:ln>
                  <a:noFill/>
                </a:ln>
                <a:solidFill>
                  <a:schemeClr val="tx1"/>
                </a:solidFill>
                <a:effectLst/>
                <a:uLnTx/>
                <a:uFillTx/>
                <a:latin typeface="+mj-lt"/>
                <a:ea typeface="SimSun" panose="02010600030101010101" pitchFamily="2" charset="-122"/>
                <a:cs typeface="Arial" panose="020B0604020202020204" pitchFamily="34" charset="0"/>
              </a:rPr>
              <a:t>PENYIMPANAN DAN DISTRIBUSI DARAH</a:t>
            </a:r>
            <a:endParaRPr kumimoji="0" lang="it-IT" sz="3200" b="1" i="0" u="none" strike="noStrike" kern="1200" cap="none" spc="0" normalizeH="0" baseline="0" noProof="0" dirty="0">
              <a:ln>
                <a:noFill/>
              </a:ln>
              <a:solidFill>
                <a:schemeClr val="tx1"/>
              </a:solidFill>
              <a:effectLst/>
              <a:uLnTx/>
              <a:uFillTx/>
              <a:latin typeface="+mj-lt"/>
              <a:ea typeface="+mn-ea"/>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28625" y="428625"/>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428625" y="1643063"/>
            <a:ext cx="8229600" cy="4922838"/>
          </a:xfrm>
        </p:spPr>
        <p:txBody>
          <a:bodyPr vert="horz" wrap="square" lIns="91440" tIns="45720" rIns="91440" bIns="45720" numCol="1" anchor="t" anchorCtr="0" compatLnSpc="1">
            <a:normAutofit fontScale="4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10000" b="1" i="0" u="none" strike="noStrike" kern="1200" cap="none" spc="0" normalizeH="0" baseline="0" noProof="0" dirty="0">
                <a:ln>
                  <a:noFill/>
                </a:ln>
                <a:solidFill>
                  <a:schemeClr val="tx1"/>
                </a:solidFill>
                <a:effectLst/>
                <a:uLnTx/>
                <a:uFillTx/>
                <a:latin typeface="+mn-lt"/>
                <a:ea typeface="+mn-ea"/>
                <a:cs typeface="+mn-cs"/>
              </a:rPr>
              <a:t>Kegiatan </a:t>
            </a:r>
          </a:p>
          <a:p>
            <a:pPr marL="742950" marR="0" lvl="0" indent="-485775" algn="l" defTabSz="914400" rtl="0" eaLnBrk="1" fontAlgn="auto" latinLnBrk="0" hangingPunct="1">
              <a:lnSpc>
                <a:spcPct val="100000"/>
              </a:lnSpc>
              <a:spcBef>
                <a:spcPct val="20000"/>
              </a:spcBef>
              <a:spcAft>
                <a:spcPts val="0"/>
              </a:spcAft>
              <a:buClrTx/>
              <a:buSzPct val="95000"/>
              <a:buFont typeface="Wingdings 2"/>
              <a:buNone/>
              <a:defRPr/>
            </a:pPr>
            <a:r>
              <a:rPr kumimoji="0" lang="id-ID" sz="5500" b="0" i="0" u="none" strike="noStrike" kern="1200" cap="none" spc="0" normalizeH="0" baseline="0" noProof="0" dirty="0">
                <a:ln>
                  <a:noFill/>
                </a:ln>
                <a:solidFill>
                  <a:schemeClr val="tx1"/>
                </a:solidFill>
                <a:effectLst/>
                <a:uLnTx/>
                <a:uFillTx/>
                <a:latin typeface="+mn-lt"/>
                <a:ea typeface="+mn-ea"/>
                <a:cs typeface="+mn-cs"/>
              </a:rPr>
              <a:t> 7. Beri label yang sudah dilaminasi dengan jelas:</a:t>
            </a:r>
          </a:p>
          <a:p>
            <a:pPr marL="742950" marR="0" lvl="0" indent="-485775"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5500" b="1" i="0" u="none" strike="noStrike" kern="1200" cap="none" spc="0" normalizeH="0" baseline="0" noProof="0" dirty="0">
                <a:ln>
                  <a:noFill/>
                </a:ln>
                <a:solidFill>
                  <a:schemeClr val="tx1"/>
                </a:solidFill>
                <a:effectLst/>
                <a:uLnTx/>
                <a:uFillTx/>
                <a:latin typeface="+mn-lt"/>
                <a:ea typeface="+mn-ea"/>
                <a:cs typeface="+mn-cs"/>
              </a:rPr>
              <a:t>“PENYIMPANAN DARAH KARANTINA” </a:t>
            </a:r>
            <a:r>
              <a:rPr kumimoji="0" lang="id-ID" sz="5500" b="0" i="0" u="none" strike="noStrike" kern="1200" cap="none" spc="0" normalizeH="0" baseline="0" noProof="0" dirty="0">
                <a:ln>
                  <a:noFill/>
                </a:ln>
                <a:solidFill>
                  <a:schemeClr val="tx1"/>
                </a:solidFill>
                <a:effectLst/>
                <a:uLnTx/>
                <a:uFillTx/>
                <a:latin typeface="+mn-lt"/>
                <a:ea typeface="+mn-ea"/>
                <a:cs typeface="+mn-cs"/>
              </a:rPr>
              <a:t>pada fasilitas penyimpanan darah karantina atau yang belum diuji saring</a:t>
            </a:r>
          </a:p>
          <a:p>
            <a:pPr marL="742950" marR="0" lvl="0" indent="-485775"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5500" b="1" i="0" u="none" strike="noStrike" kern="1200" cap="none" spc="0" normalizeH="0" baseline="0" noProof="0" dirty="0">
                <a:ln>
                  <a:noFill/>
                </a:ln>
                <a:solidFill>
                  <a:schemeClr val="tx1"/>
                </a:solidFill>
                <a:effectLst/>
                <a:uLnTx/>
                <a:uFillTx/>
                <a:latin typeface="+mn-lt"/>
                <a:ea typeface="+mn-ea"/>
                <a:cs typeface="+mn-cs"/>
              </a:rPr>
              <a:t>“PENYIMPANAN DARAH SIAP PAKAI”</a:t>
            </a:r>
            <a:r>
              <a:rPr kumimoji="0" lang="id-ID" sz="5500" b="0" i="0" u="none" strike="noStrike" kern="1200" cap="none" spc="0" normalizeH="0" baseline="0" noProof="0" dirty="0">
                <a:ln>
                  <a:noFill/>
                </a:ln>
                <a:solidFill>
                  <a:schemeClr val="tx1"/>
                </a:solidFill>
                <a:effectLst/>
                <a:uLnTx/>
                <a:uFillTx/>
                <a:latin typeface="+mn-lt"/>
                <a:ea typeface="+mn-ea"/>
                <a:cs typeface="+mn-cs"/>
              </a:rPr>
              <a:t> pada fasilitas penyimpanan darah siap pakai atau yang sudah siap didisribusikan</a:t>
            </a:r>
          </a:p>
          <a:p>
            <a:pPr marL="742950" marR="0" lvl="0" indent="-485775"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5500" b="1" i="0" u="none" strike="noStrike" kern="1200" cap="none" spc="0" normalizeH="0" baseline="0" noProof="0" dirty="0">
                <a:ln>
                  <a:noFill/>
                </a:ln>
                <a:solidFill>
                  <a:schemeClr val="tx1"/>
                </a:solidFill>
                <a:effectLst/>
                <a:uLnTx/>
                <a:uFillTx/>
                <a:latin typeface="+mn-lt"/>
                <a:ea typeface="+mn-ea"/>
                <a:cs typeface="+mn-cs"/>
              </a:rPr>
              <a:t>“PENYIMPANAN DARAH RUSAK/TIDAK LULUS” </a:t>
            </a:r>
            <a:r>
              <a:rPr kumimoji="0" lang="id-ID" sz="5500" b="0" i="0" u="none" strike="noStrike" kern="1200" cap="none" spc="0" normalizeH="0" baseline="0" noProof="0" dirty="0">
                <a:ln>
                  <a:noFill/>
                </a:ln>
                <a:solidFill>
                  <a:schemeClr val="tx1"/>
                </a:solidFill>
                <a:effectLst/>
                <a:uLnTx/>
                <a:uFillTx/>
                <a:latin typeface="+mn-lt"/>
                <a:ea typeface="+mn-ea"/>
                <a:cs typeface="+mn-cs"/>
              </a:rPr>
              <a:t>pada fasilitas penyimpanan darah rusak atau yang potensial infeksius dan tidak memenuhi kriteria keberterimaan darah</a:t>
            </a:r>
          </a:p>
          <a:p>
            <a:pPr marL="742950" marR="0" lvl="0" indent="-485775"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5500" b="0" i="0" u="none" strike="noStrike" kern="1200" cap="none" spc="0" normalizeH="0" baseline="0" noProof="0" dirty="0">
                <a:ln>
                  <a:noFill/>
                </a:ln>
                <a:solidFill>
                  <a:schemeClr val="tx1"/>
                </a:solidFill>
                <a:effectLst/>
                <a:uLnTx/>
                <a:uFillTx/>
                <a:latin typeface="+mn-lt"/>
                <a:ea typeface="+mn-ea"/>
                <a:cs typeface="+mn-cs"/>
              </a:rPr>
              <a:t>“</a:t>
            </a:r>
            <a:r>
              <a:rPr kumimoji="0" lang="id-ID" sz="5500" b="1" i="0" u="none" strike="noStrike" kern="1200" cap="none" spc="0" normalizeH="0" baseline="0" noProof="0" dirty="0">
                <a:ln>
                  <a:noFill/>
                </a:ln>
                <a:solidFill>
                  <a:schemeClr val="tx1"/>
                </a:solidFill>
                <a:effectLst/>
                <a:uLnTx/>
                <a:uFillTx/>
                <a:latin typeface="+mn-lt"/>
                <a:ea typeface="+mn-ea"/>
                <a:cs typeface="+mn-cs"/>
              </a:rPr>
              <a:t>PENYIMPANAN DARAH TITIP” </a:t>
            </a:r>
            <a:r>
              <a:rPr kumimoji="0" lang="id-ID" sz="5500" b="0" i="0" u="none" strike="noStrike" kern="1200" cap="none" spc="0" normalizeH="0" baseline="0" noProof="0" dirty="0">
                <a:ln>
                  <a:noFill/>
                </a:ln>
                <a:solidFill>
                  <a:schemeClr val="tx1"/>
                </a:solidFill>
                <a:effectLst/>
                <a:uLnTx/>
                <a:uFillTx/>
                <a:latin typeface="+mn-lt"/>
                <a:ea typeface="+mn-ea"/>
                <a:cs typeface="+mn-cs"/>
              </a:rPr>
              <a:t>pada fasilitas penyimpanan darah titip pada seksi pelayanan pasien atau BDRS</a:t>
            </a:r>
            <a:endParaRPr kumimoji="0" lang="id-ID" sz="55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00063" y="357188"/>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457200" y="1571625"/>
            <a:ext cx="8686800" cy="49228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4000" b="1" i="0" u="none" strike="noStrike" kern="1200" cap="none" spc="0" normalizeH="0" baseline="0" noProof="0" dirty="0">
                <a:ln>
                  <a:noFill/>
                </a:ln>
                <a:solidFill>
                  <a:schemeClr val="tx1"/>
                </a:solidFill>
                <a:effectLst/>
                <a:uLnTx/>
                <a:uFillTx/>
                <a:latin typeface="+mn-lt"/>
                <a:ea typeface="+mn-ea"/>
                <a:cs typeface="+mn-cs"/>
              </a:rPr>
              <a:t>Kegiatan </a:t>
            </a:r>
          </a:p>
          <a:p>
            <a:pPr marL="625475" marR="0" lvl="0" indent="-273050" algn="l" defTabSz="914400" rtl="0" eaLnBrk="1" fontAlgn="auto" latinLnBrk="0" hangingPunct="1">
              <a:lnSpc>
                <a:spcPct val="100000"/>
              </a:lnSpc>
              <a:spcBef>
                <a:spcPct val="20000"/>
              </a:spcBef>
              <a:spcAft>
                <a:spcPts val="0"/>
              </a:spcAft>
              <a:buClrTx/>
              <a:buSzPct val="95000"/>
              <a:buFont typeface="Wingdings 2"/>
              <a:buNone/>
              <a:defRPr/>
            </a:pPr>
            <a:r>
              <a:rPr kumimoji="0" lang="id-ID" sz="2600" b="0" i="0" u="none" strike="noStrike" kern="1200" cap="none" spc="0" normalizeH="0" baseline="0" noProof="0" dirty="0">
                <a:ln>
                  <a:noFill/>
                </a:ln>
                <a:solidFill>
                  <a:schemeClr val="tx1"/>
                </a:solidFill>
                <a:effectLst/>
                <a:uLnTx/>
                <a:uFillTx/>
                <a:latin typeface="+mn-lt"/>
                <a:ea typeface="+mn-ea"/>
                <a:cs typeface="+mn-cs"/>
              </a:rPr>
              <a:t>8. </a:t>
            </a:r>
            <a:r>
              <a:rPr kumimoji="0" lang="id-ID" sz="2400" b="0" i="0" u="none" strike="noStrike" kern="1200" cap="none" spc="0" normalizeH="0" baseline="0" noProof="0" dirty="0">
                <a:ln>
                  <a:noFill/>
                </a:ln>
                <a:solidFill>
                  <a:schemeClr val="tx1"/>
                </a:solidFill>
                <a:effectLst/>
                <a:uLnTx/>
                <a:uFillTx/>
                <a:latin typeface="+mn-lt"/>
                <a:ea typeface="+mn-ea"/>
                <a:cs typeface="+mn-cs"/>
              </a:rPr>
              <a:t>Beri label yang sudah dilaminasi dengan jelas sesuai </a:t>
            </a:r>
          </a:p>
          <a:p>
            <a:pPr marL="625475" marR="0" lvl="0" indent="-273050" algn="l" defTabSz="914400" rtl="0" eaLnBrk="1" fontAlgn="auto" latinLnBrk="0" hangingPunct="1">
              <a:lnSpc>
                <a:spcPct val="100000"/>
              </a:lnSpc>
              <a:spcBef>
                <a:spcPct val="20000"/>
              </a:spcBef>
              <a:spcAft>
                <a:spcPts val="0"/>
              </a:spcAft>
              <a:buClrTx/>
              <a:buSzPct val="95000"/>
              <a:buFont typeface="Wingdings 2"/>
              <a:buNone/>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warna golongan darah WHO:</a:t>
            </a:r>
          </a:p>
          <a:p>
            <a:pPr marL="625475" marR="0" lvl="0" indent="-27305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Gol darah </a:t>
            </a:r>
            <a:r>
              <a:rPr kumimoji="0" lang="id-ID" sz="2400" b="1" i="0" u="none" strike="noStrike" kern="1200" cap="none" spc="0" normalizeH="0" baseline="0" noProof="0" dirty="0">
                <a:ln>
                  <a:noFill/>
                </a:ln>
                <a:solidFill>
                  <a:schemeClr val="tx1"/>
                </a:solidFill>
                <a:effectLst/>
                <a:uLnTx/>
                <a:uFillTx/>
                <a:latin typeface="+mn-lt"/>
                <a:ea typeface="+mn-ea"/>
                <a:cs typeface="+mn-cs"/>
              </a:rPr>
              <a:t>A</a:t>
            </a:r>
            <a:r>
              <a:rPr kumimoji="0" lang="id-ID" sz="2400" b="0" i="0" u="none" strike="noStrike" kern="1200" cap="none" spc="0" normalizeH="0" baseline="0" noProof="0" dirty="0">
                <a:ln>
                  <a:noFill/>
                </a:ln>
                <a:solidFill>
                  <a:schemeClr val="tx1"/>
                </a:solidFill>
                <a:effectLst/>
                <a:uLnTx/>
                <a:uFillTx/>
                <a:latin typeface="+mn-lt"/>
                <a:ea typeface="+mn-ea"/>
                <a:cs typeface="+mn-cs"/>
              </a:rPr>
              <a:t> dengan warna label dasar  </a:t>
            </a:r>
            <a:r>
              <a:rPr kumimoji="0" lang="id-ID" sz="2400" b="1" i="0" u="none" strike="noStrike" kern="1200" cap="none" spc="0" normalizeH="0" baseline="0" noProof="0" dirty="0">
                <a:ln>
                  <a:noFill/>
                </a:ln>
                <a:solidFill>
                  <a:schemeClr val="tx1"/>
                </a:solidFill>
                <a:effectLst/>
                <a:uLnTx/>
                <a:uFillTx/>
                <a:latin typeface="+mn-lt"/>
                <a:ea typeface="+mn-ea"/>
                <a:cs typeface="+mn-cs"/>
              </a:rPr>
              <a:t> KUNING</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625475" marR="0" lvl="0" indent="-273050"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Gol darah </a:t>
            </a:r>
            <a:r>
              <a:rPr kumimoji="0" lang="id-ID" sz="2400" b="1" i="0" u="none" strike="noStrike" kern="1200" cap="none" spc="0" normalizeH="0" baseline="0" noProof="0" dirty="0">
                <a:ln>
                  <a:noFill/>
                </a:ln>
                <a:solidFill>
                  <a:schemeClr val="tx1"/>
                </a:solidFill>
                <a:effectLst/>
                <a:uLnTx/>
                <a:uFillTx/>
                <a:latin typeface="+mn-lt"/>
                <a:ea typeface="+mn-ea"/>
                <a:cs typeface="+mn-cs"/>
              </a:rPr>
              <a:t>B </a:t>
            </a:r>
            <a:r>
              <a:rPr kumimoji="0" lang="id-ID" sz="2400" b="0" i="0" u="none" strike="noStrike" kern="1200" cap="none" spc="0" normalizeH="0" baseline="0" noProof="0" dirty="0">
                <a:ln>
                  <a:noFill/>
                </a:ln>
                <a:solidFill>
                  <a:schemeClr val="tx1"/>
                </a:solidFill>
                <a:effectLst/>
                <a:uLnTx/>
                <a:uFillTx/>
                <a:latin typeface="+mn-lt"/>
                <a:ea typeface="+mn-ea"/>
                <a:cs typeface="+mn-cs"/>
              </a:rPr>
              <a:t>dengan warna label dasar  </a:t>
            </a:r>
            <a:r>
              <a:rPr kumimoji="0" lang="id-ID" sz="2400" b="1" i="0" u="none" strike="noStrike" kern="1200" cap="none" spc="0" normalizeH="0" baseline="0" noProof="0" dirty="0">
                <a:ln>
                  <a:noFill/>
                </a:ln>
                <a:solidFill>
                  <a:schemeClr val="tx1"/>
                </a:solidFill>
                <a:effectLst/>
                <a:uLnTx/>
                <a:uFillTx/>
                <a:latin typeface="+mn-lt"/>
                <a:ea typeface="+mn-ea"/>
                <a:cs typeface="+mn-cs"/>
              </a:rPr>
              <a:t>MERAH</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344805" marR="0" lvl="0" indent="79375"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Gol darah </a:t>
            </a:r>
            <a:r>
              <a:rPr kumimoji="0" lang="id-ID" sz="2400" b="1" i="0" u="none" strike="noStrike" kern="1200" cap="none" spc="0" normalizeH="0" baseline="0" noProof="0" dirty="0">
                <a:ln>
                  <a:noFill/>
                </a:ln>
                <a:solidFill>
                  <a:schemeClr val="tx1"/>
                </a:solidFill>
                <a:effectLst/>
                <a:uLnTx/>
                <a:uFillTx/>
                <a:latin typeface="+mn-lt"/>
                <a:ea typeface="+mn-ea"/>
                <a:cs typeface="+mn-cs"/>
              </a:rPr>
              <a:t>AB</a:t>
            </a:r>
            <a:r>
              <a:rPr kumimoji="0" lang="id-ID" sz="2400" b="0" i="0" u="none" strike="noStrike" kern="1200" cap="none" spc="0" normalizeH="0" baseline="0" noProof="0" dirty="0">
                <a:ln>
                  <a:noFill/>
                </a:ln>
                <a:solidFill>
                  <a:schemeClr val="tx1"/>
                </a:solidFill>
                <a:effectLst/>
                <a:uLnTx/>
                <a:uFillTx/>
                <a:latin typeface="+mn-lt"/>
                <a:ea typeface="+mn-ea"/>
                <a:cs typeface="+mn-cs"/>
              </a:rPr>
              <a:t> dengan warna label dasar </a:t>
            </a:r>
            <a:r>
              <a:rPr kumimoji="0" lang="id-ID" sz="2400" b="1" i="0" u="none" strike="noStrike" kern="1200" cap="none" spc="0" normalizeH="0" baseline="0" noProof="0" dirty="0">
                <a:ln>
                  <a:noFill/>
                </a:ln>
                <a:solidFill>
                  <a:schemeClr val="tx1"/>
                </a:solidFill>
                <a:effectLst/>
                <a:uLnTx/>
                <a:uFillTx/>
                <a:latin typeface="+mn-lt"/>
                <a:ea typeface="+mn-ea"/>
                <a:cs typeface="+mn-cs"/>
              </a:rPr>
              <a:t>PUTIH</a:t>
            </a:r>
            <a:endParaRPr kumimoji="0" lang="id-ID" sz="2400" b="0" i="0" u="none" strike="noStrike" kern="1200" cap="none" spc="0" normalizeH="0" baseline="0" noProof="0" dirty="0">
              <a:ln>
                <a:noFill/>
              </a:ln>
              <a:solidFill>
                <a:schemeClr val="tx1"/>
              </a:solidFill>
              <a:effectLst/>
              <a:uLnTx/>
              <a:uFillTx/>
              <a:latin typeface="+mn-lt"/>
              <a:ea typeface="+mn-ea"/>
              <a:cs typeface="+mn-cs"/>
            </a:endParaRPr>
          </a:p>
          <a:p>
            <a:pPr marL="344805" marR="0" lvl="0" indent="79375" algn="l" defTabSz="914400" rtl="0" eaLnBrk="1" fontAlgn="auto" latinLnBrk="0" hangingPunct="1">
              <a:lnSpc>
                <a:spcPct val="100000"/>
              </a:lnSpc>
              <a:spcBef>
                <a:spcPct val="20000"/>
              </a:spcBef>
              <a:spcAft>
                <a:spcPts val="0"/>
              </a:spcAft>
              <a:buClrTx/>
              <a:buSzPct val="95000"/>
              <a:buFont typeface="Wingdings" panose="05000000000000000000" pitchFamily="2" charset="2"/>
              <a:buChar char="v"/>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Gol darah </a:t>
            </a:r>
            <a:r>
              <a:rPr kumimoji="0" lang="id-ID" sz="2400" b="1" i="0" u="none" strike="noStrike" kern="1200" cap="none" spc="0" normalizeH="0" baseline="0" noProof="0" dirty="0">
                <a:ln>
                  <a:noFill/>
                </a:ln>
                <a:solidFill>
                  <a:schemeClr val="tx1"/>
                </a:solidFill>
                <a:effectLst/>
                <a:uLnTx/>
                <a:uFillTx/>
                <a:latin typeface="+mn-lt"/>
                <a:ea typeface="+mn-ea"/>
                <a:cs typeface="+mn-cs"/>
              </a:rPr>
              <a:t>O</a:t>
            </a:r>
            <a:r>
              <a:rPr kumimoji="0" lang="id-ID" sz="2400" b="0" i="0" u="none" strike="noStrike" kern="1200" cap="none" spc="0" normalizeH="0" baseline="0" noProof="0" dirty="0">
                <a:ln>
                  <a:noFill/>
                </a:ln>
                <a:solidFill>
                  <a:schemeClr val="tx1"/>
                </a:solidFill>
                <a:effectLst/>
                <a:uLnTx/>
                <a:uFillTx/>
                <a:latin typeface="+mn-lt"/>
                <a:ea typeface="+mn-ea"/>
                <a:cs typeface="+mn-cs"/>
              </a:rPr>
              <a:t> dengan warna label dasar </a:t>
            </a:r>
            <a:r>
              <a:rPr kumimoji="0" lang="id-ID" sz="2400" b="1" i="0" u="none" strike="noStrike" kern="1200" cap="none" spc="0" normalizeH="0" baseline="0" noProof="0" dirty="0">
                <a:ln>
                  <a:noFill/>
                </a:ln>
                <a:solidFill>
                  <a:schemeClr val="tx1"/>
                </a:solidFill>
                <a:effectLst/>
                <a:uLnTx/>
                <a:uFillTx/>
                <a:latin typeface="+mn-lt"/>
                <a:ea typeface="+mn-ea"/>
                <a:cs typeface="+mn-cs"/>
              </a:rPr>
              <a:t>BIRU</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500063" y="357188"/>
            <a:ext cx="8229600" cy="1143000"/>
          </a:xfrm>
          <a:ln/>
        </p:spPr>
        <p:txBody>
          <a:bodyPr vert="horz" wrap="square" lIns="0" tIns="45720" rIns="0" bIns="0" anchor="b" anchorCtr="0"/>
          <a:lstStyle/>
          <a:p>
            <a:pPr eaLnBrk="1" hangingPunct="1"/>
            <a:r>
              <a:rPr sz="5400" b="1" dirty="0"/>
              <a:t>Penyimpanan</a:t>
            </a:r>
            <a:endParaRPr dirty="0"/>
          </a:p>
        </p:txBody>
      </p:sp>
      <p:sp>
        <p:nvSpPr>
          <p:cNvPr id="3" name="Content Placeholder 2"/>
          <p:cNvSpPr>
            <a:spLocks noGrp="1"/>
          </p:cNvSpPr>
          <p:nvPr>
            <p:ph idx="1"/>
          </p:nvPr>
        </p:nvSpPr>
        <p:spPr>
          <a:xfrm>
            <a:off x="457200" y="1571625"/>
            <a:ext cx="8686800" cy="49228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defRPr/>
            </a:pPr>
            <a:r>
              <a:rPr kumimoji="0" lang="id-ID" sz="4000" b="1" i="0" u="none" strike="noStrike" kern="1200" cap="none" spc="0" normalizeH="0" baseline="0" noProof="0" dirty="0">
                <a:ln>
                  <a:noFill/>
                </a:ln>
                <a:solidFill>
                  <a:schemeClr val="tx1"/>
                </a:solidFill>
                <a:effectLst/>
                <a:uLnTx/>
                <a:uFillTx/>
                <a:latin typeface="+mn-lt"/>
                <a:ea typeface="+mn-ea"/>
                <a:cs typeface="+mn-cs"/>
              </a:rPr>
              <a:t>Kegiatan </a:t>
            </a:r>
          </a:p>
          <a:p>
            <a:pPr marL="719455" marR="0" lvl="0" indent="-367030"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0" i="0" u="none" strike="noStrike" kern="1200" cap="none" spc="0" normalizeH="0" baseline="0" noProof="0" dirty="0">
                <a:ln>
                  <a:noFill/>
                </a:ln>
                <a:solidFill>
                  <a:schemeClr val="tx1"/>
                </a:solidFill>
                <a:effectLst/>
                <a:uLnTx/>
                <a:uFillTx/>
                <a:latin typeface="+mn-lt"/>
                <a:ea typeface="+mn-ea"/>
                <a:cs typeface="+mn-cs"/>
              </a:rPr>
              <a:t>9.  Pastikan posisi kantong darah (WB dan PRC) berdiri, kecuali komponen (TC) posisi telentang dengan satu tumpukan dan label menghadap ke bawah agar udara dapat mencapai trombosit.</a:t>
            </a:r>
          </a:p>
          <a:p>
            <a:pPr marL="719455" marR="0" lvl="0" indent="-532130"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0" i="0" u="none" strike="noStrike" kern="1200" cap="none" spc="0" normalizeH="0" baseline="0" noProof="0" dirty="0">
                <a:ln>
                  <a:noFill/>
                </a:ln>
                <a:solidFill>
                  <a:schemeClr val="tx1"/>
                </a:solidFill>
                <a:effectLst/>
                <a:uLnTx/>
                <a:uFillTx/>
                <a:latin typeface="+mn-lt"/>
                <a:ea typeface="+mn-ea"/>
                <a:cs typeface="+mn-cs"/>
              </a:rPr>
              <a:t> 10. Lakukan homogenisasi darah (WB dan PRC) setiap hari (1 kali) dengan cara membalikkan darah perlahan–lahan hingga plasma dan sel darah merah tercampur, catat dalam </a:t>
            </a:r>
            <a:r>
              <a:rPr kumimoji="0" lang="id-ID" sz="2400" b="0" i="1" u="none" strike="noStrike" kern="1200" cap="none" spc="0" normalizeH="0" baseline="0" noProof="0" dirty="0">
                <a:ln>
                  <a:noFill/>
                </a:ln>
                <a:solidFill>
                  <a:schemeClr val="tx1"/>
                </a:solidFill>
                <a:effectLst/>
                <a:uLnTx/>
                <a:uFillTx/>
                <a:latin typeface="+mn-lt"/>
                <a:ea typeface="+mn-ea"/>
                <a:cs typeface="+mn-cs"/>
              </a:rPr>
              <a:t>check list </a:t>
            </a:r>
            <a:r>
              <a:rPr kumimoji="0" lang="id-ID" sz="2400" b="0" i="0" u="none" strike="noStrike" kern="1200" cap="none" spc="0" normalizeH="0" baseline="0" noProof="0" dirty="0">
                <a:ln>
                  <a:noFill/>
                </a:ln>
                <a:solidFill>
                  <a:schemeClr val="tx1"/>
                </a:solidFill>
                <a:effectLst/>
                <a:uLnTx/>
                <a:uFillTx/>
                <a:latin typeface="+mn-lt"/>
                <a:ea typeface="+mn-ea"/>
                <a:cs typeface="+mn-cs"/>
              </a:rPr>
              <a:t>homogenisasi darah. </a:t>
            </a:r>
          </a:p>
          <a:p>
            <a:pPr marL="719455" marR="0" lvl="0" indent="-532130" algn="l" defTabSz="914400" rtl="0" eaLnBrk="1" fontAlgn="auto" latinLnBrk="0" hangingPunct="1">
              <a:lnSpc>
                <a:spcPct val="100000"/>
              </a:lnSpc>
              <a:spcBef>
                <a:spcPct val="20000"/>
              </a:spcBef>
              <a:spcAft>
                <a:spcPts val="0"/>
              </a:spcAft>
              <a:buClr>
                <a:schemeClr val="accent3"/>
              </a:buClr>
              <a:buSzPct val="95000"/>
              <a:buFont typeface="Wingdings 2"/>
              <a:buNone/>
              <a:defRPr/>
            </a:pPr>
            <a:r>
              <a:rPr kumimoji="0" lang="id-ID" sz="2400" b="0" i="0" u="none" strike="noStrike" kern="1200" cap="none" spc="0" normalizeH="0" baseline="0" noProof="0" dirty="0">
                <a:ln>
                  <a:noFill/>
                </a:ln>
                <a:solidFill>
                  <a:schemeClr val="tx1"/>
                </a:solidFill>
                <a:effectLst/>
                <a:uLnTx/>
                <a:uFillTx/>
                <a:latin typeface="+mn-lt"/>
                <a:ea typeface="+mn-ea"/>
                <a:cs typeface="+mn-cs"/>
              </a:rPr>
              <a:t>11.   </a:t>
            </a:r>
            <a:r>
              <a:rPr kumimoji="0" lang="it-IT" sz="2400" b="0" i="0" u="none" strike="noStrike" kern="1200" cap="none" spc="0" normalizeH="0" baseline="0" noProof="0" dirty="0">
                <a:ln>
                  <a:noFill/>
                </a:ln>
                <a:solidFill>
                  <a:schemeClr val="tx1"/>
                </a:solidFill>
                <a:effectLst/>
                <a:uLnTx/>
                <a:uFillTx/>
                <a:latin typeface="+mn-lt"/>
                <a:ea typeface="+mn-ea"/>
                <a:cs typeface="+mn-cs"/>
              </a:rPr>
              <a:t>Catat suhu </a:t>
            </a:r>
            <a:r>
              <a:rPr kumimoji="0" lang="id-ID" sz="2400" b="0" i="0" u="none" strike="noStrike" kern="1200" cap="none" spc="0" normalizeH="0" baseline="0" noProof="0" dirty="0">
                <a:ln>
                  <a:noFill/>
                </a:ln>
                <a:solidFill>
                  <a:schemeClr val="tx1"/>
                </a:solidFill>
                <a:effectLst/>
                <a:uLnTx/>
                <a:uFillTx/>
                <a:latin typeface="+mn-lt"/>
                <a:ea typeface="+mn-ea"/>
                <a:cs typeface="+mn-cs"/>
              </a:rPr>
              <a:t>ruangan dan suhu </a:t>
            </a:r>
            <a:r>
              <a:rPr kumimoji="0" lang="it-IT" sz="2400" b="0" i="0" u="none" strike="noStrike" kern="1200" cap="none" spc="0" normalizeH="0" baseline="0" noProof="0" dirty="0">
                <a:ln>
                  <a:noFill/>
                </a:ln>
                <a:solidFill>
                  <a:schemeClr val="tx1"/>
                </a:solidFill>
                <a:effectLst/>
                <a:uLnTx/>
                <a:uFillTx/>
                <a:latin typeface="+mn-lt"/>
                <a:ea typeface="+mn-ea"/>
                <a:cs typeface="+mn-cs"/>
              </a:rPr>
              <a:t>harian fasilitas penyimpanan darah minimal 2 kali </a:t>
            </a:r>
            <a:r>
              <a:rPr kumimoji="0" lang="id-ID" sz="2400" b="0" i="0" u="none" strike="noStrike" kern="1200" cap="none" spc="0" normalizeH="0" baseline="0" noProof="0" dirty="0">
                <a:ln>
                  <a:noFill/>
                </a:ln>
                <a:solidFill>
                  <a:schemeClr val="tx1"/>
                </a:solidFill>
                <a:effectLst/>
                <a:uLnTx/>
                <a:uFillTx/>
                <a:latin typeface="+mn-lt"/>
                <a:ea typeface="+mn-ea"/>
                <a:cs typeface="+mn-cs"/>
              </a:rPr>
              <a:t>per shift (setiap 4 jam) </a:t>
            </a:r>
            <a:r>
              <a:rPr kumimoji="0" lang="it-IT" sz="2400" b="0" i="0" u="none" strike="noStrike" kern="1200" cap="none" spc="0" normalizeH="0" baseline="0" noProof="0" dirty="0">
                <a:ln>
                  <a:noFill/>
                </a:ln>
                <a:solidFill>
                  <a:schemeClr val="tx1"/>
                </a:solidFill>
                <a:effectLst/>
                <a:uLnTx/>
                <a:uFillTx/>
                <a:latin typeface="+mn-lt"/>
                <a:ea typeface="+mn-ea"/>
                <a:cs typeface="+mn-cs"/>
              </a:rPr>
              <a:t>dalam sehari (pagi, siang dan malam).</a:t>
            </a:r>
            <a:endParaRPr kumimoji="0" lang="id-ID"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731</TotalTime>
  <Words>4713</Words>
  <Application>Microsoft Office PowerPoint</Application>
  <PresentationFormat>On-screen Show (4:3)</PresentationFormat>
  <Paragraphs>684</Paragraphs>
  <Slides>61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Calibri</vt:lpstr>
      <vt:lpstr>Constantia</vt:lpstr>
      <vt:lpstr>Symbol</vt:lpstr>
      <vt:lpstr>Wingdings</vt:lpstr>
      <vt:lpstr>Wingdings 2</vt:lpstr>
      <vt:lpstr>Flow</vt:lpstr>
      <vt:lpstr>PRAKTIKUM</vt:lpstr>
      <vt:lpstr>Penyimpanan &amp; Distribusi Darah</vt:lpstr>
      <vt:lpstr>Penyimpanan</vt:lpstr>
      <vt:lpstr>Penyimpanan</vt:lpstr>
      <vt:lpstr>Penyimpanan</vt:lpstr>
      <vt:lpstr>Penyimpanan</vt:lpstr>
      <vt:lpstr>Penyimpanan</vt:lpstr>
      <vt:lpstr>Penyimpanan</vt:lpstr>
      <vt:lpstr>Penyimpanan</vt:lpstr>
      <vt:lpstr>Penyimpanan</vt:lpstr>
      <vt:lpstr> Penerimaan Darah</vt:lpstr>
      <vt:lpstr> Pemisahan Darah</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CARA PENGISIAN FORMULIR</vt:lpstr>
      <vt:lpstr> Pengemasan Darah</vt:lpstr>
      <vt:lpstr> Pengemasan Darah</vt:lpstr>
      <vt:lpstr>PowerPoint Presentation</vt:lpstr>
      <vt:lpstr> Pengemasan Darah</vt:lpstr>
      <vt:lpstr> Pengemasan Darah</vt:lpstr>
      <vt:lpstr> Pengemasan Darah</vt:lpstr>
      <vt:lpstr> Pengemasan Darah</vt:lpstr>
      <vt:lpstr> Distribusi Darah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Penanganan pengembalian darah</vt:lpstr>
      <vt:lpstr>Penanganan pengembalian darah</vt:lpstr>
      <vt:lpstr>Formulir Pengembalian &amp; Penarikan Kembali Produk</vt:lpstr>
      <vt:lpstr>Formulir Pengembalian &amp; Penarikan Kembali Produk</vt:lpstr>
      <vt:lpstr>Formulir Pengembalian &amp; Penarikan Kembali Produk</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PRAKTIKUM</dc:title>
  <dc:creator>Frida</dc:creator>
  <cp:lastModifiedBy>aryani_pmi@outlook.com</cp:lastModifiedBy>
  <cp:revision>19</cp:revision>
  <cp:lastPrinted>2022-07-18T20:44:13Z</cp:lastPrinted>
  <dcterms:created xsi:type="dcterms:W3CDTF">2021-06-01T05:11:06Z</dcterms:created>
  <dcterms:modified xsi:type="dcterms:W3CDTF">2024-09-09T09:23:44Z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890203DF905A4919BA15DA5C5C7729B3</vt:lpwstr>
  </property>
  <property fmtid="{D5CDD505-2E9C-101B-9397-08002B2CF9AE}" pid="3" name="KSOProductBuildVer">
    <vt:lpwstr>1033-11.2.0.11156</vt:lpwstr>
  </property>
</Properties>
</file>